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6"/>
  </p:handoutMasterIdLst>
  <p:sldIdLst>
    <p:sldId id="267" r:id="rId2"/>
    <p:sldId id="258" r:id="rId3"/>
    <p:sldId id="263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81" r:id="rId14"/>
    <p:sldId id="285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assoon Infant Rg" panose="02000503030000020003" charset="0"/>
      <p:regular r:id="rId21"/>
      <p:bold r:id="rId22"/>
    </p:embeddedFont>
    <p:embeddedFont>
      <p:font typeface="Sassoon Infant Md" panose="02000603050000020003" pitchFamily="50" charset="0"/>
      <p:regular r:id="rId23"/>
    </p:embeddedFont>
    <p:embeddedFont>
      <p:font typeface="BPreplay" panose="02000503000000020004" pitchFamily="50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3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0A4"/>
    <a:srgbClr val="CBE0A8"/>
    <a:srgbClr val="96C151"/>
    <a:srgbClr val="EEECA9"/>
    <a:srgbClr val="DEEFBA"/>
    <a:srgbClr val="B8F7E0"/>
    <a:srgbClr val="3F4841"/>
    <a:srgbClr val="C6E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176" y="114"/>
      </p:cViewPr>
      <p:guideLst>
        <p:guide orient="horz" pos="2160"/>
        <p:guide pos="2903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3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D2E051-CEA2-4E9F-A638-5F68ADF5616B}" type="datetimeFigureOut">
              <a:rPr lang="en-GB"/>
              <a:pPr>
                <a:defRPr/>
              </a:pPr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7C4319-45ED-48B8-A107-D07013B066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0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1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80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61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82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1" r:id="rId4"/>
    <p:sldLayoutId id="2147483682" r:id="rId5"/>
    <p:sldLayoutId id="2147483686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BPreplay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2336800" y="6465888"/>
            <a:ext cx="44704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bg1"/>
                </a:solidFill>
                <a:latin typeface="BPreplay" pitchFamily="50" charset="0"/>
              </a:rPr>
              <a:t>Science</a:t>
            </a:r>
            <a:r>
              <a:rPr lang="en-GB" altLang="en-US" sz="800">
                <a:solidFill>
                  <a:schemeClr val="bg1"/>
                </a:solidFill>
                <a:latin typeface="BPreplay" pitchFamily="50" charset="0"/>
              </a:rPr>
              <a:t> | Year 2 | Living Things and Their Habitats | Microhabitats | Lesson 3</a:t>
            </a:r>
          </a:p>
        </p:txBody>
      </p:sp>
      <p:sp>
        <p:nvSpPr>
          <p:cNvPr id="7175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Sassoon Infant Rg" panose="02000503030000020003" charset="0"/>
                <a:cs typeface="Sassoon Infant Rg" panose="02000503030000020003" charset="0"/>
              </a:rPr>
              <a:t>Living Things and Their Habitats</a:t>
            </a:r>
          </a:p>
        </p:txBody>
      </p:sp>
      <p:sp>
        <p:nvSpPr>
          <p:cNvPr id="7176" name="Title 17"/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GB" altLang="en-US" smtClean="0"/>
              <a:t>Science</a:t>
            </a:r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55650" y="2855913"/>
            <a:ext cx="4781550" cy="3236912"/>
          </a:xfrm>
          <a:prstGeom prst="roundRect">
            <a:avLst>
              <a:gd name="adj" fmla="val 3775"/>
            </a:avLst>
          </a:prstGeom>
          <a:solidFill>
            <a:srgbClr val="BFD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/>
              <a:t>Microhabitats and Minibeasts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5650" y="1554163"/>
            <a:ext cx="7623175" cy="1139825"/>
          </a:xfrm>
          <a:prstGeom prst="roundRect">
            <a:avLst>
              <a:gd name="adj" fmla="val 13086"/>
            </a:avLst>
          </a:prstGeom>
          <a:solidFill>
            <a:srgbClr val="C6E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026300" y="1750928"/>
            <a:ext cx="3081867" cy="769441"/>
          </a:xfrm>
          <a:prstGeom prst="rect">
            <a:avLst/>
          </a:prstGeom>
          <a:noFill/>
        </p:spPr>
        <p:txBody>
          <a:bodyPr lIns="180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50800">
                    <a:schemeClr val="bg1">
                      <a:alpha val="40000"/>
                    </a:schemeClr>
                  </a:glow>
                  <a:outerShdw blurRad="50800" dir="5400000" sx="1000" sy="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Spider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3048000"/>
            <a:ext cx="3803650" cy="2852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ounded Rectangle 23"/>
          <p:cNvSpPr/>
          <p:nvPr/>
        </p:nvSpPr>
        <p:spPr>
          <a:xfrm>
            <a:off x="5653088" y="3995738"/>
            <a:ext cx="2755900" cy="977900"/>
          </a:xfrm>
          <a:prstGeom prst="roundRect">
            <a:avLst>
              <a:gd name="adj" fmla="val 5479"/>
            </a:avLst>
          </a:prstGeom>
          <a:solidFill>
            <a:srgbClr val="B8F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392" name="TextBox 24"/>
          <p:cNvSpPr txBox="1">
            <a:spLocks noChangeArrowheads="1"/>
          </p:cNvSpPr>
          <p:nvPr/>
        </p:nvSpPr>
        <p:spPr bwMode="auto">
          <a:xfrm>
            <a:off x="5653088" y="4192588"/>
            <a:ext cx="2728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When the weather gets colder they have to find shelter.</a:t>
            </a:r>
          </a:p>
        </p:txBody>
      </p:sp>
      <p:grpSp>
        <p:nvGrpSpPr>
          <p:cNvPr id="16393" name="Group 3"/>
          <p:cNvGrpSpPr>
            <a:grpSpLocks/>
          </p:cNvGrpSpPr>
          <p:nvPr/>
        </p:nvGrpSpPr>
        <p:grpSpPr bwMode="auto">
          <a:xfrm>
            <a:off x="5649913" y="5111750"/>
            <a:ext cx="2759075" cy="977900"/>
            <a:chOff x="5649638" y="5188201"/>
            <a:chExt cx="2758831" cy="978251"/>
          </a:xfrm>
        </p:grpSpPr>
        <p:sp>
          <p:nvSpPr>
            <p:cNvPr id="28" name="Rounded Rectangle 27"/>
            <p:cNvSpPr/>
            <p:nvPr/>
          </p:nvSpPr>
          <p:spPr>
            <a:xfrm>
              <a:off x="5654400" y="5188201"/>
              <a:ext cx="2754069" cy="978251"/>
            </a:xfrm>
            <a:prstGeom prst="roundRect">
              <a:avLst>
                <a:gd name="adj" fmla="val 5479"/>
              </a:avLst>
            </a:prstGeom>
            <a:solidFill>
              <a:srgbClr val="B8F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6398" name="TextBox 28"/>
            <p:cNvSpPr txBox="1">
              <a:spLocks noChangeArrowheads="1"/>
            </p:cNvSpPr>
            <p:nvPr/>
          </p:nvSpPr>
          <p:spPr bwMode="auto">
            <a:xfrm>
              <a:off x="5649638" y="5261828"/>
              <a:ext cx="272918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Their body colours help them to blend in and they build webs to catch insects to eat. 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5649913" y="2855913"/>
            <a:ext cx="2754312" cy="977900"/>
          </a:xfrm>
          <a:prstGeom prst="roundRect">
            <a:avLst>
              <a:gd name="adj" fmla="val 5479"/>
            </a:avLst>
          </a:prstGeom>
          <a:solidFill>
            <a:srgbClr val="B8F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395" name="TextBox 21"/>
          <p:cNvSpPr txBox="1">
            <a:spLocks noChangeArrowheads="1"/>
          </p:cNvSpPr>
          <p:nvPr/>
        </p:nvSpPr>
        <p:spPr bwMode="auto">
          <a:xfrm>
            <a:off x="5665788" y="3051175"/>
            <a:ext cx="2713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Spiders can live in just about any habitat. </a:t>
            </a:r>
          </a:p>
        </p:txBody>
      </p:sp>
      <p:sp>
        <p:nvSpPr>
          <p:cNvPr id="16396" name="TextBox 19"/>
          <p:cNvSpPr txBox="1">
            <a:spLocks noChangeArrowheads="1"/>
          </p:cNvSpPr>
          <p:nvPr/>
        </p:nvSpPr>
        <p:spPr bwMode="auto">
          <a:xfrm>
            <a:off x="755650" y="6124575"/>
            <a:ext cx="76406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Photo courtesy of Jonathan Leung (@flickr.com) - granted under creative commons licence -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55650" y="2855913"/>
            <a:ext cx="4781550" cy="3236912"/>
          </a:xfrm>
          <a:prstGeom prst="roundRect">
            <a:avLst>
              <a:gd name="adj" fmla="val 3775"/>
            </a:avLst>
          </a:prstGeom>
          <a:solidFill>
            <a:srgbClr val="BFD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/>
              <a:t>Microhabitats and Minibeasts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5650" y="1554163"/>
            <a:ext cx="7623175" cy="1139825"/>
          </a:xfrm>
          <a:prstGeom prst="roundRect">
            <a:avLst>
              <a:gd name="adj" fmla="val 13086"/>
            </a:avLst>
          </a:prstGeom>
          <a:solidFill>
            <a:srgbClr val="C6E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026300" y="1750928"/>
            <a:ext cx="3081867" cy="769441"/>
          </a:xfrm>
          <a:prstGeom prst="rect">
            <a:avLst/>
          </a:prstGeom>
          <a:noFill/>
        </p:spPr>
        <p:txBody>
          <a:bodyPr lIns="180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50800">
                    <a:schemeClr val="bg1">
                      <a:alpha val="40000"/>
                    </a:schemeClr>
                  </a:glow>
                  <a:outerShdw blurRad="50800" dir="5400000" sx="1000" sy="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Ladybirds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738" y="3048000"/>
            <a:ext cx="4143375" cy="2852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415" name="Group 17"/>
          <p:cNvGrpSpPr>
            <a:grpSpLocks/>
          </p:cNvGrpSpPr>
          <p:nvPr/>
        </p:nvGrpSpPr>
        <p:grpSpPr bwMode="auto">
          <a:xfrm>
            <a:off x="5653088" y="3995738"/>
            <a:ext cx="2755900" cy="977900"/>
            <a:chOff x="5653610" y="4048803"/>
            <a:chExt cx="2754859" cy="978251"/>
          </a:xfrm>
        </p:grpSpPr>
        <p:sp>
          <p:nvSpPr>
            <p:cNvPr id="24" name="Rounded Rectangle 23"/>
            <p:cNvSpPr/>
            <p:nvPr/>
          </p:nvSpPr>
          <p:spPr>
            <a:xfrm>
              <a:off x="5653610" y="4048803"/>
              <a:ext cx="2754859" cy="978251"/>
            </a:xfrm>
            <a:prstGeom prst="roundRect">
              <a:avLst>
                <a:gd name="adj" fmla="val 5479"/>
              </a:avLst>
            </a:prstGeom>
            <a:solidFill>
              <a:srgbClr val="B8F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7423" name="TextBox 24"/>
            <p:cNvSpPr txBox="1">
              <a:spLocks noChangeArrowheads="1"/>
            </p:cNvSpPr>
            <p:nvPr/>
          </p:nvSpPr>
          <p:spPr bwMode="auto">
            <a:xfrm>
              <a:off x="5653610" y="4122430"/>
              <a:ext cx="272918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When the weather gets cold they hide in tree stumps, under rocks and under leaves. </a:t>
              </a:r>
            </a:p>
          </p:txBody>
        </p:sp>
      </p:grpSp>
      <p:grpSp>
        <p:nvGrpSpPr>
          <p:cNvPr id="17416" name="Group 3"/>
          <p:cNvGrpSpPr>
            <a:grpSpLocks/>
          </p:cNvGrpSpPr>
          <p:nvPr/>
        </p:nvGrpSpPr>
        <p:grpSpPr bwMode="auto">
          <a:xfrm>
            <a:off x="5649913" y="5111750"/>
            <a:ext cx="2759075" cy="977900"/>
            <a:chOff x="5649638" y="5188201"/>
            <a:chExt cx="2758831" cy="978251"/>
          </a:xfrm>
        </p:grpSpPr>
        <p:sp>
          <p:nvSpPr>
            <p:cNvPr id="28" name="Rounded Rectangle 27"/>
            <p:cNvSpPr/>
            <p:nvPr/>
          </p:nvSpPr>
          <p:spPr>
            <a:xfrm>
              <a:off x="5654400" y="5188201"/>
              <a:ext cx="2754069" cy="978251"/>
            </a:xfrm>
            <a:prstGeom prst="roundRect">
              <a:avLst>
                <a:gd name="adj" fmla="val 5479"/>
              </a:avLst>
            </a:prstGeom>
            <a:solidFill>
              <a:srgbClr val="B8F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7421" name="TextBox 28"/>
            <p:cNvSpPr txBox="1">
              <a:spLocks noChangeArrowheads="1"/>
            </p:cNvSpPr>
            <p:nvPr/>
          </p:nvSpPr>
          <p:spPr bwMode="auto">
            <a:xfrm>
              <a:off x="5649638" y="5261828"/>
              <a:ext cx="272918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Ladybirds huddle together to keep warm and hibernate until spring.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5649913" y="2879725"/>
            <a:ext cx="2754312" cy="977900"/>
          </a:xfrm>
          <a:prstGeom prst="roundRect">
            <a:avLst>
              <a:gd name="adj" fmla="val 5479"/>
            </a:avLst>
          </a:prstGeom>
          <a:solidFill>
            <a:srgbClr val="B8F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418" name="TextBox 21"/>
          <p:cNvSpPr txBox="1">
            <a:spLocks noChangeArrowheads="1"/>
          </p:cNvSpPr>
          <p:nvPr/>
        </p:nvSpPr>
        <p:spPr bwMode="auto">
          <a:xfrm>
            <a:off x="5665788" y="2952750"/>
            <a:ext cx="2730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During the summer ladybirds like to live in shrubs, branches and flowers. </a:t>
            </a:r>
          </a:p>
        </p:txBody>
      </p:sp>
      <p:sp>
        <p:nvSpPr>
          <p:cNvPr id="17419" name="TextBox 19"/>
          <p:cNvSpPr txBox="1">
            <a:spLocks noChangeArrowheads="1"/>
          </p:cNvSpPr>
          <p:nvPr/>
        </p:nvSpPr>
        <p:spPr bwMode="auto">
          <a:xfrm>
            <a:off x="755650" y="6124575"/>
            <a:ext cx="76406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Photo courtesy of quisnovas (@flickr.com) - granted under creative commons licence -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28663" y="2463800"/>
            <a:ext cx="5087937" cy="3613150"/>
          </a:xfrm>
          <a:prstGeom prst="roundRect">
            <a:avLst>
              <a:gd name="adj" fmla="val 10387"/>
            </a:avLst>
          </a:prstGeom>
          <a:solidFill>
            <a:srgbClr val="B8F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5889625" y="2463800"/>
            <a:ext cx="2528888" cy="3629025"/>
          </a:xfrm>
          <a:prstGeom prst="roundRect">
            <a:avLst>
              <a:gd name="adj" fmla="val 11353"/>
            </a:avLst>
          </a:prstGeom>
          <a:solidFill>
            <a:srgbClr val="B8F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843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/>
              <a:t>Microhabitats and Minibeasts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46125" y="1554163"/>
            <a:ext cx="7632700" cy="846137"/>
          </a:xfrm>
          <a:prstGeom prst="roundRect">
            <a:avLst>
              <a:gd name="adj" fmla="val 8085"/>
            </a:avLst>
          </a:prstGeom>
          <a:solidFill>
            <a:srgbClr val="C6E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746125" y="1808163"/>
            <a:ext cx="7632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Did you see any of these minibeasts in the local habitat? </a:t>
            </a:r>
          </a:p>
        </p:txBody>
      </p:sp>
      <p:grpSp>
        <p:nvGrpSpPr>
          <p:cNvPr id="18439" name="Group 23"/>
          <p:cNvGrpSpPr>
            <a:grpSpLocks/>
          </p:cNvGrpSpPr>
          <p:nvPr/>
        </p:nvGrpSpPr>
        <p:grpSpPr bwMode="auto">
          <a:xfrm>
            <a:off x="1008063" y="2746375"/>
            <a:ext cx="4529137" cy="3048000"/>
            <a:chOff x="927700" y="2717832"/>
            <a:chExt cx="4528504" cy="3049015"/>
          </a:xfrm>
        </p:grpSpPr>
        <p:pic>
          <p:nvPicPr>
            <p:cNvPr id="18443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700" y="2717832"/>
              <a:ext cx="1390198" cy="1142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467" y="4243021"/>
              <a:ext cx="1244431" cy="1373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047" y="3356280"/>
              <a:ext cx="1771212" cy="1498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391179" y="5173525"/>
              <a:ext cx="1737988" cy="406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289" y="2742104"/>
              <a:ext cx="1612221" cy="322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8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38566">
              <a:off x="4156025" y="4092216"/>
              <a:ext cx="1300179" cy="167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96049">
              <a:off x="4069202" y="2924876"/>
              <a:ext cx="1266266" cy="937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Cloud 24"/>
          <p:cNvSpPr/>
          <p:nvPr/>
        </p:nvSpPr>
        <p:spPr>
          <a:xfrm>
            <a:off x="6007100" y="2638425"/>
            <a:ext cx="2254250" cy="1250950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8441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5" r="39110"/>
          <a:stretch>
            <a:fillRect/>
          </a:stretch>
        </p:blipFill>
        <p:spPr bwMode="auto">
          <a:xfrm>
            <a:off x="6534150" y="3849688"/>
            <a:ext cx="188753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26"/>
          <p:cNvSpPr txBox="1">
            <a:spLocks noChangeArrowheads="1"/>
          </p:cNvSpPr>
          <p:nvPr/>
        </p:nvSpPr>
        <p:spPr bwMode="auto">
          <a:xfrm>
            <a:off x="6364288" y="2847975"/>
            <a:ext cx="15414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What other minibeasts can you think of?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38188" y="1570038"/>
            <a:ext cx="7650162" cy="4522787"/>
          </a:xfrm>
          <a:prstGeom prst="roundRect">
            <a:avLst>
              <a:gd name="adj" fmla="val 5679"/>
            </a:avLst>
          </a:prstGeom>
          <a:solidFill>
            <a:srgbClr val="DEE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4579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/>
              <a:t>Microhabitats Survey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8" y="1652588"/>
            <a:ext cx="3049587" cy="4316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350" y="1797050"/>
            <a:ext cx="2851150" cy="4035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4" r="32130" b="39385"/>
          <a:stretch/>
        </p:blipFill>
        <p:spPr>
          <a:xfrm>
            <a:off x="1332636" y="2674586"/>
            <a:ext cx="2728999" cy="2988527"/>
          </a:xfrm>
          <a:prstGeom prst="ellipse">
            <a:avLst/>
          </a:prstGeom>
        </p:spPr>
      </p:pic>
      <p:pic>
        <p:nvPicPr>
          <p:cNvPr id="24583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2" r="25053"/>
          <a:stretch>
            <a:fillRect/>
          </a:stretch>
        </p:blipFill>
        <p:spPr bwMode="auto">
          <a:xfrm rot="-216606" flipH="1" flipV="1">
            <a:off x="679450" y="2681288"/>
            <a:ext cx="3462338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itchFamily="50" charset="0"/>
              </a:rPr>
              <a:t>Success Criteria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itchFamily="50" charset="0"/>
              </a:rPr>
              <a:t>Aim</a:t>
            </a: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I can identify animals in their habitats.  </a:t>
            </a:r>
          </a:p>
          <a:p>
            <a:pPr eaLnBrk="1" hangingPunct="1"/>
            <a:r>
              <a:rPr lang="en-GB" altLang="en-US" smtClean="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I can use information I have gathered to answer a question. 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7200" dirty="0"/>
              <a:t>I can find microhabitats.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7200" dirty="0"/>
              <a:t>I can identify and name the </a:t>
            </a:r>
            <a:r>
              <a:rPr lang="en-GB" sz="7200" dirty="0" err="1"/>
              <a:t>minibeasts</a:t>
            </a:r>
            <a:r>
              <a:rPr lang="en-GB" sz="7200" dirty="0"/>
              <a:t> I find there.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7200" dirty="0" smtClean="0"/>
              <a:t> </a:t>
            </a:r>
            <a:endParaRPr lang="en-GB" sz="7200" dirty="0"/>
          </a:p>
          <a:p>
            <a:pPr fontAlgn="auto">
              <a:spcAft>
                <a:spcPts val="0"/>
              </a:spcAft>
              <a:defRPr/>
            </a:pPr>
            <a:r>
              <a:rPr lang="en-GB" sz="7200" dirty="0"/>
              <a:t>I can record information about </a:t>
            </a:r>
            <a:r>
              <a:rPr lang="en-GB" sz="7200" dirty="0" err="1"/>
              <a:t>minibeasts</a:t>
            </a:r>
            <a:r>
              <a:rPr lang="en-GB" sz="7200" dirty="0"/>
              <a:t> in a table.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7200" dirty="0"/>
              <a:t>I can present my results in a pictogram.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7200" dirty="0"/>
              <a:t>I can use my findings to compare 2 microhabitats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/>
              <a:t>Microhabitats and Minibeasts</a:t>
            </a:r>
          </a:p>
        </p:txBody>
      </p:sp>
      <p:grpSp>
        <p:nvGrpSpPr>
          <p:cNvPr id="10243" name="Group 17"/>
          <p:cNvGrpSpPr>
            <a:grpSpLocks/>
          </p:cNvGrpSpPr>
          <p:nvPr/>
        </p:nvGrpSpPr>
        <p:grpSpPr bwMode="auto">
          <a:xfrm>
            <a:off x="722313" y="1573213"/>
            <a:ext cx="7705725" cy="1754187"/>
            <a:chOff x="755650" y="1573168"/>
            <a:chExt cx="7705751" cy="1754232"/>
          </a:xfrm>
        </p:grpSpPr>
        <p:sp>
          <p:nvSpPr>
            <p:cNvPr id="17" name="Rounded Rectangle 16"/>
            <p:cNvSpPr/>
            <p:nvPr/>
          </p:nvSpPr>
          <p:spPr>
            <a:xfrm>
              <a:off x="5934092" y="1573168"/>
              <a:ext cx="2527309" cy="1752645"/>
            </a:xfrm>
            <a:prstGeom prst="roundRect">
              <a:avLst>
                <a:gd name="adj" fmla="val 11353"/>
              </a:avLst>
            </a:prstGeom>
            <a:solidFill>
              <a:srgbClr val="B8F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55650" y="1574755"/>
              <a:ext cx="2519371" cy="1752645"/>
            </a:xfrm>
            <a:prstGeom prst="roundRect">
              <a:avLst>
                <a:gd name="adj" fmla="val 10387"/>
              </a:avLst>
            </a:prstGeom>
            <a:solidFill>
              <a:srgbClr val="B8F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340109" y="1573168"/>
              <a:ext cx="2528896" cy="1752645"/>
            </a:xfrm>
            <a:prstGeom prst="roundRect">
              <a:avLst>
                <a:gd name="adj" fmla="val 11353"/>
              </a:avLst>
            </a:prstGeom>
            <a:solidFill>
              <a:srgbClr val="B8F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755650" y="3400425"/>
            <a:ext cx="7632700" cy="2692400"/>
          </a:xfrm>
          <a:prstGeom prst="roundRect">
            <a:avLst>
              <a:gd name="adj" fmla="val 8085"/>
            </a:avLst>
          </a:prstGeom>
          <a:solidFill>
            <a:srgbClr val="C6E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755650" y="1911350"/>
            <a:ext cx="25003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We have been learning about the different habitats where living things make their homes.</a:t>
            </a:r>
          </a:p>
        </p:txBody>
      </p:sp>
      <p:sp>
        <p:nvSpPr>
          <p:cNvPr id="10246" name="TextBox 11"/>
          <p:cNvSpPr txBox="1">
            <a:spLocks noChangeArrowheads="1"/>
          </p:cNvSpPr>
          <p:nvPr/>
        </p:nvSpPr>
        <p:spPr bwMode="auto">
          <a:xfrm>
            <a:off x="3395663" y="1787525"/>
            <a:ext cx="2362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Some of these habitats are very big, like a woodland. Some habitats are very small; we call these microhabitats.  </a:t>
            </a:r>
          </a:p>
        </p:txBody>
      </p:sp>
      <p:sp>
        <p:nvSpPr>
          <p:cNvPr id="10247" name="TextBox 12"/>
          <p:cNvSpPr txBox="1">
            <a:spLocks noChangeArrowheads="1"/>
          </p:cNvSpPr>
          <p:nvPr/>
        </p:nvSpPr>
        <p:spPr bwMode="auto">
          <a:xfrm>
            <a:off x="5926138" y="1804988"/>
            <a:ext cx="24622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A large habitat contains many microhabitats.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A microhabitat can be as small as a fallen branch or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the space under a stone. </a:t>
            </a:r>
          </a:p>
        </p:txBody>
      </p:sp>
      <p:pic>
        <p:nvPicPr>
          <p:cNvPr id="10248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3508375"/>
            <a:ext cx="30559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loud 14"/>
          <p:cNvSpPr/>
          <p:nvPr/>
        </p:nvSpPr>
        <p:spPr>
          <a:xfrm>
            <a:off x="863600" y="3535363"/>
            <a:ext cx="3860800" cy="98583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0" name="Rectangle 3"/>
          <p:cNvSpPr>
            <a:spLocks noChangeArrowheads="1"/>
          </p:cNvSpPr>
          <p:nvPr/>
        </p:nvSpPr>
        <p:spPr bwMode="auto">
          <a:xfrm>
            <a:off x="1219200" y="3705225"/>
            <a:ext cx="335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microhabitats did we find in our local habitat? </a:t>
            </a:r>
          </a:p>
        </p:txBody>
      </p:sp>
      <p:pic>
        <p:nvPicPr>
          <p:cNvPr id="10251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4487863"/>
            <a:ext cx="257492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733425" y="2487613"/>
            <a:ext cx="2519363" cy="1752600"/>
          </a:xfrm>
          <a:prstGeom prst="roundRect">
            <a:avLst>
              <a:gd name="adj" fmla="val 10387"/>
            </a:avLst>
          </a:prstGeom>
          <a:solidFill>
            <a:srgbClr val="B8F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3305175" y="2486025"/>
            <a:ext cx="2528888" cy="1752600"/>
          </a:xfrm>
          <a:prstGeom prst="roundRect">
            <a:avLst>
              <a:gd name="adj" fmla="val 11353"/>
            </a:avLst>
          </a:prstGeom>
          <a:solidFill>
            <a:srgbClr val="B8F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>
            <a:off x="5892800" y="2486025"/>
            <a:ext cx="2527300" cy="1752600"/>
          </a:xfrm>
          <a:prstGeom prst="roundRect">
            <a:avLst>
              <a:gd name="adj" fmla="val 11353"/>
            </a:avLst>
          </a:prstGeom>
          <a:solidFill>
            <a:srgbClr val="B8F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728663" y="4324350"/>
            <a:ext cx="2519362" cy="1752600"/>
          </a:xfrm>
          <a:prstGeom prst="roundRect">
            <a:avLst>
              <a:gd name="adj" fmla="val 10387"/>
            </a:avLst>
          </a:prstGeom>
          <a:solidFill>
            <a:srgbClr val="B8F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3297238" y="4322763"/>
            <a:ext cx="2527300" cy="1752600"/>
          </a:xfrm>
          <a:prstGeom prst="roundRect">
            <a:avLst>
              <a:gd name="adj" fmla="val 11353"/>
            </a:avLst>
          </a:prstGeom>
          <a:solidFill>
            <a:srgbClr val="B8F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5889625" y="4340225"/>
            <a:ext cx="2528888" cy="1752600"/>
          </a:xfrm>
          <a:prstGeom prst="roundRect">
            <a:avLst>
              <a:gd name="adj" fmla="val 11353"/>
            </a:avLst>
          </a:prstGeom>
          <a:solidFill>
            <a:srgbClr val="B8F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27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/>
              <a:t>Microhabitats and Minibeasts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46125" y="1554163"/>
            <a:ext cx="7632700" cy="846137"/>
          </a:xfrm>
          <a:prstGeom prst="roundRect">
            <a:avLst>
              <a:gd name="adj" fmla="val 8085"/>
            </a:avLst>
          </a:prstGeom>
          <a:solidFill>
            <a:srgbClr val="C6E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274" name="TextBox 2"/>
          <p:cNvSpPr txBox="1">
            <a:spLocks noChangeArrowheads="1"/>
          </p:cNvSpPr>
          <p:nvPr/>
        </p:nvSpPr>
        <p:spPr bwMode="auto">
          <a:xfrm>
            <a:off x="746125" y="1808163"/>
            <a:ext cx="7632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Here are some different microhabitats you might have found in the local environment. </a:t>
            </a:r>
          </a:p>
        </p:txBody>
      </p:sp>
      <p:sp>
        <p:nvSpPr>
          <p:cNvPr id="11275" name="TextBox 1"/>
          <p:cNvSpPr txBox="1">
            <a:spLocks noChangeArrowheads="1"/>
          </p:cNvSpPr>
          <p:nvPr/>
        </p:nvSpPr>
        <p:spPr bwMode="auto">
          <a:xfrm>
            <a:off x="738188" y="3878263"/>
            <a:ext cx="25098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Under stones and rocks.</a:t>
            </a:r>
          </a:p>
        </p:txBody>
      </p:sp>
      <p:sp>
        <p:nvSpPr>
          <p:cNvPr id="11276" name="TextBox 19"/>
          <p:cNvSpPr txBox="1">
            <a:spLocks noChangeArrowheads="1"/>
          </p:cNvSpPr>
          <p:nvPr/>
        </p:nvSpPr>
        <p:spPr bwMode="auto">
          <a:xfrm>
            <a:off x="3314700" y="3868738"/>
            <a:ext cx="25098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In short grass.</a:t>
            </a:r>
          </a:p>
        </p:txBody>
      </p:sp>
      <p:sp>
        <p:nvSpPr>
          <p:cNvPr id="11277" name="TextBox 21"/>
          <p:cNvSpPr txBox="1">
            <a:spLocks noChangeArrowheads="1"/>
          </p:cNvSpPr>
          <p:nvPr/>
        </p:nvSpPr>
        <p:spPr bwMode="auto">
          <a:xfrm>
            <a:off x="733425" y="5721350"/>
            <a:ext cx="2509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Under fallen leaves.</a:t>
            </a:r>
          </a:p>
        </p:txBody>
      </p:sp>
      <p:sp>
        <p:nvSpPr>
          <p:cNvPr id="11278" name="TextBox 22"/>
          <p:cNvSpPr txBox="1">
            <a:spLocks noChangeArrowheads="1"/>
          </p:cNvSpPr>
          <p:nvPr/>
        </p:nvSpPr>
        <p:spPr bwMode="auto">
          <a:xfrm>
            <a:off x="3306763" y="5705475"/>
            <a:ext cx="25098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In and on the soil.</a:t>
            </a:r>
          </a:p>
        </p:txBody>
      </p:sp>
      <p:sp>
        <p:nvSpPr>
          <p:cNvPr id="11279" name="TextBox 26"/>
          <p:cNvSpPr txBox="1">
            <a:spLocks noChangeArrowheads="1"/>
          </p:cNvSpPr>
          <p:nvPr/>
        </p:nvSpPr>
        <p:spPr bwMode="auto">
          <a:xfrm>
            <a:off x="5899150" y="5722938"/>
            <a:ext cx="2509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In tall grass and flowers.</a:t>
            </a:r>
          </a:p>
        </p:txBody>
      </p:sp>
      <p:sp>
        <p:nvSpPr>
          <p:cNvPr id="11280" name="TextBox 27"/>
          <p:cNvSpPr txBox="1">
            <a:spLocks noChangeArrowheads="1"/>
          </p:cNvSpPr>
          <p:nvPr/>
        </p:nvSpPr>
        <p:spPr bwMode="auto">
          <a:xfrm>
            <a:off x="5900738" y="3878263"/>
            <a:ext cx="2511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Inside rotting wood.</a:t>
            </a:r>
          </a:p>
        </p:txBody>
      </p:sp>
      <p:pic>
        <p:nvPicPr>
          <p:cNvPr id="11281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2627313"/>
            <a:ext cx="17605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2547938"/>
            <a:ext cx="13652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2562225"/>
            <a:ext cx="126841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4406900"/>
            <a:ext cx="18526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4559300"/>
            <a:ext cx="2090737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4456113"/>
            <a:ext cx="19812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28663" y="2463800"/>
            <a:ext cx="2519362" cy="3613150"/>
          </a:xfrm>
          <a:prstGeom prst="roundRect">
            <a:avLst>
              <a:gd name="adj" fmla="val 10387"/>
            </a:avLst>
          </a:prstGeom>
          <a:solidFill>
            <a:srgbClr val="B8F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2291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4026">
            <a:off x="812800" y="3621088"/>
            <a:ext cx="1265238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343">
            <a:off x="2095500" y="3405188"/>
            <a:ext cx="10414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297238" y="2463800"/>
            <a:ext cx="2527300" cy="3611563"/>
          </a:xfrm>
          <a:prstGeom prst="roundRect">
            <a:avLst>
              <a:gd name="adj" fmla="val 11353"/>
            </a:avLst>
          </a:prstGeom>
          <a:solidFill>
            <a:srgbClr val="B8F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5889625" y="2463800"/>
            <a:ext cx="2528888" cy="3629025"/>
          </a:xfrm>
          <a:prstGeom prst="roundRect">
            <a:avLst>
              <a:gd name="adj" fmla="val 11353"/>
            </a:avLst>
          </a:prstGeom>
          <a:solidFill>
            <a:srgbClr val="B8F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295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/>
              <a:t>Microhabitats and Minibeasts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46125" y="1554163"/>
            <a:ext cx="7632700" cy="846137"/>
          </a:xfrm>
          <a:prstGeom prst="roundRect">
            <a:avLst>
              <a:gd name="adj" fmla="val 8085"/>
            </a:avLst>
          </a:prstGeom>
          <a:solidFill>
            <a:srgbClr val="C6E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297" name="TextBox 2"/>
          <p:cNvSpPr txBox="1">
            <a:spLocks noChangeArrowheads="1"/>
          </p:cNvSpPr>
          <p:nvPr/>
        </p:nvSpPr>
        <p:spPr bwMode="auto">
          <a:xfrm>
            <a:off x="746125" y="1808163"/>
            <a:ext cx="7632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A minibeast is a small creature like an insect, a worm or a spider.  </a:t>
            </a:r>
          </a:p>
        </p:txBody>
      </p:sp>
      <p:sp>
        <p:nvSpPr>
          <p:cNvPr id="12298" name="TextBox 21"/>
          <p:cNvSpPr txBox="1">
            <a:spLocks noChangeArrowheads="1"/>
          </p:cNvSpPr>
          <p:nvPr/>
        </p:nvSpPr>
        <p:spPr bwMode="auto">
          <a:xfrm>
            <a:off x="746125" y="2471738"/>
            <a:ext cx="2476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Many different minibeasts live in many different microhabitats.</a:t>
            </a:r>
          </a:p>
        </p:txBody>
      </p:sp>
      <p:sp>
        <p:nvSpPr>
          <p:cNvPr id="12299" name="TextBox 22"/>
          <p:cNvSpPr txBox="1">
            <a:spLocks noChangeArrowheads="1"/>
          </p:cNvSpPr>
          <p:nvPr/>
        </p:nvSpPr>
        <p:spPr bwMode="auto">
          <a:xfrm>
            <a:off x="3305175" y="2471738"/>
            <a:ext cx="25114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They are suited to live in that microhabitat as they can find the food, water and shelter they need. </a:t>
            </a:r>
          </a:p>
        </p:txBody>
      </p:sp>
      <p:sp>
        <p:nvSpPr>
          <p:cNvPr id="12300" name="TextBox 26"/>
          <p:cNvSpPr txBox="1">
            <a:spLocks noChangeArrowheads="1"/>
          </p:cNvSpPr>
          <p:nvPr/>
        </p:nvSpPr>
        <p:spPr bwMode="auto">
          <a:xfrm>
            <a:off x="5891213" y="2471738"/>
            <a:ext cx="2509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Minibeasts help to keep the microhabitat healthy.</a:t>
            </a:r>
          </a:p>
        </p:txBody>
      </p:sp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6102350" y="3060700"/>
            <a:ext cx="2103438" cy="1116013"/>
            <a:chOff x="6093955" y="3060519"/>
            <a:chExt cx="2102664" cy="1115618"/>
          </a:xfrm>
        </p:grpSpPr>
        <p:pic>
          <p:nvPicPr>
            <p:cNvPr id="12305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955" y="3060519"/>
              <a:ext cx="1397180" cy="1095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6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280752">
              <a:off x="7331719" y="3311238"/>
              <a:ext cx="993757" cy="736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30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219575"/>
            <a:ext cx="1878012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t="48997" r="30569" b="1581"/>
          <a:stretch/>
        </p:blipFill>
        <p:spPr>
          <a:xfrm>
            <a:off x="3446971" y="3556624"/>
            <a:ext cx="2238751" cy="2404533"/>
          </a:xfrm>
          <a:prstGeom prst="roundRect">
            <a:avLst>
              <a:gd name="adj" fmla="val 10616"/>
            </a:avLst>
          </a:prstGeom>
        </p:spPr>
      </p:pic>
      <p:pic>
        <p:nvPicPr>
          <p:cNvPr id="12304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725988"/>
            <a:ext cx="17954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55650" y="2855913"/>
            <a:ext cx="4781550" cy="3236912"/>
          </a:xfrm>
          <a:prstGeom prst="roundRect">
            <a:avLst>
              <a:gd name="adj" fmla="val 3775"/>
            </a:avLst>
          </a:prstGeom>
          <a:solidFill>
            <a:srgbClr val="BFD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/>
              <a:t>Microhabitats and Minibeasts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5650" y="1554163"/>
            <a:ext cx="7623175" cy="1139825"/>
          </a:xfrm>
          <a:prstGeom prst="roundRect">
            <a:avLst>
              <a:gd name="adj" fmla="val 13086"/>
            </a:avLst>
          </a:prstGeom>
          <a:solidFill>
            <a:srgbClr val="C6E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026300" y="1750928"/>
            <a:ext cx="3081867" cy="769441"/>
          </a:xfrm>
          <a:prstGeom prst="rect">
            <a:avLst/>
          </a:prstGeom>
          <a:noFill/>
        </p:spPr>
        <p:txBody>
          <a:bodyPr lIns="180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50800">
                    <a:schemeClr val="bg1">
                      <a:alpha val="40000"/>
                    </a:schemeClr>
                  </a:glow>
                  <a:outerShdw blurRad="50800" dir="5400000" sx="1000" sy="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Caterpillar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75" y="3048000"/>
            <a:ext cx="4279900" cy="2852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319" name="Group 17"/>
          <p:cNvGrpSpPr>
            <a:grpSpLocks/>
          </p:cNvGrpSpPr>
          <p:nvPr/>
        </p:nvGrpSpPr>
        <p:grpSpPr bwMode="auto">
          <a:xfrm>
            <a:off x="5653088" y="3995738"/>
            <a:ext cx="2755900" cy="977900"/>
            <a:chOff x="5653610" y="4048803"/>
            <a:chExt cx="2754859" cy="978251"/>
          </a:xfrm>
        </p:grpSpPr>
        <p:sp>
          <p:nvSpPr>
            <p:cNvPr id="24" name="Rounded Rectangle 23"/>
            <p:cNvSpPr/>
            <p:nvPr/>
          </p:nvSpPr>
          <p:spPr>
            <a:xfrm>
              <a:off x="5653610" y="4048803"/>
              <a:ext cx="2754859" cy="978251"/>
            </a:xfrm>
            <a:prstGeom prst="roundRect">
              <a:avLst>
                <a:gd name="adj" fmla="val 5479"/>
              </a:avLst>
            </a:prstGeom>
            <a:solidFill>
              <a:srgbClr val="B8F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3328" name="TextBox 24"/>
            <p:cNvSpPr txBox="1">
              <a:spLocks noChangeArrowheads="1"/>
            </p:cNvSpPr>
            <p:nvPr/>
          </p:nvSpPr>
          <p:spPr bwMode="auto">
            <a:xfrm>
              <a:off x="5653610" y="4122430"/>
              <a:ext cx="272918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This is so they can use their camouflage and blend into the leaf.</a:t>
              </a:r>
            </a:p>
          </p:txBody>
        </p:sp>
      </p:grpSp>
      <p:grpSp>
        <p:nvGrpSpPr>
          <p:cNvPr id="13320" name="Group 3"/>
          <p:cNvGrpSpPr>
            <a:grpSpLocks/>
          </p:cNvGrpSpPr>
          <p:nvPr/>
        </p:nvGrpSpPr>
        <p:grpSpPr bwMode="auto">
          <a:xfrm>
            <a:off x="5649913" y="5111750"/>
            <a:ext cx="2759075" cy="977900"/>
            <a:chOff x="5649638" y="5188201"/>
            <a:chExt cx="2758831" cy="978251"/>
          </a:xfrm>
        </p:grpSpPr>
        <p:sp>
          <p:nvSpPr>
            <p:cNvPr id="28" name="Rounded Rectangle 27"/>
            <p:cNvSpPr/>
            <p:nvPr/>
          </p:nvSpPr>
          <p:spPr>
            <a:xfrm>
              <a:off x="5654400" y="5188201"/>
              <a:ext cx="2754069" cy="978251"/>
            </a:xfrm>
            <a:prstGeom prst="roundRect">
              <a:avLst>
                <a:gd name="adj" fmla="val 5479"/>
              </a:avLst>
            </a:prstGeom>
            <a:solidFill>
              <a:srgbClr val="B8F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3326" name="TextBox 28"/>
            <p:cNvSpPr txBox="1">
              <a:spLocks noChangeArrowheads="1"/>
            </p:cNvSpPr>
            <p:nvPr/>
          </p:nvSpPr>
          <p:spPr bwMode="auto">
            <a:xfrm>
              <a:off x="5649638" y="5261828"/>
              <a:ext cx="272918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This helps to protect them so that they are not easily seen by predators. </a:t>
              </a:r>
            </a:p>
          </p:txBody>
        </p:sp>
      </p:grpSp>
      <p:grpSp>
        <p:nvGrpSpPr>
          <p:cNvPr id="13321" name="Group 18"/>
          <p:cNvGrpSpPr>
            <a:grpSpLocks/>
          </p:cNvGrpSpPr>
          <p:nvPr/>
        </p:nvGrpSpPr>
        <p:grpSpPr bwMode="auto">
          <a:xfrm>
            <a:off x="5649913" y="2855913"/>
            <a:ext cx="2754312" cy="977900"/>
            <a:chOff x="5623959" y="2892773"/>
            <a:chExt cx="2754859" cy="978251"/>
          </a:xfrm>
        </p:grpSpPr>
        <p:sp>
          <p:nvSpPr>
            <p:cNvPr id="30" name="Rounded Rectangle 29"/>
            <p:cNvSpPr/>
            <p:nvPr/>
          </p:nvSpPr>
          <p:spPr>
            <a:xfrm>
              <a:off x="5623959" y="2892773"/>
              <a:ext cx="2754859" cy="978251"/>
            </a:xfrm>
            <a:prstGeom prst="roundRect">
              <a:avLst>
                <a:gd name="adj" fmla="val 5479"/>
              </a:avLst>
            </a:prstGeom>
            <a:solidFill>
              <a:srgbClr val="B8F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3324" name="TextBox 21"/>
            <p:cNvSpPr txBox="1">
              <a:spLocks noChangeArrowheads="1"/>
            </p:cNvSpPr>
            <p:nvPr/>
          </p:nvSpPr>
          <p:spPr bwMode="auto">
            <a:xfrm>
              <a:off x="5640893" y="3087616"/>
              <a:ext cx="272918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Caterpillars like to live on top of and underneath leaves. </a:t>
              </a:r>
            </a:p>
          </p:txBody>
        </p:sp>
      </p:grpSp>
      <p:sp>
        <p:nvSpPr>
          <p:cNvPr id="13322" name="TextBox 19"/>
          <p:cNvSpPr txBox="1">
            <a:spLocks noChangeArrowheads="1"/>
          </p:cNvSpPr>
          <p:nvPr/>
        </p:nvSpPr>
        <p:spPr bwMode="auto">
          <a:xfrm>
            <a:off x="755650" y="6124575"/>
            <a:ext cx="76406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Photo courtesy of Lee Ruk (@flickr.com) - granted under creative commons licence -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55650" y="2855913"/>
            <a:ext cx="4781550" cy="3236912"/>
          </a:xfrm>
          <a:prstGeom prst="roundRect">
            <a:avLst>
              <a:gd name="adj" fmla="val 3775"/>
            </a:avLst>
          </a:prstGeom>
          <a:solidFill>
            <a:srgbClr val="BFD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/>
              <a:t>Microhabitats and Minibeasts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5650" y="1554163"/>
            <a:ext cx="7623175" cy="1139825"/>
          </a:xfrm>
          <a:prstGeom prst="roundRect">
            <a:avLst>
              <a:gd name="adj" fmla="val 13086"/>
            </a:avLst>
          </a:prstGeom>
          <a:solidFill>
            <a:srgbClr val="C6E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026300" y="1750928"/>
            <a:ext cx="3081867" cy="769441"/>
          </a:xfrm>
          <a:prstGeom prst="rect">
            <a:avLst/>
          </a:prstGeom>
          <a:noFill/>
        </p:spPr>
        <p:txBody>
          <a:bodyPr lIns="180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9050">
                  <a:solidFill>
                    <a:schemeClr val="bg1"/>
                  </a:solidFill>
                </a:ln>
                <a:solidFill>
                  <a:srgbClr val="3F4841"/>
                </a:solidFill>
                <a:effectLst>
                  <a:glow rad="50800">
                    <a:schemeClr val="bg1">
                      <a:alpha val="40000"/>
                    </a:schemeClr>
                  </a:glow>
                  <a:outerShdw blurRad="50800" dir="5400000" sx="1000" sy="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Ants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3" y="3048000"/>
            <a:ext cx="2854325" cy="2852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ounded Rectangle 23"/>
          <p:cNvSpPr/>
          <p:nvPr/>
        </p:nvSpPr>
        <p:spPr>
          <a:xfrm>
            <a:off x="5653088" y="3995738"/>
            <a:ext cx="2755900" cy="977900"/>
          </a:xfrm>
          <a:prstGeom prst="roundRect">
            <a:avLst>
              <a:gd name="adj" fmla="val 5479"/>
            </a:avLst>
          </a:prstGeom>
          <a:solidFill>
            <a:srgbClr val="B8F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344" name="TextBox 24"/>
          <p:cNvSpPr txBox="1">
            <a:spLocks noChangeArrowheads="1"/>
          </p:cNvSpPr>
          <p:nvPr/>
        </p:nvSpPr>
        <p:spPr bwMode="auto">
          <a:xfrm>
            <a:off x="5653088" y="4192588"/>
            <a:ext cx="2728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There are lots of insects to eat underground.</a:t>
            </a:r>
          </a:p>
        </p:txBody>
      </p:sp>
      <p:grpSp>
        <p:nvGrpSpPr>
          <p:cNvPr id="14345" name="Group 3"/>
          <p:cNvGrpSpPr>
            <a:grpSpLocks/>
          </p:cNvGrpSpPr>
          <p:nvPr/>
        </p:nvGrpSpPr>
        <p:grpSpPr bwMode="auto">
          <a:xfrm>
            <a:off x="5649913" y="5111750"/>
            <a:ext cx="2759075" cy="977900"/>
            <a:chOff x="5649638" y="5188201"/>
            <a:chExt cx="2758831" cy="978251"/>
          </a:xfrm>
        </p:grpSpPr>
        <p:sp>
          <p:nvSpPr>
            <p:cNvPr id="28" name="Rounded Rectangle 27"/>
            <p:cNvSpPr/>
            <p:nvPr/>
          </p:nvSpPr>
          <p:spPr>
            <a:xfrm>
              <a:off x="5654400" y="5188201"/>
              <a:ext cx="2754069" cy="978251"/>
            </a:xfrm>
            <a:prstGeom prst="roundRect">
              <a:avLst>
                <a:gd name="adj" fmla="val 5479"/>
              </a:avLst>
            </a:prstGeom>
            <a:solidFill>
              <a:srgbClr val="B8F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4350" name="TextBox 28"/>
            <p:cNvSpPr txBox="1">
              <a:spLocks noChangeArrowheads="1"/>
            </p:cNvSpPr>
            <p:nvPr/>
          </p:nvSpPr>
          <p:spPr bwMode="auto">
            <a:xfrm>
              <a:off x="5649638" y="5261828"/>
              <a:ext cx="272918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Ants don’t have ears. Ants hear by feeling vibrations in the ground through their feet.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5649913" y="2855913"/>
            <a:ext cx="2754312" cy="977900"/>
          </a:xfrm>
          <a:prstGeom prst="roundRect">
            <a:avLst>
              <a:gd name="adj" fmla="val 5479"/>
            </a:avLst>
          </a:prstGeom>
          <a:solidFill>
            <a:srgbClr val="B8F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347" name="TextBox 21"/>
          <p:cNvSpPr txBox="1">
            <a:spLocks noChangeArrowheads="1"/>
          </p:cNvSpPr>
          <p:nvPr/>
        </p:nvSpPr>
        <p:spPr bwMode="auto">
          <a:xfrm>
            <a:off x="5665788" y="3052763"/>
            <a:ext cx="273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Ants mostly live underground in big families.</a:t>
            </a:r>
          </a:p>
        </p:txBody>
      </p:sp>
      <p:sp>
        <p:nvSpPr>
          <p:cNvPr id="14348" name="TextBox 19"/>
          <p:cNvSpPr txBox="1">
            <a:spLocks noChangeArrowheads="1"/>
          </p:cNvSpPr>
          <p:nvPr/>
        </p:nvSpPr>
        <p:spPr bwMode="auto">
          <a:xfrm>
            <a:off x="755650" y="6124575"/>
            <a:ext cx="76406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Photo courtesy of Bob Peterson (@flickr.com) - granted under creative commons licence -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55650" y="2855913"/>
            <a:ext cx="4781550" cy="3236912"/>
          </a:xfrm>
          <a:prstGeom prst="roundRect">
            <a:avLst>
              <a:gd name="adj" fmla="val 3775"/>
            </a:avLst>
          </a:prstGeom>
          <a:solidFill>
            <a:srgbClr val="BFD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/>
              <a:t>Microhabitats and Minibeasts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5650" y="1554163"/>
            <a:ext cx="7623175" cy="1139825"/>
          </a:xfrm>
          <a:prstGeom prst="roundRect">
            <a:avLst>
              <a:gd name="adj" fmla="val 13086"/>
            </a:avLst>
          </a:prstGeom>
          <a:solidFill>
            <a:srgbClr val="C6E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026300" y="1750928"/>
            <a:ext cx="3081867" cy="769441"/>
          </a:xfrm>
          <a:prstGeom prst="rect">
            <a:avLst/>
          </a:prstGeom>
          <a:noFill/>
        </p:spPr>
        <p:txBody>
          <a:bodyPr lIns="180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50800">
                    <a:schemeClr val="bg1">
                      <a:alpha val="40000"/>
                    </a:schemeClr>
                  </a:glow>
                  <a:outerShdw blurRad="50800" dir="5400000" sx="1000" sy="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63" y="3048000"/>
            <a:ext cx="3794125" cy="2852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367" name="Group 17"/>
          <p:cNvGrpSpPr>
            <a:grpSpLocks/>
          </p:cNvGrpSpPr>
          <p:nvPr/>
        </p:nvGrpSpPr>
        <p:grpSpPr bwMode="auto">
          <a:xfrm>
            <a:off x="5653088" y="3995738"/>
            <a:ext cx="2755900" cy="977900"/>
            <a:chOff x="5653610" y="4048803"/>
            <a:chExt cx="2754859" cy="978251"/>
          </a:xfrm>
        </p:grpSpPr>
        <p:sp>
          <p:nvSpPr>
            <p:cNvPr id="24" name="Rounded Rectangle 23"/>
            <p:cNvSpPr/>
            <p:nvPr/>
          </p:nvSpPr>
          <p:spPr>
            <a:xfrm>
              <a:off x="5653610" y="4048803"/>
              <a:ext cx="2754859" cy="978251"/>
            </a:xfrm>
            <a:prstGeom prst="roundRect">
              <a:avLst>
                <a:gd name="adj" fmla="val 5479"/>
              </a:avLst>
            </a:prstGeom>
            <a:solidFill>
              <a:srgbClr val="B8F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376" name="TextBox 24"/>
            <p:cNvSpPr txBox="1">
              <a:spLocks noChangeArrowheads="1"/>
            </p:cNvSpPr>
            <p:nvPr/>
          </p:nvSpPr>
          <p:spPr bwMode="auto">
            <a:xfrm>
              <a:off x="5653610" y="4122430"/>
              <a:ext cx="272918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They like to eat dead leaf matter and they need the soil to be moist.</a:t>
              </a:r>
            </a:p>
          </p:txBody>
        </p:sp>
      </p:grpSp>
      <p:grpSp>
        <p:nvGrpSpPr>
          <p:cNvPr id="15368" name="Group 3"/>
          <p:cNvGrpSpPr>
            <a:grpSpLocks/>
          </p:cNvGrpSpPr>
          <p:nvPr/>
        </p:nvGrpSpPr>
        <p:grpSpPr bwMode="auto">
          <a:xfrm>
            <a:off x="5649913" y="5111750"/>
            <a:ext cx="2759075" cy="977900"/>
            <a:chOff x="5649638" y="5188201"/>
            <a:chExt cx="2758831" cy="978251"/>
          </a:xfrm>
        </p:grpSpPr>
        <p:sp>
          <p:nvSpPr>
            <p:cNvPr id="28" name="Rounded Rectangle 27"/>
            <p:cNvSpPr/>
            <p:nvPr/>
          </p:nvSpPr>
          <p:spPr>
            <a:xfrm>
              <a:off x="5654400" y="5188201"/>
              <a:ext cx="2754069" cy="978251"/>
            </a:xfrm>
            <a:prstGeom prst="roundRect">
              <a:avLst>
                <a:gd name="adj" fmla="val 5479"/>
              </a:avLst>
            </a:prstGeom>
            <a:solidFill>
              <a:srgbClr val="B8F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374" name="TextBox 28"/>
            <p:cNvSpPr txBox="1">
              <a:spLocks noChangeArrowheads="1"/>
            </p:cNvSpPr>
            <p:nvPr/>
          </p:nvSpPr>
          <p:spPr bwMode="auto">
            <a:xfrm>
              <a:off x="5649638" y="5261828"/>
              <a:ext cx="272918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Worms help to keep soil healthy by digging tunnels that let air and water in.</a:t>
              </a:r>
            </a:p>
          </p:txBody>
        </p:sp>
      </p:grpSp>
      <p:grpSp>
        <p:nvGrpSpPr>
          <p:cNvPr id="15369" name="Group 18"/>
          <p:cNvGrpSpPr>
            <a:grpSpLocks/>
          </p:cNvGrpSpPr>
          <p:nvPr/>
        </p:nvGrpSpPr>
        <p:grpSpPr bwMode="auto">
          <a:xfrm>
            <a:off x="5649913" y="2855913"/>
            <a:ext cx="2754312" cy="977900"/>
            <a:chOff x="5623959" y="2892773"/>
            <a:chExt cx="2754859" cy="978251"/>
          </a:xfrm>
        </p:grpSpPr>
        <p:sp>
          <p:nvSpPr>
            <p:cNvPr id="30" name="Rounded Rectangle 29"/>
            <p:cNvSpPr/>
            <p:nvPr/>
          </p:nvSpPr>
          <p:spPr>
            <a:xfrm>
              <a:off x="5623959" y="2892773"/>
              <a:ext cx="2754859" cy="978251"/>
            </a:xfrm>
            <a:prstGeom prst="roundRect">
              <a:avLst>
                <a:gd name="adj" fmla="val 5479"/>
              </a:avLst>
            </a:prstGeom>
            <a:solidFill>
              <a:srgbClr val="B8F7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372" name="TextBox 21"/>
            <p:cNvSpPr txBox="1">
              <a:spLocks noChangeArrowheads="1"/>
            </p:cNvSpPr>
            <p:nvPr/>
          </p:nvSpPr>
          <p:spPr bwMode="auto">
            <a:xfrm>
              <a:off x="5640893" y="3087616"/>
              <a:ext cx="272918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Worms like to live anywhere there is soil.</a:t>
              </a:r>
            </a:p>
          </p:txBody>
        </p:sp>
      </p:grpSp>
      <p:sp>
        <p:nvSpPr>
          <p:cNvPr id="15370" name="TextBox 19"/>
          <p:cNvSpPr txBox="1">
            <a:spLocks noChangeArrowheads="1"/>
          </p:cNvSpPr>
          <p:nvPr/>
        </p:nvSpPr>
        <p:spPr bwMode="auto">
          <a:xfrm>
            <a:off x="755650" y="6124575"/>
            <a:ext cx="76406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Photo courtesy of Smabs Sputzer (@flickr.com) - granted under creative commons licence -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</TotalTime>
  <Words>591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Sassoon Infant Rg</vt:lpstr>
      <vt:lpstr>Sassoon Infant Md</vt:lpstr>
      <vt:lpstr>BPreplay</vt:lpstr>
      <vt:lpstr>Arial</vt:lpstr>
      <vt:lpstr>Office Theme</vt:lpstr>
      <vt:lpstr>Science</vt:lpstr>
      <vt:lpstr>PowerPoint Presentation</vt:lpstr>
      <vt:lpstr>PowerPoint Presentation</vt:lpstr>
      <vt:lpstr>Microhabitats and Minibeasts</vt:lpstr>
      <vt:lpstr>Microhabitats and Minibeasts</vt:lpstr>
      <vt:lpstr>Microhabitats and Minibeasts</vt:lpstr>
      <vt:lpstr>Microhabitats and Minibeasts</vt:lpstr>
      <vt:lpstr>Microhabitats and Minibeasts</vt:lpstr>
      <vt:lpstr>Microhabitats and Minibeasts</vt:lpstr>
      <vt:lpstr>Microhabitats and Minibeasts</vt:lpstr>
      <vt:lpstr>Microhabitats and Minibeasts</vt:lpstr>
      <vt:lpstr>Microhabitats and Minibeasts</vt:lpstr>
      <vt:lpstr>Microhabitats Survey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Year 2</cp:lastModifiedBy>
  <cp:revision>86</cp:revision>
  <dcterms:created xsi:type="dcterms:W3CDTF">2014-10-01T16:09:27Z</dcterms:created>
  <dcterms:modified xsi:type="dcterms:W3CDTF">2020-06-11T19:28:30Z</dcterms:modified>
</cp:coreProperties>
</file>