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72" r:id="rId1"/>
  </p:sldMasterIdLst>
  <p:sldIdLst>
    <p:sldId id="260" r:id="rId2"/>
    <p:sldId id="261" r:id="rId3"/>
    <p:sldId id="262" r:id="rId4"/>
    <p:sldId id="263" r:id="rId5"/>
    <p:sldId id="274" r:id="rId6"/>
    <p:sldId id="291" r:id="rId7"/>
    <p:sldId id="299" r:id="rId8"/>
    <p:sldId id="300" r:id="rId9"/>
    <p:sldId id="293" r:id="rId10"/>
    <p:sldId id="290" r:id="rId11"/>
    <p:sldId id="279" r:id="rId12"/>
    <p:sldId id="286" r:id="rId13"/>
    <p:sldId id="298" r:id="rId14"/>
    <p:sldId id="264" r:id="rId15"/>
  </p:sldIdLst>
  <p:sldSz cx="9144000" cy="6858000" type="screen4x3"/>
  <p:notesSz cx="6858000" cy="9144000"/>
  <p:embeddedFontLst>
    <p:embeddedFont>
      <p:font typeface="Calibri" panose="020F0502020204030204" pitchFamily="34" charset="0"/>
      <p:regular r:id="rId16"/>
      <p:bold r:id="rId17"/>
      <p:italic r:id="rId18"/>
      <p:boldItalic r:id="rId19"/>
    </p:embeddedFont>
    <p:embeddedFont>
      <p:font typeface="Sassoon Infant Md" panose="02000603050000020003" charset="0"/>
      <p:regular r:id="rId20"/>
    </p:embeddedFont>
    <p:embeddedFont>
      <p:font typeface="Twinkl" panose="020B0604020202020204" charset="0"/>
      <p:regular r:id="rId21"/>
      <p:bold r:id="rId22"/>
    </p:embeddedFont>
    <p:embeddedFont>
      <p:font typeface="Tuffy-TTF" panose="020B0603060100000000" charset="0"/>
      <p:regular r:id="rId23"/>
      <p:bold r:id="rId24"/>
      <p:italic r:id="rId25"/>
      <p:boldItalic r:id="rId26"/>
    </p:embeddedFont>
    <p:embeddedFont>
      <p:font typeface="Sassoon Infant Rg" panose="02000503030000020003" charset="0"/>
      <p:regular r:id="rId27"/>
      <p:bold r:id="rId28"/>
    </p:embeddedFont>
    <p:embeddedFont>
      <p:font typeface="Twinkl SemiBold" charset="0"/>
      <p:bold r:id="rId29"/>
    </p:embeddedFont>
    <p:embeddedFont>
      <p:font typeface="Tuffy" panose="020B0603060100000000" charset="0"/>
      <p:regular r:id="rId30"/>
      <p:bold r:id="rId31"/>
      <p:italic r:id="rId32"/>
      <p:boldItalic r:id="rId3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guide id="3" pos="317" userDrawn="1">
          <p15:clr>
            <a:srgbClr val="A4A3A4"/>
          </p15:clr>
        </p15:guide>
        <p15:guide id="4" pos="476" userDrawn="1">
          <p15:clr>
            <a:srgbClr val="A4A3A4"/>
          </p15:clr>
        </p15:guide>
        <p15:guide id="5" pos="5284" userDrawn="1">
          <p15:clr>
            <a:srgbClr val="A4A3A4"/>
          </p15:clr>
        </p15:guide>
        <p15:guide id="6" pos="5420" userDrawn="1">
          <p15:clr>
            <a:srgbClr val="A4A3A4"/>
          </p15:clr>
        </p15:guide>
        <p15:guide id="7" orient="horz" pos="323" userDrawn="1">
          <p15:clr>
            <a:srgbClr val="A4A3A4"/>
          </p15:clr>
        </p15:guide>
        <p15:guide id="8" orient="horz" pos="482" userDrawn="1">
          <p15:clr>
            <a:srgbClr val="A4A3A4"/>
          </p15:clr>
        </p15:guide>
        <p15:guide id="9" orient="horz" pos="3997" userDrawn="1">
          <p15:clr>
            <a:srgbClr val="A4A3A4"/>
          </p15:clr>
        </p15:guide>
        <p15:guide id="10" orient="horz" pos="383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2C9"/>
    <a:srgbClr val="69C34B"/>
    <a:srgbClr val="884098"/>
    <a:srgbClr val="69C24B"/>
    <a:srgbClr val="FCAF17"/>
    <a:srgbClr val="FFA8F1"/>
    <a:srgbClr val="00BCAA"/>
    <a:srgbClr val="F18117"/>
    <a:srgbClr val="E6226A"/>
    <a:srgbClr val="FAB00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75" autoAdjust="0"/>
    <p:restoredTop sz="94660"/>
  </p:normalViewPr>
  <p:slideViewPr>
    <p:cSldViewPr snapToGrid="0" showGuides="1">
      <p:cViewPr varScale="1">
        <p:scale>
          <a:sx n="99" d="100"/>
          <a:sy n="99" d="100"/>
        </p:scale>
        <p:origin x="888" y="82"/>
      </p:cViewPr>
      <p:guideLst>
        <p:guide orient="horz" pos="2160"/>
        <p:guide pos="2880"/>
        <p:guide pos="317"/>
        <p:guide pos="476"/>
        <p:guide pos="5284"/>
        <p:guide pos="5420"/>
        <p:guide orient="horz" pos="323"/>
        <p:guide orient="horz" pos="482"/>
        <p:guide orient="horz" pos="3997"/>
        <p:guide orient="horz" pos="3838"/>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font" Target="fonts/font11.fntdata"/><Relationship Id="rId21" Type="http://schemas.openxmlformats.org/officeDocument/2006/relationships/font" Target="fonts/font6.fntdata"/><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font" Target="fonts/font10.fntdata"/><Relationship Id="rId33" Type="http://schemas.openxmlformats.org/officeDocument/2006/relationships/font" Target="fonts/font18.fntdata"/><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29" Type="http://schemas.openxmlformats.org/officeDocument/2006/relationships/font" Target="fonts/font1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9.fntdata"/><Relationship Id="rId32" Type="http://schemas.openxmlformats.org/officeDocument/2006/relationships/font" Target="fonts/font17.fntdata"/><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8.fntdata"/><Relationship Id="rId28" Type="http://schemas.openxmlformats.org/officeDocument/2006/relationships/font" Target="fonts/font13.fntdata"/><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4.fntdata"/><Relationship Id="rId31" Type="http://schemas.openxmlformats.org/officeDocument/2006/relationships/font" Target="fonts/font1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7.fntdata"/><Relationship Id="rId27" Type="http://schemas.openxmlformats.org/officeDocument/2006/relationships/font" Target="fonts/font12.fntdata"/><Relationship Id="rId30" Type="http://schemas.openxmlformats.org/officeDocument/2006/relationships/font" Target="fonts/font15.fntdata"/><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a:t>Favourite</a:t>
            </a:r>
            <a:r>
              <a:rPr lang="en-GB" baseline="0"/>
              <a:t> Sandwich </a:t>
            </a:r>
            <a:endParaRPr lang="en-GB"/>
          </a:p>
        </c:rich>
      </c:tx>
      <c:layout>
        <c:manualLayout>
          <c:xMode val="edge"/>
          <c:yMode val="edge"/>
          <c:x val="0.22061658449363225"/>
          <c:y val="4.36187038375873E-3"/>
        </c:manualLayout>
      </c:layout>
      <c:overlay val="0"/>
      <c:spPr>
        <a:noFill/>
        <a:ln>
          <a:noFill/>
        </a:ln>
        <a:effectLst/>
      </c:spPr>
    </c:title>
    <c:autoTitleDeleted val="0"/>
    <c:plotArea>
      <c:layout>
        <c:manualLayout>
          <c:layoutTarget val="inner"/>
          <c:xMode val="edge"/>
          <c:yMode val="edge"/>
          <c:x val="7.5842304236775959E-2"/>
          <c:y val="0.17927277522531954"/>
          <c:w val="0.85879668092502381"/>
          <c:h val="0.74666256811129295"/>
        </c:manualLayout>
      </c:layout>
      <c:barChart>
        <c:barDir val="col"/>
        <c:grouping val="clustered"/>
        <c:varyColors val="0"/>
        <c:ser>
          <c:idx val="0"/>
          <c:order val="0"/>
          <c:tx>
            <c:strRef>
              <c:f>Sheet1!$B$1</c:f>
              <c:strCache>
                <c:ptCount val="1"/>
                <c:pt idx="0">
                  <c:v>Series 1</c:v>
                </c:pt>
              </c:strCache>
            </c:strRef>
          </c:tx>
          <c:spPr>
            <a:solidFill>
              <a:srgbClr val="FF0000"/>
            </a:solidFill>
            <a:ln>
              <a:noFill/>
            </a:ln>
            <a:effectLst/>
          </c:spPr>
          <c:invertIfNegative val="0"/>
          <c:dPt>
            <c:idx val="1"/>
            <c:invertIfNegative val="0"/>
            <c:bubble3D val="0"/>
            <c:spPr>
              <a:solidFill>
                <a:srgbClr val="FF9900"/>
              </a:solidFill>
              <a:ln>
                <a:noFill/>
              </a:ln>
              <a:effectLst/>
            </c:spPr>
            <c:extLst>
              <c:ext xmlns:c16="http://schemas.microsoft.com/office/drawing/2014/chart" uri="{C3380CC4-5D6E-409C-BE32-E72D297353CC}">
                <c16:uniqueId val="{00000001-C977-4A29-B26D-C004A994324A}"/>
              </c:ext>
            </c:extLst>
          </c:dPt>
          <c:dPt>
            <c:idx val="2"/>
            <c:invertIfNegative val="0"/>
            <c:bubble3D val="0"/>
            <c:spPr>
              <a:solidFill>
                <a:srgbClr val="FF7C80"/>
              </a:solidFill>
              <a:ln>
                <a:noFill/>
              </a:ln>
              <a:effectLst/>
            </c:spPr>
            <c:extLst>
              <c:ext xmlns:c16="http://schemas.microsoft.com/office/drawing/2014/chart" uri="{C3380CC4-5D6E-409C-BE32-E72D297353CC}">
                <c16:uniqueId val="{00000003-C977-4A29-B26D-C004A994324A}"/>
              </c:ext>
            </c:extLst>
          </c:dPt>
          <c:dPt>
            <c:idx val="3"/>
            <c:invertIfNegative val="0"/>
            <c:bubble3D val="0"/>
            <c:spPr>
              <a:solidFill>
                <a:srgbClr val="FFFF00"/>
              </a:solidFill>
              <a:ln>
                <a:noFill/>
              </a:ln>
              <a:effectLst/>
            </c:spPr>
            <c:extLst>
              <c:ext xmlns:c16="http://schemas.microsoft.com/office/drawing/2014/chart" uri="{C3380CC4-5D6E-409C-BE32-E72D297353CC}">
                <c16:uniqueId val="{00000005-C977-4A29-B26D-C004A994324A}"/>
              </c:ext>
            </c:extLst>
          </c:dPt>
          <c:cat>
            <c:strRef>
              <c:f>Sheet1!$A$2:$A$5</c:f>
              <c:strCache>
                <c:ptCount val="4"/>
                <c:pt idx="0">
                  <c:v>Jam </c:v>
                </c:pt>
                <c:pt idx="1">
                  <c:v>Cheese</c:v>
                </c:pt>
                <c:pt idx="2">
                  <c:v>Ham</c:v>
                </c:pt>
                <c:pt idx="3">
                  <c:v>Egg</c:v>
                </c:pt>
              </c:strCache>
            </c:strRef>
          </c:cat>
          <c:val>
            <c:numRef>
              <c:f>Sheet1!$B$2:$B$5</c:f>
              <c:numCache>
                <c:formatCode>General</c:formatCode>
                <c:ptCount val="4"/>
                <c:pt idx="0">
                  <c:v>8</c:v>
                </c:pt>
                <c:pt idx="1">
                  <c:v>6</c:v>
                </c:pt>
                <c:pt idx="2">
                  <c:v>3</c:v>
                </c:pt>
                <c:pt idx="3">
                  <c:v>4</c:v>
                </c:pt>
              </c:numCache>
            </c:numRef>
          </c:val>
          <c:extLst>
            <c:ext xmlns:c16="http://schemas.microsoft.com/office/drawing/2014/chart" uri="{C3380CC4-5D6E-409C-BE32-E72D297353CC}">
              <c16:uniqueId val="{00000006-C977-4A29-B26D-C004A994324A}"/>
            </c:ext>
          </c:extLst>
        </c:ser>
        <c:ser>
          <c:idx val="1"/>
          <c:order val="1"/>
          <c:tx>
            <c:strRef>
              <c:f>Sheet1!$C$1</c:f>
              <c:strCache>
                <c:ptCount val="1"/>
                <c:pt idx="0">
                  <c:v>Column1</c:v>
                </c:pt>
              </c:strCache>
            </c:strRef>
          </c:tx>
          <c:spPr>
            <a:solidFill>
              <a:schemeClr val="accent2"/>
            </a:solidFill>
            <a:ln>
              <a:noFill/>
            </a:ln>
            <a:effectLst/>
          </c:spPr>
          <c:invertIfNegative val="0"/>
          <c:cat>
            <c:strRef>
              <c:f>Sheet1!$A$2:$A$5</c:f>
              <c:strCache>
                <c:ptCount val="4"/>
                <c:pt idx="0">
                  <c:v>Jam </c:v>
                </c:pt>
                <c:pt idx="1">
                  <c:v>Cheese</c:v>
                </c:pt>
                <c:pt idx="2">
                  <c:v>Ham</c:v>
                </c:pt>
                <c:pt idx="3">
                  <c:v>Egg</c:v>
                </c:pt>
              </c:strCache>
            </c:strRef>
          </c:cat>
          <c:val>
            <c:numRef>
              <c:f>Sheet1!$C$2:$C$5</c:f>
              <c:numCache>
                <c:formatCode>General</c:formatCode>
                <c:ptCount val="4"/>
              </c:numCache>
            </c:numRef>
          </c:val>
          <c:extLst>
            <c:ext xmlns:c16="http://schemas.microsoft.com/office/drawing/2014/chart" uri="{C3380CC4-5D6E-409C-BE32-E72D297353CC}">
              <c16:uniqueId val="{00000007-C977-4A29-B26D-C004A994324A}"/>
            </c:ext>
          </c:extLst>
        </c:ser>
        <c:ser>
          <c:idx val="2"/>
          <c:order val="2"/>
          <c:tx>
            <c:strRef>
              <c:f>Sheet1!$D$1</c:f>
              <c:strCache>
                <c:ptCount val="1"/>
                <c:pt idx="0">
                  <c:v>Column2</c:v>
                </c:pt>
              </c:strCache>
            </c:strRef>
          </c:tx>
          <c:spPr>
            <a:solidFill>
              <a:schemeClr val="accent3"/>
            </a:solidFill>
            <a:ln>
              <a:noFill/>
            </a:ln>
            <a:effectLst/>
          </c:spPr>
          <c:invertIfNegative val="0"/>
          <c:cat>
            <c:strRef>
              <c:f>Sheet1!$A$2:$A$5</c:f>
              <c:strCache>
                <c:ptCount val="4"/>
                <c:pt idx="0">
                  <c:v>Jam </c:v>
                </c:pt>
                <c:pt idx="1">
                  <c:v>Cheese</c:v>
                </c:pt>
                <c:pt idx="2">
                  <c:v>Ham</c:v>
                </c:pt>
                <c:pt idx="3">
                  <c:v>Egg</c:v>
                </c:pt>
              </c:strCache>
            </c:strRef>
          </c:cat>
          <c:val>
            <c:numRef>
              <c:f>Sheet1!$D$2:$D$5</c:f>
              <c:numCache>
                <c:formatCode>General</c:formatCode>
                <c:ptCount val="4"/>
              </c:numCache>
            </c:numRef>
          </c:val>
          <c:extLst>
            <c:ext xmlns:c16="http://schemas.microsoft.com/office/drawing/2014/chart" uri="{C3380CC4-5D6E-409C-BE32-E72D297353CC}">
              <c16:uniqueId val="{00000008-C977-4A29-B26D-C004A994324A}"/>
            </c:ext>
          </c:extLst>
        </c:ser>
        <c:dLbls>
          <c:showLegendKey val="0"/>
          <c:showVal val="0"/>
          <c:showCatName val="0"/>
          <c:showSerName val="0"/>
          <c:showPercent val="0"/>
          <c:showBubbleSize val="0"/>
        </c:dLbls>
        <c:gapWidth val="219"/>
        <c:overlap val="-27"/>
        <c:axId val="353599376"/>
        <c:axId val="353591928"/>
      </c:barChart>
      <c:catAx>
        <c:axId val="3535993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53591928"/>
        <c:crosses val="autoZero"/>
        <c:auto val="1"/>
        <c:lblAlgn val="ctr"/>
        <c:lblOffset val="100"/>
        <c:noMultiLvlLbl val="0"/>
      </c:catAx>
      <c:valAx>
        <c:axId val="35359192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53599376"/>
        <c:crosses val="autoZero"/>
        <c:crossBetween val="between"/>
      </c:valAx>
      <c:spPr>
        <a:noFill/>
        <a:ln>
          <a:noFill/>
        </a:ln>
        <a:effectLst/>
      </c:spPr>
    </c:plotArea>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n-US"/>
    </a:p>
  </c:txPr>
  <c:externalData r:id="rId1">
    <c:autoUpdate val="0"/>
  </c:externalData>
</c:chartSpac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ounded Rectangle 3"/>
          <p:cNvSpPr/>
          <p:nvPr userDrawn="1"/>
        </p:nvSpPr>
        <p:spPr bwMode="auto">
          <a:xfrm>
            <a:off x="457200" y="438150"/>
            <a:ext cx="8220075" cy="5957888"/>
          </a:xfrm>
          <a:prstGeom prst="roundRect">
            <a:avLst>
              <a:gd name="adj" fmla="val 2649"/>
            </a:avLst>
          </a:prstGeom>
          <a:solidFill>
            <a:schemeClr val="bg1"/>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solidFill>
                  <a:srgbClr val="FFFFFF"/>
                </a:solidFill>
              </a:rPr>
              <a:t> </a:t>
            </a:r>
          </a:p>
        </p:txBody>
      </p:sp>
      <p:sp>
        <p:nvSpPr>
          <p:cNvPr id="2" name="Title 1"/>
          <p:cNvSpPr>
            <a:spLocks noGrp="1"/>
          </p:cNvSpPr>
          <p:nvPr>
            <p:ph type="ctrTitle"/>
          </p:nvPr>
        </p:nvSpPr>
        <p:spPr>
          <a:xfrm>
            <a:off x="466725" y="1122363"/>
            <a:ext cx="8201025" cy="2387600"/>
          </a:xfrm>
        </p:spPr>
        <p:txBody>
          <a:bodyPr>
            <a:normAutofit/>
          </a:bodyPr>
          <a:lstStyle>
            <a:lvl1pPr algn="ctr">
              <a:defRPr sz="4000">
                <a:latin typeface="Twinkl SemiBold" pitchFamily="2" charset="0"/>
              </a:defRPr>
            </a:lvl1pPr>
          </a:lstStyle>
          <a:p>
            <a:r>
              <a:rPr lang="en-US"/>
              <a:t>Click to edit Master title style</a:t>
            </a:r>
            <a:endParaRPr lang="en-US" dirty="0"/>
          </a:p>
        </p:txBody>
      </p:sp>
      <p:sp>
        <p:nvSpPr>
          <p:cNvPr id="3" name="Subtitle 2"/>
          <p:cNvSpPr>
            <a:spLocks noGrp="1"/>
          </p:cNvSpPr>
          <p:nvPr>
            <p:ph type="subTitle" idx="1"/>
          </p:nvPr>
        </p:nvSpPr>
        <p:spPr>
          <a:xfrm>
            <a:off x="466725" y="3602038"/>
            <a:ext cx="8201025" cy="1655762"/>
          </a:xfrm>
        </p:spPr>
        <p:txBody>
          <a:bodyPr/>
          <a:lstStyle>
            <a:lvl1pPr marL="0" indent="0" algn="ctr">
              <a:buNone/>
              <a:defRPr sz="2400">
                <a:latin typeface="Twinkl" pitchFamily="2" charset="0"/>
                <a:ea typeface="Sassoon Infant Rg" panose="02000503030000020003" pitchFamily="50"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2122864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ims Slide">
    <p:spTree>
      <p:nvGrpSpPr>
        <p:cNvPr id="1" name=""/>
        <p:cNvGrpSpPr/>
        <p:nvPr/>
      </p:nvGrpSpPr>
      <p:grpSpPr>
        <a:xfrm>
          <a:off x="0" y="0"/>
          <a:ext cx="0" cy="0"/>
          <a:chOff x="0" y="0"/>
          <a:chExt cx="0" cy="0"/>
        </a:xfrm>
      </p:grpSpPr>
      <p:sp>
        <p:nvSpPr>
          <p:cNvPr id="2" name="Title 1"/>
          <p:cNvSpPr>
            <a:spLocks noGrp="1"/>
          </p:cNvSpPr>
          <p:nvPr>
            <p:ph type="title"/>
          </p:nvPr>
        </p:nvSpPr>
        <p:spPr>
          <a:xfrm>
            <a:off x="476249" y="549275"/>
            <a:ext cx="8181975" cy="1325563"/>
          </a:xfrm>
          <a:noFill/>
          <a:ln>
            <a:noFill/>
          </a:ln>
        </p:spPr>
        <p:txBody>
          <a:bodyPr>
            <a:normAutofit/>
          </a:bodyPr>
          <a:lstStyle>
            <a:lvl1pPr>
              <a:defRPr sz="4000" b="1">
                <a:latin typeface="Twinkl SemiBold" pitchFamily="2" charset="0"/>
              </a:defRPr>
            </a:lvl1pPr>
          </a:lstStyle>
          <a:p>
            <a:r>
              <a:rPr lang="en-US"/>
              <a:t>Click to edit Master title style</a:t>
            </a:r>
            <a:endParaRPr lang="en-US" dirty="0"/>
          </a:p>
        </p:txBody>
      </p:sp>
      <p:sp>
        <p:nvSpPr>
          <p:cNvPr id="3" name="Content Placeholder 2"/>
          <p:cNvSpPr>
            <a:spLocks noGrp="1"/>
          </p:cNvSpPr>
          <p:nvPr>
            <p:ph idx="1"/>
          </p:nvPr>
        </p:nvSpPr>
        <p:spPr>
          <a:xfrm>
            <a:off x="481012" y="2014537"/>
            <a:ext cx="8181975" cy="4351338"/>
          </a:xfrm>
          <a:noFill/>
          <a:ln>
            <a:noFill/>
          </a:ln>
        </p:spPr>
        <p:txBody>
          <a:bodyPr/>
          <a:lstStyle>
            <a:lvl1pPr>
              <a:defRPr sz="1800">
                <a:latin typeface="Twinkl" pitchFamily="2" charset="0"/>
                <a:ea typeface="Sassoon Infant Rg" panose="02000503030000020003" pitchFamily="50" charset="0"/>
              </a:defRPr>
            </a:lvl1pPr>
            <a:lvl2pPr>
              <a:defRPr sz="1600">
                <a:latin typeface="Twinkl" pitchFamily="2" charset="0"/>
                <a:ea typeface="Sassoon Infant Rg" panose="02000503030000020003" pitchFamily="50" charset="0"/>
              </a:defRPr>
            </a:lvl2pPr>
            <a:lvl3pPr>
              <a:defRPr sz="1400">
                <a:latin typeface="Twinkl" pitchFamily="2" charset="0"/>
                <a:ea typeface="Sassoon Infant Rg" panose="02000503030000020003" pitchFamily="50" charset="0"/>
              </a:defRPr>
            </a:lvl3pPr>
            <a:lvl4pPr>
              <a:defRPr sz="1400">
                <a:latin typeface="Twinkl" pitchFamily="2" charset="0"/>
                <a:ea typeface="Sassoon Infant Rg" panose="02000503030000020003" pitchFamily="50" charset="0"/>
              </a:defRPr>
            </a:lvl4pPr>
            <a:lvl5pPr>
              <a:defRPr sz="1400">
                <a:latin typeface="Twinkl" pitchFamily="2" charset="0"/>
                <a:ea typeface="Sassoon Infant Rg" panose="02000503030000020003" pitchFamily="50"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1207851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lanit Title Slide">
    <p:spTree>
      <p:nvGrpSpPr>
        <p:cNvPr id="1" name=""/>
        <p:cNvGrpSpPr/>
        <p:nvPr/>
      </p:nvGrpSpPr>
      <p:grpSpPr>
        <a:xfrm>
          <a:off x="0" y="0"/>
          <a:ext cx="0" cy="0"/>
          <a:chOff x="0" y="0"/>
          <a:chExt cx="0" cy="0"/>
        </a:xfrm>
      </p:grpSpPr>
      <p:sp>
        <p:nvSpPr>
          <p:cNvPr id="2" name="Title 1"/>
          <p:cNvSpPr>
            <a:spLocks noGrp="1"/>
          </p:cNvSpPr>
          <p:nvPr>
            <p:ph type="title"/>
          </p:nvPr>
        </p:nvSpPr>
        <p:spPr>
          <a:xfrm>
            <a:off x="539750" y="2359034"/>
            <a:ext cx="8064500" cy="655294"/>
          </a:xfrm>
          <a:noFill/>
          <a:ln>
            <a:noFill/>
          </a:ln>
        </p:spPr>
        <p:txBody>
          <a:bodyPr>
            <a:noAutofit/>
          </a:bodyPr>
          <a:lstStyle>
            <a:lvl1pPr algn="ctr">
              <a:defRPr sz="6600" b="1">
                <a:solidFill>
                  <a:schemeClr val="bg1"/>
                </a:solidFill>
                <a:latin typeface="Tuffy" panose="020B0603060100000000" pitchFamily="34" charset="0"/>
              </a:defRPr>
            </a:lvl1pPr>
          </a:lstStyle>
          <a:p>
            <a:r>
              <a:rPr lang="en-US"/>
              <a:t>Click to edit Master title style</a:t>
            </a:r>
            <a:endParaRPr lang="en-GB" dirty="0"/>
          </a:p>
        </p:txBody>
      </p:sp>
      <p:sp>
        <p:nvSpPr>
          <p:cNvPr id="11" name="Text Placeholder 10"/>
          <p:cNvSpPr>
            <a:spLocks noGrp="1"/>
          </p:cNvSpPr>
          <p:nvPr>
            <p:ph type="body" sz="quarter" idx="10"/>
          </p:nvPr>
        </p:nvSpPr>
        <p:spPr>
          <a:xfrm>
            <a:off x="1654969" y="3199950"/>
            <a:ext cx="5834062" cy="543989"/>
          </a:xfrm>
          <a:noFill/>
          <a:ln>
            <a:noFill/>
          </a:ln>
        </p:spPr>
        <p:txBody>
          <a:bodyPr anchor="ctr" anchorCtr="1">
            <a:noAutofit/>
          </a:bodyPr>
          <a:lstStyle>
            <a:lvl1pPr marL="0" indent="0" algn="ctr">
              <a:buNone/>
              <a:defRPr sz="2800">
                <a:solidFill>
                  <a:schemeClr val="bg1"/>
                </a:solidFill>
                <a:latin typeface="Tuffy" panose="020B0603060100000000" pitchFamily="34" charset="0"/>
              </a:defRPr>
            </a:lvl1pPr>
          </a:lstStyle>
          <a:p>
            <a:pPr lvl="0"/>
            <a:r>
              <a:rPr lang="en-US"/>
              <a:t>Click to edit Master text styles</a:t>
            </a:r>
          </a:p>
        </p:txBody>
      </p:sp>
    </p:spTree>
    <p:extLst>
      <p:ext uri="{BB962C8B-B14F-4D97-AF65-F5344CB8AC3E}">
        <p14:creationId xmlns:p14="http://schemas.microsoft.com/office/powerpoint/2010/main" val="16438054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lank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22767" y="6196125"/>
            <a:ext cx="576495" cy="580719"/>
          </a:xfrm>
          <a:prstGeom prst="rect">
            <a:avLst/>
          </a:prstGeom>
        </p:spPr>
      </p:pic>
    </p:spTree>
    <p:extLst>
      <p:ext uri="{BB962C8B-B14F-4D97-AF65-F5344CB8AC3E}">
        <p14:creationId xmlns:p14="http://schemas.microsoft.com/office/powerpoint/2010/main" val="11811693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End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22767" y="6196125"/>
            <a:ext cx="576495" cy="580719"/>
          </a:xfrm>
          <a:prstGeom prst="rect">
            <a:avLst/>
          </a:prstGeom>
        </p:spPr>
      </p:pic>
    </p:spTree>
    <p:extLst>
      <p:ext uri="{BB962C8B-B14F-4D97-AF65-F5344CB8AC3E}">
        <p14:creationId xmlns:p14="http://schemas.microsoft.com/office/powerpoint/2010/main" val="39543162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Rounded Rectangle 3"/>
          <p:cNvSpPr/>
          <p:nvPr userDrawn="1"/>
        </p:nvSpPr>
        <p:spPr bwMode="auto">
          <a:xfrm>
            <a:off x="457200" y="438150"/>
            <a:ext cx="8220075" cy="5957888"/>
          </a:xfrm>
          <a:prstGeom prst="roundRect">
            <a:avLst>
              <a:gd name="adj" fmla="val 2649"/>
            </a:avLst>
          </a:prstGeom>
          <a:solidFill>
            <a:schemeClr val="bg1"/>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solidFill>
                  <a:srgbClr val="FFFFFF"/>
                </a:solidFill>
              </a:rPr>
              <a:t> </a:t>
            </a:r>
          </a:p>
        </p:txBody>
      </p:sp>
    </p:spTree>
    <p:extLst>
      <p:ext uri="{BB962C8B-B14F-4D97-AF65-F5344CB8AC3E}">
        <p14:creationId xmlns:p14="http://schemas.microsoft.com/office/powerpoint/2010/main" val="11870315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Whole Class Icon">
    <p:spTree>
      <p:nvGrpSpPr>
        <p:cNvPr id="1" name=""/>
        <p:cNvGrpSpPr/>
        <p:nvPr/>
      </p:nvGrpSpPr>
      <p:grpSpPr>
        <a:xfrm>
          <a:off x="0" y="0"/>
          <a:ext cx="0" cy="0"/>
          <a:chOff x="0" y="0"/>
          <a:chExt cx="0" cy="0"/>
        </a:xfrm>
      </p:grpSpPr>
      <p:sp>
        <p:nvSpPr>
          <p:cNvPr id="4" name="Rounded Rectangle 3"/>
          <p:cNvSpPr/>
          <p:nvPr userDrawn="1"/>
        </p:nvSpPr>
        <p:spPr bwMode="auto">
          <a:xfrm>
            <a:off x="457200" y="438150"/>
            <a:ext cx="8220075" cy="5957888"/>
          </a:xfrm>
          <a:prstGeom prst="roundRect">
            <a:avLst>
              <a:gd name="adj" fmla="val 2649"/>
            </a:avLst>
          </a:prstGeom>
          <a:solidFill>
            <a:schemeClr val="bg1"/>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r>
              <a:rPr lang="en-GB" sz="1350" dirty="0">
                <a:solidFill>
                  <a:srgbClr val="FFFFFF"/>
                </a:solidFill>
              </a:rPr>
              <a:t> </a:t>
            </a:r>
          </a:p>
        </p:txBody>
      </p:sp>
      <p:pic>
        <p:nvPicPr>
          <p:cNvPr id="6" name="Whole Class"/>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480300" y="612775"/>
            <a:ext cx="1238250"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570899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ndividual Icon">
    <p:spTree>
      <p:nvGrpSpPr>
        <p:cNvPr id="1" name=""/>
        <p:cNvGrpSpPr/>
        <p:nvPr/>
      </p:nvGrpSpPr>
      <p:grpSpPr>
        <a:xfrm>
          <a:off x="0" y="0"/>
          <a:ext cx="0" cy="0"/>
          <a:chOff x="0" y="0"/>
          <a:chExt cx="0" cy="0"/>
        </a:xfrm>
      </p:grpSpPr>
      <p:sp>
        <p:nvSpPr>
          <p:cNvPr id="4" name="Rounded Rectangle 3"/>
          <p:cNvSpPr/>
          <p:nvPr userDrawn="1"/>
        </p:nvSpPr>
        <p:spPr bwMode="auto">
          <a:xfrm>
            <a:off x="457200" y="438150"/>
            <a:ext cx="8220075" cy="5957888"/>
          </a:xfrm>
          <a:prstGeom prst="roundRect">
            <a:avLst>
              <a:gd name="adj" fmla="val 2649"/>
            </a:avLst>
          </a:prstGeom>
          <a:solidFill>
            <a:schemeClr val="bg1"/>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r>
              <a:rPr lang="en-GB" sz="1350" dirty="0">
                <a:solidFill>
                  <a:srgbClr val="FFFFFF"/>
                </a:solidFill>
              </a:rPr>
              <a:t> </a:t>
            </a:r>
          </a:p>
        </p:txBody>
      </p:sp>
      <p:pic>
        <p:nvPicPr>
          <p:cNvPr id="6" name="Individual Work"/>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696200" y="612775"/>
            <a:ext cx="865188"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145072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airs Icon">
    <p:spTree>
      <p:nvGrpSpPr>
        <p:cNvPr id="1" name=""/>
        <p:cNvGrpSpPr/>
        <p:nvPr/>
      </p:nvGrpSpPr>
      <p:grpSpPr>
        <a:xfrm>
          <a:off x="0" y="0"/>
          <a:ext cx="0" cy="0"/>
          <a:chOff x="0" y="0"/>
          <a:chExt cx="0" cy="0"/>
        </a:xfrm>
      </p:grpSpPr>
      <p:sp>
        <p:nvSpPr>
          <p:cNvPr id="4" name="Rounded Rectangle 3"/>
          <p:cNvSpPr/>
          <p:nvPr userDrawn="1"/>
        </p:nvSpPr>
        <p:spPr bwMode="auto">
          <a:xfrm>
            <a:off x="457200" y="438150"/>
            <a:ext cx="8220075" cy="5957888"/>
          </a:xfrm>
          <a:prstGeom prst="roundRect">
            <a:avLst>
              <a:gd name="adj" fmla="val 2649"/>
            </a:avLst>
          </a:prstGeom>
          <a:solidFill>
            <a:schemeClr val="bg1"/>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r>
              <a:rPr lang="en-GB" sz="1350" dirty="0">
                <a:solidFill>
                  <a:srgbClr val="FFFFFF"/>
                </a:solidFill>
              </a:rPr>
              <a:t> </a:t>
            </a:r>
          </a:p>
        </p:txBody>
      </p:sp>
      <p:pic>
        <p:nvPicPr>
          <p:cNvPr id="6" name="Pairs"/>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696200" y="612775"/>
            <a:ext cx="865188"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732547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alking Partners Icon">
    <p:spTree>
      <p:nvGrpSpPr>
        <p:cNvPr id="1" name=""/>
        <p:cNvGrpSpPr/>
        <p:nvPr/>
      </p:nvGrpSpPr>
      <p:grpSpPr>
        <a:xfrm>
          <a:off x="0" y="0"/>
          <a:ext cx="0" cy="0"/>
          <a:chOff x="0" y="0"/>
          <a:chExt cx="0" cy="0"/>
        </a:xfrm>
      </p:grpSpPr>
      <p:sp>
        <p:nvSpPr>
          <p:cNvPr id="4" name="Rounded Rectangle 3"/>
          <p:cNvSpPr/>
          <p:nvPr userDrawn="1"/>
        </p:nvSpPr>
        <p:spPr bwMode="auto">
          <a:xfrm>
            <a:off x="457200" y="438150"/>
            <a:ext cx="8220075" cy="5957888"/>
          </a:xfrm>
          <a:prstGeom prst="roundRect">
            <a:avLst>
              <a:gd name="adj" fmla="val 2649"/>
            </a:avLst>
          </a:prstGeom>
          <a:solidFill>
            <a:schemeClr val="bg1"/>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r>
              <a:rPr lang="en-GB" sz="1350" dirty="0">
                <a:solidFill>
                  <a:srgbClr val="FFFFFF"/>
                </a:solidFill>
              </a:rPr>
              <a:t> </a:t>
            </a:r>
          </a:p>
        </p:txBody>
      </p:sp>
      <p:pic>
        <p:nvPicPr>
          <p:cNvPr id="6" name="Talking Partners"/>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696200" y="612775"/>
            <a:ext cx="865188"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802619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Groups Icon">
    <p:spTree>
      <p:nvGrpSpPr>
        <p:cNvPr id="1" name=""/>
        <p:cNvGrpSpPr/>
        <p:nvPr/>
      </p:nvGrpSpPr>
      <p:grpSpPr>
        <a:xfrm>
          <a:off x="0" y="0"/>
          <a:ext cx="0" cy="0"/>
          <a:chOff x="0" y="0"/>
          <a:chExt cx="0" cy="0"/>
        </a:xfrm>
      </p:grpSpPr>
      <p:sp>
        <p:nvSpPr>
          <p:cNvPr id="4" name="Rounded Rectangle 3"/>
          <p:cNvSpPr/>
          <p:nvPr userDrawn="1"/>
        </p:nvSpPr>
        <p:spPr bwMode="auto">
          <a:xfrm>
            <a:off x="457200" y="438150"/>
            <a:ext cx="8220075" cy="5957888"/>
          </a:xfrm>
          <a:prstGeom prst="roundRect">
            <a:avLst>
              <a:gd name="adj" fmla="val 2649"/>
            </a:avLst>
          </a:prstGeom>
          <a:solidFill>
            <a:schemeClr val="bg1"/>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r>
              <a:rPr lang="en-GB" sz="1350" dirty="0">
                <a:solidFill>
                  <a:srgbClr val="FFFFFF"/>
                </a:solidFill>
              </a:rPr>
              <a:t> </a:t>
            </a:r>
          </a:p>
        </p:txBody>
      </p:sp>
      <p:pic>
        <p:nvPicPr>
          <p:cNvPr id="6" name="Group Work"/>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696200" y="612775"/>
            <a:ext cx="865188"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501268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Mental and Oral Starter Icon">
    <p:spTree>
      <p:nvGrpSpPr>
        <p:cNvPr id="1" name=""/>
        <p:cNvGrpSpPr/>
        <p:nvPr/>
      </p:nvGrpSpPr>
      <p:grpSpPr>
        <a:xfrm>
          <a:off x="0" y="0"/>
          <a:ext cx="0" cy="0"/>
          <a:chOff x="0" y="0"/>
          <a:chExt cx="0" cy="0"/>
        </a:xfrm>
      </p:grpSpPr>
      <p:sp>
        <p:nvSpPr>
          <p:cNvPr id="4" name="Rounded Rectangle 3"/>
          <p:cNvSpPr/>
          <p:nvPr userDrawn="1"/>
        </p:nvSpPr>
        <p:spPr bwMode="auto">
          <a:xfrm>
            <a:off x="457200" y="438150"/>
            <a:ext cx="8220075"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r>
              <a:rPr lang="en-GB" sz="1350" dirty="0">
                <a:solidFill>
                  <a:srgbClr val="FFFFFF"/>
                </a:solidFill>
              </a:rPr>
              <a:t> </a:t>
            </a:r>
          </a:p>
        </p:txBody>
      </p:sp>
      <p:pic>
        <p:nvPicPr>
          <p:cNvPr id="6" name="Picture 12"/>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696200" y="612775"/>
            <a:ext cx="863600"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413821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Assesment Icon">
    <p:spTree>
      <p:nvGrpSpPr>
        <p:cNvPr id="1" name=""/>
        <p:cNvGrpSpPr/>
        <p:nvPr/>
      </p:nvGrpSpPr>
      <p:grpSpPr>
        <a:xfrm>
          <a:off x="0" y="0"/>
          <a:ext cx="0" cy="0"/>
          <a:chOff x="0" y="0"/>
          <a:chExt cx="0" cy="0"/>
        </a:xfrm>
      </p:grpSpPr>
      <p:sp>
        <p:nvSpPr>
          <p:cNvPr id="4" name="Rounded Rectangle 3"/>
          <p:cNvSpPr/>
          <p:nvPr userDrawn="1"/>
        </p:nvSpPr>
        <p:spPr bwMode="auto">
          <a:xfrm>
            <a:off x="457200" y="438150"/>
            <a:ext cx="8220075" cy="5957888"/>
          </a:xfrm>
          <a:prstGeom prst="roundRect">
            <a:avLst>
              <a:gd name="adj" fmla="val 2649"/>
            </a:avLst>
          </a:prstGeom>
          <a:solidFill>
            <a:schemeClr val="bg1"/>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r>
              <a:rPr lang="en-GB" sz="1350" dirty="0">
                <a:solidFill>
                  <a:srgbClr val="FFFFFF"/>
                </a:solidFill>
              </a:rPr>
              <a:t> </a:t>
            </a: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696200" y="612775"/>
            <a:ext cx="865188"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ontent Placeholder 2"/>
          <p:cNvSpPr>
            <a:spLocks noGrp="1"/>
          </p:cNvSpPr>
          <p:nvPr>
            <p:ph idx="1"/>
          </p:nvPr>
        </p:nvSpPr>
        <p:spPr>
          <a:xfrm>
            <a:off x="457197" y="2153354"/>
            <a:ext cx="8220075" cy="4242683"/>
          </a:xfrm>
        </p:spPr>
        <p:txBody>
          <a:bodyPr/>
          <a:lstStyle>
            <a:lvl1pPr>
              <a:defRPr sz="1800">
                <a:latin typeface="Twinkl" pitchFamily="2" charset="0"/>
                <a:ea typeface="Sassoon Infant Rg" panose="02000503030000020003" pitchFamily="50" charset="0"/>
              </a:defRPr>
            </a:lvl1pPr>
            <a:lvl2pPr>
              <a:defRPr sz="1600">
                <a:latin typeface="Twinkl" pitchFamily="2" charset="0"/>
                <a:ea typeface="Sassoon Infant Rg" panose="02000503030000020003" pitchFamily="50" charset="0"/>
              </a:defRPr>
            </a:lvl2pPr>
            <a:lvl3pPr>
              <a:defRPr sz="1400">
                <a:latin typeface="Twinkl" pitchFamily="2" charset="0"/>
                <a:ea typeface="Sassoon Infant Rg" panose="02000503030000020003" pitchFamily="50" charset="0"/>
              </a:defRPr>
            </a:lvl3pPr>
            <a:lvl4pPr>
              <a:defRPr sz="1400">
                <a:latin typeface="Twinkl" pitchFamily="2" charset="0"/>
                <a:ea typeface="Sassoon Infant Rg" panose="02000503030000020003" pitchFamily="50" charset="0"/>
              </a:defRPr>
            </a:lvl4pPr>
            <a:lvl5pPr>
              <a:defRPr sz="1400">
                <a:latin typeface="Twinkl" pitchFamily="2" charset="0"/>
                <a:ea typeface="Sassoon Infant Rg" panose="02000503030000020003" pitchFamily="50"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itle 1"/>
          <p:cNvSpPr>
            <a:spLocks noGrp="1"/>
          </p:cNvSpPr>
          <p:nvPr>
            <p:ph type="title"/>
          </p:nvPr>
        </p:nvSpPr>
        <p:spPr>
          <a:xfrm>
            <a:off x="457198" y="485773"/>
            <a:ext cx="8220075" cy="1595581"/>
          </a:xfrm>
        </p:spPr>
        <p:txBody>
          <a:bodyPr>
            <a:normAutofit/>
          </a:bodyPr>
          <a:lstStyle>
            <a:lvl1pPr>
              <a:defRPr sz="3600" b="0">
                <a:latin typeface="Twinkl SemiBold" pitchFamily="2" charset="0"/>
              </a:defRPr>
            </a:lvl1pPr>
          </a:lstStyle>
          <a:p>
            <a:r>
              <a:rPr lang="en-US"/>
              <a:t>Click to edit Master title style</a:t>
            </a:r>
            <a:endParaRPr lang="en-US" dirty="0"/>
          </a:p>
        </p:txBody>
      </p:sp>
    </p:spTree>
    <p:extLst>
      <p:ext uri="{BB962C8B-B14F-4D97-AF65-F5344CB8AC3E}">
        <p14:creationId xmlns:p14="http://schemas.microsoft.com/office/powerpoint/2010/main" val="35429110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90538" y="695325"/>
            <a:ext cx="8162925" cy="1150938"/>
          </a:xfrm>
          <a:prstGeom prst="roundRect">
            <a:avLst>
              <a:gd name="adj" fmla="val 963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vert="horz" wrap="square" lIns="252000" tIns="252000" rIns="252000" bIns="252000" numCol="1" anchor="ctr" anchorCtr="1"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490538" y="1957388"/>
            <a:ext cx="8162925" cy="4387850"/>
          </a:xfrm>
          <a:prstGeom prst="roundRect">
            <a:avLst>
              <a:gd name="adj" fmla="val 2583"/>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vert="horz" wrap="square" lIns="252000" tIns="252000" rIns="252000" bIns="25200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US" altLang="en-US" dirty="0"/>
          </a:p>
        </p:txBody>
      </p:sp>
    </p:spTree>
    <p:extLst>
      <p:ext uri="{BB962C8B-B14F-4D97-AF65-F5344CB8AC3E}">
        <p14:creationId xmlns:p14="http://schemas.microsoft.com/office/powerpoint/2010/main" val="198491580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Lst>
  <p:txStyles>
    <p:titleStyle>
      <a:lvl1pPr algn="l" rtl="0" eaLnBrk="1" fontAlgn="base" hangingPunct="1">
        <a:lnSpc>
          <a:spcPct val="90000"/>
        </a:lnSpc>
        <a:spcBef>
          <a:spcPct val="0"/>
        </a:spcBef>
        <a:spcAft>
          <a:spcPct val="0"/>
        </a:spcAft>
        <a:defRPr sz="3600" kern="1200">
          <a:solidFill>
            <a:srgbClr val="1C1C1C"/>
          </a:solidFill>
          <a:latin typeface="Twinkl SemiBold" pitchFamily="2" charset="0"/>
          <a:ea typeface="+mj-ea"/>
          <a:cs typeface="+mj-cs"/>
        </a:defRPr>
      </a:lvl1pPr>
      <a:lvl2pPr algn="l" rtl="0" eaLnBrk="1" fontAlgn="base" hangingPunct="1">
        <a:lnSpc>
          <a:spcPct val="90000"/>
        </a:lnSpc>
        <a:spcBef>
          <a:spcPct val="0"/>
        </a:spcBef>
        <a:spcAft>
          <a:spcPct val="0"/>
        </a:spcAft>
        <a:defRPr sz="3600">
          <a:solidFill>
            <a:srgbClr val="1C1C1C"/>
          </a:solidFill>
          <a:latin typeface="Twinkl SemiBold" pitchFamily="2" charset="0"/>
        </a:defRPr>
      </a:lvl2pPr>
      <a:lvl3pPr algn="l" rtl="0" eaLnBrk="1" fontAlgn="base" hangingPunct="1">
        <a:lnSpc>
          <a:spcPct val="90000"/>
        </a:lnSpc>
        <a:spcBef>
          <a:spcPct val="0"/>
        </a:spcBef>
        <a:spcAft>
          <a:spcPct val="0"/>
        </a:spcAft>
        <a:defRPr sz="3600">
          <a:solidFill>
            <a:srgbClr val="1C1C1C"/>
          </a:solidFill>
          <a:latin typeface="Twinkl SemiBold" pitchFamily="2" charset="0"/>
        </a:defRPr>
      </a:lvl3pPr>
      <a:lvl4pPr algn="l" rtl="0" eaLnBrk="1" fontAlgn="base" hangingPunct="1">
        <a:lnSpc>
          <a:spcPct val="90000"/>
        </a:lnSpc>
        <a:spcBef>
          <a:spcPct val="0"/>
        </a:spcBef>
        <a:spcAft>
          <a:spcPct val="0"/>
        </a:spcAft>
        <a:defRPr sz="3600">
          <a:solidFill>
            <a:srgbClr val="1C1C1C"/>
          </a:solidFill>
          <a:latin typeface="Twinkl SemiBold" pitchFamily="2" charset="0"/>
        </a:defRPr>
      </a:lvl4pPr>
      <a:lvl5pPr algn="l" rtl="0" eaLnBrk="1" fontAlgn="base" hangingPunct="1">
        <a:lnSpc>
          <a:spcPct val="90000"/>
        </a:lnSpc>
        <a:spcBef>
          <a:spcPct val="0"/>
        </a:spcBef>
        <a:spcAft>
          <a:spcPct val="0"/>
        </a:spcAft>
        <a:defRPr sz="3600">
          <a:solidFill>
            <a:srgbClr val="1C1C1C"/>
          </a:solidFill>
          <a:latin typeface="Twinkl SemiBold" pitchFamily="2" charset="0"/>
        </a:defRPr>
      </a:lvl5pPr>
      <a:lvl6pPr marL="457200" algn="l" rtl="0" eaLnBrk="1" fontAlgn="base" hangingPunct="1">
        <a:lnSpc>
          <a:spcPct val="90000"/>
        </a:lnSpc>
        <a:spcBef>
          <a:spcPct val="0"/>
        </a:spcBef>
        <a:spcAft>
          <a:spcPct val="0"/>
        </a:spcAft>
        <a:defRPr sz="4000">
          <a:solidFill>
            <a:srgbClr val="1C1C1C"/>
          </a:solidFill>
          <a:latin typeface="Sassoon Infant Md" panose="02000603050000020003" pitchFamily="50" charset="0"/>
        </a:defRPr>
      </a:lvl6pPr>
      <a:lvl7pPr marL="914400" algn="l" rtl="0" eaLnBrk="1" fontAlgn="base" hangingPunct="1">
        <a:lnSpc>
          <a:spcPct val="90000"/>
        </a:lnSpc>
        <a:spcBef>
          <a:spcPct val="0"/>
        </a:spcBef>
        <a:spcAft>
          <a:spcPct val="0"/>
        </a:spcAft>
        <a:defRPr sz="4000">
          <a:solidFill>
            <a:srgbClr val="1C1C1C"/>
          </a:solidFill>
          <a:latin typeface="Sassoon Infant Md" panose="02000603050000020003" pitchFamily="50" charset="0"/>
        </a:defRPr>
      </a:lvl7pPr>
      <a:lvl8pPr marL="1371600" algn="l" rtl="0" eaLnBrk="1" fontAlgn="base" hangingPunct="1">
        <a:lnSpc>
          <a:spcPct val="90000"/>
        </a:lnSpc>
        <a:spcBef>
          <a:spcPct val="0"/>
        </a:spcBef>
        <a:spcAft>
          <a:spcPct val="0"/>
        </a:spcAft>
        <a:defRPr sz="4000">
          <a:solidFill>
            <a:srgbClr val="1C1C1C"/>
          </a:solidFill>
          <a:latin typeface="Sassoon Infant Md" panose="02000603050000020003" pitchFamily="50" charset="0"/>
        </a:defRPr>
      </a:lvl8pPr>
      <a:lvl9pPr marL="1828800" algn="l" rtl="0" eaLnBrk="1" fontAlgn="base" hangingPunct="1">
        <a:lnSpc>
          <a:spcPct val="90000"/>
        </a:lnSpc>
        <a:spcBef>
          <a:spcPct val="0"/>
        </a:spcBef>
        <a:spcAft>
          <a:spcPct val="0"/>
        </a:spcAft>
        <a:defRPr sz="4000">
          <a:solidFill>
            <a:srgbClr val="1C1C1C"/>
          </a:solidFill>
          <a:latin typeface="Sassoon Infant Md" panose="02000603050000020003" pitchFamily="50" charset="0"/>
        </a:defRPr>
      </a:lvl9pPr>
    </p:titleStyle>
    <p:bodyStyle>
      <a:lvl1pPr marL="228600" indent="-228600" algn="l" rtl="0" eaLnBrk="1" fontAlgn="base" hangingPunct="1">
        <a:lnSpc>
          <a:spcPct val="90000"/>
        </a:lnSpc>
        <a:spcBef>
          <a:spcPts val="1000"/>
        </a:spcBef>
        <a:spcAft>
          <a:spcPct val="0"/>
        </a:spcAft>
        <a:buFont typeface="Arial" panose="020B0604020202020204" pitchFamily="34" charset="0"/>
        <a:buChar char="•"/>
        <a:defRPr kern="1200">
          <a:solidFill>
            <a:srgbClr val="1C1C1C"/>
          </a:solidFill>
          <a:latin typeface="Twinkl" pitchFamily="2" charset="0"/>
          <a:ea typeface="Sassoon Infant Rg" panose="02000503030000020003" pitchFamily="50" charset="0"/>
          <a:cs typeface="Twinkl" pitchFamily="2" charset="0"/>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1600" kern="1200">
          <a:solidFill>
            <a:srgbClr val="1C1C1C"/>
          </a:solidFill>
          <a:latin typeface="Twinkl" pitchFamily="2" charset="0"/>
          <a:ea typeface="Sassoon Infant Rg" panose="02000503030000020003" pitchFamily="50" charset="0"/>
          <a:cs typeface="Twinkl" pitchFamily="2" charset="0"/>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1400" kern="1200">
          <a:solidFill>
            <a:srgbClr val="1C1C1C"/>
          </a:solidFill>
          <a:latin typeface="Twinkl" pitchFamily="2" charset="0"/>
          <a:ea typeface="Sassoon Infant Rg" panose="02000503030000020003" pitchFamily="50" charset="0"/>
          <a:cs typeface="Twinkl" pitchFamily="2" charset="0"/>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sz="1400" kern="1200">
          <a:solidFill>
            <a:srgbClr val="1C1C1C"/>
          </a:solidFill>
          <a:latin typeface="Twinkl" pitchFamily="2" charset="0"/>
          <a:ea typeface="Sassoon Infant Rg" panose="02000503030000020003" pitchFamily="50" charset="0"/>
          <a:cs typeface="Twinkl" pitchFamily="2" charset="0"/>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sz="1400" kern="1200">
          <a:solidFill>
            <a:srgbClr val="1C1C1C"/>
          </a:solidFill>
          <a:latin typeface="Twinkl" pitchFamily="2" charset="0"/>
          <a:ea typeface="Sassoon Infant Rg" panose="02000503030000020003" pitchFamily="50" charset="0"/>
          <a:cs typeface="Twinkl"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png"/><Relationship Id="rId1" Type="http://schemas.openxmlformats.org/officeDocument/2006/relationships/slideLayout" Target="../slideLayouts/slideLayout5.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11.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4.xml"/><Relationship Id="rId5" Type="http://schemas.openxmlformats.org/officeDocument/2006/relationships/image" Target="../media/image48.png"/><Relationship Id="rId4" Type="http://schemas.openxmlformats.org/officeDocument/2006/relationships/image" Target="../media/image47.jpeg"/></Relationships>
</file>

<file path=ppt/slides/_rels/slide12.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39.png"/><Relationship Id="rId1" Type="http://schemas.openxmlformats.org/officeDocument/2006/relationships/slideLayout" Target="../slideLayouts/slideLayout5.xml"/><Relationship Id="rId5" Type="http://schemas.openxmlformats.org/officeDocument/2006/relationships/image" Target="../media/image51.png"/><Relationship Id="rId4" Type="http://schemas.openxmlformats.org/officeDocument/2006/relationships/image" Target="../media/image50.png"/></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7" Type="http://schemas.openxmlformats.org/officeDocument/2006/relationships/image" Target="../media/image17.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2.png"/><Relationship Id="rId7" Type="http://schemas.openxmlformats.org/officeDocument/2006/relationships/image" Target="../media/image22.png"/><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21.png"/><Relationship Id="rId11" Type="http://schemas.openxmlformats.org/officeDocument/2006/relationships/image" Target="../media/image26.png"/><Relationship Id="rId5" Type="http://schemas.openxmlformats.org/officeDocument/2006/relationships/image" Target="../media/image20.png"/><Relationship Id="rId10" Type="http://schemas.openxmlformats.org/officeDocument/2006/relationships/image" Target="../media/image25.png"/><Relationship Id="rId4" Type="http://schemas.openxmlformats.org/officeDocument/2006/relationships/image" Target="../media/image19.png"/><Relationship Id="rId9" Type="http://schemas.openxmlformats.org/officeDocument/2006/relationships/image" Target="../media/image24.png"/></Relationships>
</file>

<file path=ppt/slides/_rels/slide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3.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7.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 Id="rId9" Type="http://schemas.openxmlformats.org/officeDocument/2006/relationships/image" Target="../media/image38.png"/></Relationships>
</file>

<file path=ppt/slides/_rels/slide8.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3.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3.xml"/><Relationship Id="rId5" Type="http://schemas.openxmlformats.org/officeDocument/2006/relationships/image" Target="../media/image44.png"/><Relationship Id="rId4" Type="http://schemas.openxmlformats.org/officeDocument/2006/relationships/image" Target="../media/image4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1" name="TextBox 6"/>
          <p:cNvSpPr txBox="1">
            <a:spLocks noChangeArrowheads="1"/>
          </p:cNvSpPr>
          <p:nvPr/>
        </p:nvSpPr>
        <p:spPr bwMode="auto">
          <a:xfrm>
            <a:off x="2071688" y="6383338"/>
            <a:ext cx="49926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Twinkl" pitchFamily="2"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Twinkl" pitchFamily="2"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9pPr>
          </a:lstStyle>
          <a:p>
            <a:pPr algn="ctr" fontAlgn="base">
              <a:lnSpc>
                <a:spcPct val="100000"/>
              </a:lnSpc>
              <a:spcBef>
                <a:spcPct val="0"/>
              </a:spcBef>
              <a:spcAft>
                <a:spcPct val="0"/>
              </a:spcAft>
              <a:buFontTx/>
              <a:buNone/>
            </a:pPr>
            <a:r>
              <a:rPr lang="en-GB" altLang="en-US" dirty="0">
                <a:solidFill>
                  <a:srgbClr val="FFFFFF"/>
                </a:solidFill>
                <a:latin typeface="Tuffy" panose="020B0603060100000000" pitchFamily="34" charset="0"/>
              </a:rPr>
              <a:t>Year One</a:t>
            </a:r>
          </a:p>
        </p:txBody>
      </p:sp>
      <p:sp>
        <p:nvSpPr>
          <p:cNvPr id="4" name="Rectangle 3"/>
          <p:cNvSpPr/>
          <p:nvPr/>
        </p:nvSpPr>
        <p:spPr>
          <a:xfrm>
            <a:off x="0" y="6251575"/>
            <a:ext cx="9144000" cy="611188"/>
          </a:xfrm>
          <a:prstGeom prst="rect">
            <a:avLst/>
          </a:prstGeom>
          <a:solidFill>
            <a:srgbClr val="E6226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rgbClr val="FFFFFF"/>
              </a:solidFill>
            </a:endParaRPr>
          </a:p>
        </p:txBody>
      </p:sp>
      <p:cxnSp>
        <p:nvCxnSpPr>
          <p:cNvPr id="6" name="Straight Connector 5"/>
          <p:cNvCxnSpPr/>
          <p:nvPr/>
        </p:nvCxnSpPr>
        <p:spPr>
          <a:xfrm>
            <a:off x="0" y="6251575"/>
            <a:ext cx="926147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7414" name="TextBox 10"/>
          <p:cNvSpPr txBox="1">
            <a:spLocks noChangeArrowheads="1"/>
          </p:cNvSpPr>
          <p:nvPr/>
        </p:nvSpPr>
        <p:spPr bwMode="auto">
          <a:xfrm>
            <a:off x="1498600" y="6464300"/>
            <a:ext cx="6138863" cy="20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Twinkl" pitchFamily="2"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Twinkl" pitchFamily="2"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9pPr>
          </a:lstStyle>
          <a:p>
            <a:pPr fontAlgn="base">
              <a:lnSpc>
                <a:spcPct val="100000"/>
              </a:lnSpc>
              <a:spcBef>
                <a:spcPct val="0"/>
              </a:spcBef>
              <a:spcAft>
                <a:spcPct val="0"/>
              </a:spcAft>
              <a:buFontTx/>
              <a:buNone/>
            </a:pPr>
            <a:r>
              <a:rPr lang="en-GB" altLang="en-US" sz="800" b="1" dirty="0">
                <a:solidFill>
                  <a:srgbClr val="FFFFFF"/>
                </a:solidFill>
                <a:latin typeface="Tuffy-TTF" panose="020B0603060100000000" pitchFamily="34" charset="0"/>
                <a:cs typeface="Arial" panose="020B0604020202020204" pitchFamily="34" charset="0"/>
              </a:rPr>
              <a:t>Maths </a:t>
            </a:r>
            <a:r>
              <a:rPr lang="en-GB" altLang="en-US" sz="800" dirty="0">
                <a:solidFill>
                  <a:srgbClr val="FFFFFF"/>
                </a:solidFill>
                <a:latin typeface="Tuffy-TTF" panose="020B0603060100000000" pitchFamily="34" charset="0"/>
                <a:cs typeface="Arial" panose="020B0604020202020204" pitchFamily="34" charset="0"/>
              </a:rPr>
              <a:t>| Year 2 | Statistics | Lesson 6 of 6: Seaside Shop</a:t>
            </a:r>
          </a:p>
        </p:txBody>
      </p:sp>
      <p:sp>
        <p:nvSpPr>
          <p:cNvPr id="17415" name="Title 17"/>
          <p:cNvSpPr>
            <a:spLocks noGrp="1"/>
          </p:cNvSpPr>
          <p:nvPr>
            <p:ph type="title"/>
          </p:nvPr>
        </p:nvSpPr>
        <p:spPr>
          <a:xfrm>
            <a:off x="461963" y="2359025"/>
            <a:ext cx="8221662" cy="655638"/>
          </a:xfrm>
        </p:spPr>
        <p:txBody>
          <a:bodyPr/>
          <a:lstStyle/>
          <a:p>
            <a:pPr eaLnBrk="1" hangingPunct="1"/>
            <a:r>
              <a:rPr lang="en-GB" altLang="en-US" sz="5400" dirty="0">
                <a:latin typeface="Tuffy-TTF" panose="020B0603060100000000" pitchFamily="34" charset="0"/>
                <a:ea typeface="Tuffy" panose="020B0603060100000000" pitchFamily="34" charset="0"/>
                <a:cs typeface="Arial" panose="020B0604020202020204" pitchFamily="34" charset="0"/>
              </a:rPr>
              <a:t>Maths</a:t>
            </a:r>
            <a:endParaRPr lang="en-GB" altLang="en-US" sz="5400" b="0" dirty="0">
              <a:latin typeface="Tuffy-TTF" panose="020B0603060100000000" pitchFamily="34" charset="0"/>
              <a:ea typeface="Tuffy" panose="020B0603060100000000" pitchFamily="34" charset="0"/>
              <a:cs typeface="Arial" panose="020B0604020202020204" pitchFamily="34" charset="0"/>
            </a:endParaRPr>
          </a:p>
        </p:txBody>
      </p:sp>
      <p:sp>
        <p:nvSpPr>
          <p:cNvPr id="17416" name="Text Placeholder 16"/>
          <p:cNvSpPr>
            <a:spLocks noGrp="1"/>
          </p:cNvSpPr>
          <p:nvPr>
            <p:ph type="body" sz="quarter" idx="10"/>
          </p:nvPr>
        </p:nvSpPr>
        <p:spPr>
          <a:xfrm>
            <a:off x="1655763" y="3200400"/>
            <a:ext cx="5832475" cy="542925"/>
          </a:xfrm>
        </p:spPr>
        <p:txBody>
          <a:bodyPr/>
          <a:lstStyle/>
          <a:p>
            <a:pPr eaLnBrk="1" hangingPunct="1"/>
            <a:r>
              <a:rPr lang="en-GB" altLang="en-US" dirty="0">
                <a:latin typeface="Tuffy-TTF" panose="020B0603060100000000" pitchFamily="34" charset="0"/>
                <a:cs typeface="Arial" panose="020B0604020202020204" pitchFamily="34" charset="0"/>
              </a:rPr>
              <a:t>Statistics</a:t>
            </a:r>
          </a:p>
        </p:txBody>
      </p:sp>
      <p:pic>
        <p:nvPicPr>
          <p:cNvPr id="17417" name="Picture 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65550" y="982663"/>
            <a:ext cx="1612900" cy="1071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2648819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3076407" y="697112"/>
            <a:ext cx="2991204" cy="615553"/>
          </a:xfrm>
          <a:prstGeom prst="rect">
            <a:avLst/>
          </a:prstGeom>
        </p:spPr>
        <p:txBody>
          <a:bodyPr wrap="none" lIns="0" tIns="0" rIns="0" bIns="0">
            <a:spAutoFit/>
          </a:bodyPr>
          <a:lstStyle/>
          <a:p>
            <a:pPr algn="ctr"/>
            <a:r>
              <a:rPr lang="en-GB" altLang="en-US" sz="4000" dirty="0">
                <a:latin typeface="+mj-lt"/>
              </a:rPr>
              <a:t>Seaside Shop</a:t>
            </a:r>
            <a:endParaRPr lang="en-GB" sz="4000" dirty="0">
              <a:latin typeface="+mj-lt"/>
            </a:endParaRPr>
          </a:p>
        </p:txBody>
      </p:sp>
      <p:pic>
        <p:nvPicPr>
          <p:cNvPr id="15" name="Whole Class"/>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80751" y="612000"/>
            <a:ext cx="1238498" cy="864000"/>
          </a:xfrm>
          <a:prstGeom prst="rect">
            <a:avLst/>
          </a:prstGeom>
        </p:spPr>
      </p:pic>
      <p:graphicFrame>
        <p:nvGraphicFramePr>
          <p:cNvPr id="63" name="Table 62"/>
          <p:cNvGraphicFramePr>
            <a:graphicFrameLocks noGrp="1"/>
          </p:cNvGraphicFramePr>
          <p:nvPr>
            <p:extLst>
              <p:ext uri="{D42A27DB-BD31-4B8C-83A1-F6EECF244321}">
                <p14:modId xmlns:p14="http://schemas.microsoft.com/office/powerpoint/2010/main" val="4080970850"/>
              </p:ext>
            </p:extLst>
          </p:nvPr>
        </p:nvGraphicFramePr>
        <p:xfrm>
          <a:off x="5461096" y="1711277"/>
          <a:ext cx="2930556" cy="3992250"/>
        </p:xfrm>
        <a:graphic>
          <a:graphicData uri="http://schemas.openxmlformats.org/drawingml/2006/table">
            <a:tbl>
              <a:tblPr firstRow="1" bandRow="1">
                <a:tableStyleId>{5C22544A-7EE6-4342-B048-85BDC9FD1C3A}</a:tableStyleId>
              </a:tblPr>
              <a:tblGrid>
                <a:gridCol w="1465278">
                  <a:extLst>
                    <a:ext uri="{9D8B030D-6E8A-4147-A177-3AD203B41FA5}">
                      <a16:colId xmlns:a16="http://schemas.microsoft.com/office/drawing/2014/main" val="969799815"/>
                    </a:ext>
                  </a:extLst>
                </a:gridCol>
                <a:gridCol w="1465278">
                  <a:extLst>
                    <a:ext uri="{9D8B030D-6E8A-4147-A177-3AD203B41FA5}">
                      <a16:colId xmlns:a16="http://schemas.microsoft.com/office/drawing/2014/main" val="4247952974"/>
                    </a:ext>
                  </a:extLst>
                </a:gridCol>
              </a:tblGrid>
              <a:tr h="392414">
                <a:tc>
                  <a:txBody>
                    <a:bodyPr/>
                    <a:lstStyle/>
                    <a:p>
                      <a:pPr algn="ctr"/>
                      <a:r>
                        <a:rPr lang="en-GB" dirty="0">
                          <a:solidFill>
                            <a:schemeClr val="tx1"/>
                          </a:solidFill>
                        </a:rPr>
                        <a:t>Toy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dirty="0">
                          <a:solidFill>
                            <a:schemeClr val="tx1"/>
                          </a:solidFill>
                        </a:rPr>
                        <a:t>Frequency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72804809"/>
                  </a:ext>
                </a:extLst>
              </a:tr>
              <a:tr h="899959">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dirty="0">
                          <a:solidFill>
                            <a:schemeClr val="tx1"/>
                          </a:solidFill>
                        </a:rPr>
                        <a:t>20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36042489"/>
                  </a:ext>
                </a:extLst>
              </a:tr>
              <a:tr h="899959">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dirty="0">
                          <a:solidFill>
                            <a:schemeClr val="tx1"/>
                          </a:solidFill>
                        </a:rPr>
                        <a:t>30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85823617"/>
                  </a:ext>
                </a:extLst>
              </a:tr>
              <a:tr h="899959">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dirty="0">
                          <a:solidFill>
                            <a:schemeClr val="tx1"/>
                          </a:solidFill>
                        </a:rPr>
                        <a:t>15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72059248"/>
                  </a:ext>
                </a:extLst>
              </a:tr>
              <a:tr h="899959">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dirty="0">
                          <a:solidFill>
                            <a:schemeClr val="tx1"/>
                          </a:solidFill>
                        </a:rPr>
                        <a:t>10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21899302"/>
                  </a:ext>
                </a:extLst>
              </a:tr>
            </a:tbl>
          </a:graphicData>
        </a:graphic>
      </p:graphicFrame>
      <p:pic>
        <p:nvPicPr>
          <p:cNvPr id="64" name="Picture 6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63882" y="2218967"/>
            <a:ext cx="719293" cy="765175"/>
          </a:xfrm>
          <a:prstGeom prst="rect">
            <a:avLst/>
          </a:prstGeom>
        </p:spPr>
      </p:pic>
      <p:pic>
        <p:nvPicPr>
          <p:cNvPr id="65" name="Picture 6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63882" y="3130948"/>
            <a:ext cx="722407" cy="721765"/>
          </a:xfrm>
          <a:prstGeom prst="rect">
            <a:avLst/>
          </a:prstGeom>
        </p:spPr>
      </p:pic>
      <p:pic>
        <p:nvPicPr>
          <p:cNvPr id="66" name="Picture 6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893180" y="3999519"/>
            <a:ext cx="460695" cy="691043"/>
          </a:xfrm>
          <a:prstGeom prst="rect">
            <a:avLst/>
          </a:prstGeom>
        </p:spPr>
      </p:pic>
      <p:pic>
        <p:nvPicPr>
          <p:cNvPr id="67" name="Picture 6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550705" y="4957206"/>
            <a:ext cx="1207514" cy="630354"/>
          </a:xfrm>
          <a:prstGeom prst="rect">
            <a:avLst/>
          </a:prstGeom>
        </p:spPr>
      </p:pic>
      <p:grpSp>
        <p:nvGrpSpPr>
          <p:cNvPr id="97" name="Group 96"/>
          <p:cNvGrpSpPr/>
          <p:nvPr/>
        </p:nvGrpSpPr>
        <p:grpSpPr>
          <a:xfrm>
            <a:off x="716351" y="4114018"/>
            <a:ext cx="3200113" cy="852057"/>
            <a:chOff x="1181623" y="1829848"/>
            <a:chExt cx="3200113" cy="852057"/>
          </a:xfrm>
        </p:grpSpPr>
        <p:sp>
          <p:nvSpPr>
            <p:cNvPr id="98" name="Rounded Rectangle 97"/>
            <p:cNvSpPr/>
            <p:nvPr/>
          </p:nvSpPr>
          <p:spPr>
            <a:xfrm>
              <a:off x="1452785" y="2018344"/>
              <a:ext cx="2928951" cy="663561"/>
            </a:xfrm>
            <a:prstGeom prst="roundRect">
              <a:avLst/>
            </a:prstGeom>
            <a:solidFill>
              <a:srgbClr val="00BC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What toy was the most popular? </a:t>
              </a:r>
            </a:p>
          </p:txBody>
        </p:sp>
        <p:grpSp>
          <p:nvGrpSpPr>
            <p:cNvPr id="99" name="Group 98"/>
            <p:cNvGrpSpPr/>
            <p:nvPr/>
          </p:nvGrpSpPr>
          <p:grpSpPr>
            <a:xfrm>
              <a:off x="1181623" y="1829848"/>
              <a:ext cx="501334" cy="677108"/>
              <a:chOff x="779971" y="1761109"/>
              <a:chExt cx="501334" cy="677108"/>
            </a:xfrm>
          </p:grpSpPr>
          <p:sp>
            <p:nvSpPr>
              <p:cNvPr id="100" name="Oval 99"/>
              <p:cNvSpPr/>
              <p:nvPr/>
            </p:nvSpPr>
            <p:spPr>
              <a:xfrm>
                <a:off x="779971" y="1873862"/>
                <a:ext cx="501334" cy="501334"/>
              </a:xfrm>
              <a:prstGeom prst="ellipse">
                <a:avLst/>
              </a:prstGeom>
              <a:solidFill>
                <a:srgbClr val="00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1" name="Rectangle 100"/>
              <p:cNvSpPr/>
              <p:nvPr/>
            </p:nvSpPr>
            <p:spPr>
              <a:xfrm rot="21008096">
                <a:off x="892767" y="1761109"/>
                <a:ext cx="275742" cy="677108"/>
              </a:xfrm>
              <a:prstGeom prst="rect">
                <a:avLst/>
              </a:prstGeom>
            </p:spPr>
            <p:txBody>
              <a:bodyPr wrap="square" lIns="0" tIns="0" rIns="0" bIns="0">
                <a:spAutoFit/>
              </a:bodyPr>
              <a:lstStyle/>
              <a:p>
                <a:pPr algn="ctr"/>
                <a:r>
                  <a:rPr lang="en-GB" altLang="en-US" sz="4400" dirty="0">
                    <a:solidFill>
                      <a:srgbClr val="00BCAA"/>
                    </a:solidFill>
                    <a:latin typeface="+mj-lt"/>
                  </a:rPr>
                  <a:t>?</a:t>
                </a:r>
                <a:endParaRPr lang="en-GB" sz="4400" dirty="0">
                  <a:solidFill>
                    <a:srgbClr val="00BCAA"/>
                  </a:solidFill>
                  <a:latin typeface="+mj-lt"/>
                </a:endParaRPr>
              </a:p>
            </p:txBody>
          </p:sp>
        </p:grpSp>
      </p:grpSp>
      <p:sp>
        <p:nvSpPr>
          <p:cNvPr id="102" name="Rounded Rectangle 101"/>
          <p:cNvSpPr/>
          <p:nvPr/>
        </p:nvSpPr>
        <p:spPr>
          <a:xfrm>
            <a:off x="3992161" y="4325899"/>
            <a:ext cx="1317542" cy="620112"/>
          </a:xfrm>
          <a:prstGeom prst="roundRect">
            <a:avLst/>
          </a:prstGeom>
          <a:solidFill>
            <a:srgbClr val="F18117"/>
          </a:solidFill>
          <a:ln>
            <a:solidFill>
              <a:srgbClr val="FAB0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t>bucket</a:t>
            </a:r>
          </a:p>
        </p:txBody>
      </p:sp>
      <p:grpSp>
        <p:nvGrpSpPr>
          <p:cNvPr id="103" name="Group 102"/>
          <p:cNvGrpSpPr/>
          <p:nvPr/>
        </p:nvGrpSpPr>
        <p:grpSpPr>
          <a:xfrm>
            <a:off x="736846" y="5090648"/>
            <a:ext cx="3179618" cy="850828"/>
            <a:chOff x="1180048" y="1899291"/>
            <a:chExt cx="3179618" cy="850828"/>
          </a:xfrm>
        </p:grpSpPr>
        <p:sp>
          <p:nvSpPr>
            <p:cNvPr id="104" name="Rounded Rectangle 103"/>
            <p:cNvSpPr/>
            <p:nvPr/>
          </p:nvSpPr>
          <p:spPr>
            <a:xfrm>
              <a:off x="1452786" y="2081817"/>
              <a:ext cx="2906880" cy="668302"/>
            </a:xfrm>
            <a:prstGeom prst="roundRect">
              <a:avLst/>
            </a:prstGeom>
            <a:solidFill>
              <a:srgbClr val="00BC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What toy was the least popular? </a:t>
              </a:r>
            </a:p>
          </p:txBody>
        </p:sp>
        <p:grpSp>
          <p:nvGrpSpPr>
            <p:cNvPr id="105" name="Group 104"/>
            <p:cNvGrpSpPr/>
            <p:nvPr/>
          </p:nvGrpSpPr>
          <p:grpSpPr>
            <a:xfrm>
              <a:off x="1180048" y="1899291"/>
              <a:ext cx="501334" cy="677108"/>
              <a:chOff x="778396" y="1830552"/>
              <a:chExt cx="501334" cy="677108"/>
            </a:xfrm>
          </p:grpSpPr>
          <p:sp>
            <p:nvSpPr>
              <p:cNvPr id="106" name="Oval 105"/>
              <p:cNvSpPr/>
              <p:nvPr/>
            </p:nvSpPr>
            <p:spPr>
              <a:xfrm>
                <a:off x="778396" y="1943305"/>
                <a:ext cx="501334" cy="501334"/>
              </a:xfrm>
              <a:prstGeom prst="ellipse">
                <a:avLst/>
              </a:prstGeom>
              <a:solidFill>
                <a:srgbClr val="00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7" name="Rectangle 106"/>
              <p:cNvSpPr/>
              <p:nvPr/>
            </p:nvSpPr>
            <p:spPr>
              <a:xfrm rot="21008096">
                <a:off x="891192" y="1830552"/>
                <a:ext cx="275742" cy="677108"/>
              </a:xfrm>
              <a:prstGeom prst="rect">
                <a:avLst/>
              </a:prstGeom>
            </p:spPr>
            <p:txBody>
              <a:bodyPr wrap="square" lIns="0" tIns="0" rIns="0" bIns="0">
                <a:spAutoFit/>
              </a:bodyPr>
              <a:lstStyle/>
              <a:p>
                <a:pPr algn="ctr"/>
                <a:r>
                  <a:rPr lang="en-GB" altLang="en-US" sz="4400" dirty="0">
                    <a:solidFill>
                      <a:srgbClr val="00BCAA"/>
                    </a:solidFill>
                    <a:latin typeface="+mj-lt"/>
                  </a:rPr>
                  <a:t>?</a:t>
                </a:r>
                <a:endParaRPr lang="en-GB" sz="4400" dirty="0">
                  <a:solidFill>
                    <a:srgbClr val="00BCAA"/>
                  </a:solidFill>
                  <a:latin typeface="+mj-lt"/>
                </a:endParaRPr>
              </a:p>
            </p:txBody>
          </p:sp>
        </p:grpSp>
      </p:grpSp>
      <p:sp>
        <p:nvSpPr>
          <p:cNvPr id="108" name="Rounded Rectangle 107"/>
          <p:cNvSpPr/>
          <p:nvPr/>
        </p:nvSpPr>
        <p:spPr>
          <a:xfrm>
            <a:off x="3992161" y="5291917"/>
            <a:ext cx="1317542" cy="620112"/>
          </a:xfrm>
          <a:prstGeom prst="roundRect">
            <a:avLst/>
          </a:prstGeom>
          <a:solidFill>
            <a:srgbClr val="F18117"/>
          </a:solidFill>
          <a:ln>
            <a:solidFill>
              <a:srgbClr val="FAB0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t>inflatable</a:t>
            </a:r>
          </a:p>
        </p:txBody>
      </p:sp>
      <p:grpSp>
        <p:nvGrpSpPr>
          <p:cNvPr id="109" name="Group 108"/>
          <p:cNvGrpSpPr/>
          <p:nvPr/>
        </p:nvGrpSpPr>
        <p:grpSpPr>
          <a:xfrm>
            <a:off x="755650" y="1312665"/>
            <a:ext cx="3153619" cy="891788"/>
            <a:chOff x="1175733" y="1678594"/>
            <a:chExt cx="3153619" cy="891788"/>
          </a:xfrm>
        </p:grpSpPr>
        <p:sp>
          <p:nvSpPr>
            <p:cNvPr id="110" name="Rounded Rectangle 109"/>
            <p:cNvSpPr/>
            <p:nvPr/>
          </p:nvSpPr>
          <p:spPr>
            <a:xfrm>
              <a:off x="1452785" y="1902671"/>
              <a:ext cx="2876567" cy="667711"/>
            </a:xfrm>
            <a:prstGeom prst="roundRect">
              <a:avLst/>
            </a:prstGeom>
            <a:solidFill>
              <a:srgbClr val="00BC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How many balls did Samir sell? </a:t>
              </a:r>
            </a:p>
          </p:txBody>
        </p:sp>
        <p:grpSp>
          <p:nvGrpSpPr>
            <p:cNvPr id="111" name="Group 110"/>
            <p:cNvGrpSpPr/>
            <p:nvPr/>
          </p:nvGrpSpPr>
          <p:grpSpPr>
            <a:xfrm>
              <a:off x="1175733" y="1678594"/>
              <a:ext cx="501334" cy="677108"/>
              <a:chOff x="774081" y="1609855"/>
              <a:chExt cx="501334" cy="677108"/>
            </a:xfrm>
          </p:grpSpPr>
          <p:sp>
            <p:nvSpPr>
              <p:cNvPr id="112" name="Oval 111"/>
              <p:cNvSpPr/>
              <p:nvPr/>
            </p:nvSpPr>
            <p:spPr>
              <a:xfrm>
                <a:off x="774081" y="1722608"/>
                <a:ext cx="501334" cy="501334"/>
              </a:xfrm>
              <a:prstGeom prst="ellipse">
                <a:avLst/>
              </a:prstGeom>
              <a:solidFill>
                <a:srgbClr val="00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3" name="Rectangle 112"/>
              <p:cNvSpPr/>
              <p:nvPr/>
            </p:nvSpPr>
            <p:spPr>
              <a:xfrm rot="21008096">
                <a:off x="886877" y="1609855"/>
                <a:ext cx="275742" cy="677108"/>
              </a:xfrm>
              <a:prstGeom prst="rect">
                <a:avLst/>
              </a:prstGeom>
            </p:spPr>
            <p:txBody>
              <a:bodyPr wrap="square" lIns="0" tIns="0" rIns="0" bIns="0">
                <a:spAutoFit/>
              </a:bodyPr>
              <a:lstStyle/>
              <a:p>
                <a:pPr algn="ctr"/>
                <a:r>
                  <a:rPr lang="en-GB" altLang="en-US" sz="4400" dirty="0">
                    <a:solidFill>
                      <a:srgbClr val="00BCAA"/>
                    </a:solidFill>
                    <a:latin typeface="+mj-lt"/>
                  </a:rPr>
                  <a:t>?</a:t>
                </a:r>
                <a:endParaRPr lang="en-GB" sz="4400" dirty="0">
                  <a:solidFill>
                    <a:srgbClr val="00BCAA"/>
                  </a:solidFill>
                  <a:latin typeface="+mj-lt"/>
                </a:endParaRPr>
              </a:p>
            </p:txBody>
          </p:sp>
        </p:grpSp>
      </p:grpSp>
      <p:sp>
        <p:nvSpPr>
          <p:cNvPr id="114" name="Oval 113"/>
          <p:cNvSpPr/>
          <p:nvPr/>
        </p:nvSpPr>
        <p:spPr>
          <a:xfrm>
            <a:off x="4133543" y="1502936"/>
            <a:ext cx="719843" cy="719843"/>
          </a:xfrm>
          <a:prstGeom prst="ellipse">
            <a:avLst/>
          </a:prstGeom>
          <a:solidFill>
            <a:srgbClr val="F18117"/>
          </a:solidFill>
          <a:ln>
            <a:solidFill>
              <a:srgbClr val="FAB0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t>30</a:t>
            </a:r>
          </a:p>
        </p:txBody>
      </p:sp>
      <p:grpSp>
        <p:nvGrpSpPr>
          <p:cNvPr id="115" name="Group 114"/>
          <p:cNvGrpSpPr/>
          <p:nvPr/>
        </p:nvGrpSpPr>
        <p:grpSpPr>
          <a:xfrm>
            <a:off x="764070" y="2122905"/>
            <a:ext cx="3091335" cy="926365"/>
            <a:chOff x="1184153" y="1644017"/>
            <a:chExt cx="3091335" cy="926365"/>
          </a:xfrm>
        </p:grpSpPr>
        <p:sp>
          <p:nvSpPr>
            <p:cNvPr id="116" name="Rounded Rectangle 115"/>
            <p:cNvSpPr/>
            <p:nvPr/>
          </p:nvSpPr>
          <p:spPr>
            <a:xfrm>
              <a:off x="1452786" y="1902671"/>
              <a:ext cx="2822702" cy="667711"/>
            </a:xfrm>
            <a:prstGeom prst="roundRect">
              <a:avLst/>
            </a:prstGeom>
            <a:solidFill>
              <a:srgbClr val="00BC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How many inflatables did Samir sell? </a:t>
              </a:r>
            </a:p>
          </p:txBody>
        </p:sp>
        <p:grpSp>
          <p:nvGrpSpPr>
            <p:cNvPr id="117" name="Group 116"/>
            <p:cNvGrpSpPr/>
            <p:nvPr/>
          </p:nvGrpSpPr>
          <p:grpSpPr>
            <a:xfrm>
              <a:off x="1184153" y="1644017"/>
              <a:ext cx="501334" cy="677108"/>
              <a:chOff x="782501" y="1575278"/>
              <a:chExt cx="501334" cy="677108"/>
            </a:xfrm>
          </p:grpSpPr>
          <p:sp>
            <p:nvSpPr>
              <p:cNvPr id="118" name="Oval 117"/>
              <p:cNvSpPr/>
              <p:nvPr/>
            </p:nvSpPr>
            <p:spPr>
              <a:xfrm>
                <a:off x="782501" y="1688031"/>
                <a:ext cx="501334" cy="501334"/>
              </a:xfrm>
              <a:prstGeom prst="ellipse">
                <a:avLst/>
              </a:prstGeom>
              <a:solidFill>
                <a:srgbClr val="00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9" name="Rectangle 118"/>
              <p:cNvSpPr/>
              <p:nvPr/>
            </p:nvSpPr>
            <p:spPr>
              <a:xfrm rot="21008096">
                <a:off x="895297" y="1575278"/>
                <a:ext cx="275742" cy="677108"/>
              </a:xfrm>
              <a:prstGeom prst="rect">
                <a:avLst/>
              </a:prstGeom>
            </p:spPr>
            <p:txBody>
              <a:bodyPr wrap="square" lIns="0" tIns="0" rIns="0" bIns="0">
                <a:spAutoFit/>
              </a:bodyPr>
              <a:lstStyle/>
              <a:p>
                <a:pPr algn="ctr"/>
                <a:r>
                  <a:rPr lang="en-GB" altLang="en-US" sz="4400" dirty="0">
                    <a:solidFill>
                      <a:srgbClr val="00BCAA"/>
                    </a:solidFill>
                    <a:latin typeface="+mj-lt"/>
                  </a:rPr>
                  <a:t>?</a:t>
                </a:r>
                <a:endParaRPr lang="en-GB" sz="4400" dirty="0">
                  <a:solidFill>
                    <a:srgbClr val="00BCAA"/>
                  </a:solidFill>
                  <a:latin typeface="+mj-lt"/>
                </a:endParaRPr>
              </a:p>
            </p:txBody>
          </p:sp>
        </p:grpSp>
      </p:grpSp>
      <p:sp>
        <p:nvSpPr>
          <p:cNvPr id="120" name="Oval 119"/>
          <p:cNvSpPr/>
          <p:nvPr/>
        </p:nvSpPr>
        <p:spPr>
          <a:xfrm>
            <a:off x="4133543" y="2347753"/>
            <a:ext cx="719843" cy="719843"/>
          </a:xfrm>
          <a:prstGeom prst="ellipse">
            <a:avLst/>
          </a:prstGeom>
          <a:solidFill>
            <a:srgbClr val="F18117"/>
          </a:solidFill>
          <a:ln>
            <a:solidFill>
              <a:srgbClr val="FAB0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t>10</a:t>
            </a:r>
          </a:p>
        </p:txBody>
      </p:sp>
      <p:grpSp>
        <p:nvGrpSpPr>
          <p:cNvPr id="121" name="Group 120"/>
          <p:cNvGrpSpPr/>
          <p:nvPr/>
        </p:nvGrpSpPr>
        <p:grpSpPr>
          <a:xfrm>
            <a:off x="764070" y="2970817"/>
            <a:ext cx="3228091" cy="1111154"/>
            <a:chOff x="1184153" y="1644017"/>
            <a:chExt cx="3228091" cy="1111154"/>
          </a:xfrm>
        </p:grpSpPr>
        <p:sp>
          <p:nvSpPr>
            <p:cNvPr id="122" name="Rounded Rectangle 121"/>
            <p:cNvSpPr/>
            <p:nvPr/>
          </p:nvSpPr>
          <p:spPr>
            <a:xfrm>
              <a:off x="1452786" y="1902671"/>
              <a:ext cx="2959458" cy="852500"/>
            </a:xfrm>
            <a:prstGeom prst="roundRect">
              <a:avLst/>
            </a:prstGeom>
            <a:solidFill>
              <a:srgbClr val="00BC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How many more windmills than inflatables did Samir sell? </a:t>
              </a:r>
            </a:p>
          </p:txBody>
        </p:sp>
        <p:grpSp>
          <p:nvGrpSpPr>
            <p:cNvPr id="123" name="Group 122"/>
            <p:cNvGrpSpPr/>
            <p:nvPr/>
          </p:nvGrpSpPr>
          <p:grpSpPr>
            <a:xfrm>
              <a:off x="1184153" y="1644017"/>
              <a:ext cx="501334" cy="677108"/>
              <a:chOff x="782501" y="1575278"/>
              <a:chExt cx="501334" cy="677108"/>
            </a:xfrm>
          </p:grpSpPr>
          <p:sp>
            <p:nvSpPr>
              <p:cNvPr id="124" name="Oval 123"/>
              <p:cNvSpPr/>
              <p:nvPr/>
            </p:nvSpPr>
            <p:spPr>
              <a:xfrm>
                <a:off x="782501" y="1688031"/>
                <a:ext cx="501334" cy="501334"/>
              </a:xfrm>
              <a:prstGeom prst="ellipse">
                <a:avLst/>
              </a:prstGeom>
              <a:solidFill>
                <a:srgbClr val="00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5" name="Rectangle 124"/>
              <p:cNvSpPr/>
              <p:nvPr/>
            </p:nvSpPr>
            <p:spPr>
              <a:xfrm rot="21008096">
                <a:off x="895297" y="1575278"/>
                <a:ext cx="275742" cy="677108"/>
              </a:xfrm>
              <a:prstGeom prst="rect">
                <a:avLst/>
              </a:prstGeom>
            </p:spPr>
            <p:txBody>
              <a:bodyPr wrap="square" lIns="0" tIns="0" rIns="0" bIns="0">
                <a:spAutoFit/>
              </a:bodyPr>
              <a:lstStyle/>
              <a:p>
                <a:pPr algn="ctr"/>
                <a:r>
                  <a:rPr lang="en-GB" altLang="en-US" sz="4400" dirty="0">
                    <a:solidFill>
                      <a:srgbClr val="00BCAA"/>
                    </a:solidFill>
                    <a:latin typeface="+mj-lt"/>
                  </a:rPr>
                  <a:t>?</a:t>
                </a:r>
                <a:endParaRPr lang="en-GB" sz="4400" dirty="0">
                  <a:solidFill>
                    <a:srgbClr val="00BCAA"/>
                  </a:solidFill>
                  <a:latin typeface="+mj-lt"/>
                </a:endParaRPr>
              </a:p>
            </p:txBody>
          </p:sp>
        </p:grpSp>
      </p:grpSp>
      <p:sp>
        <p:nvSpPr>
          <p:cNvPr id="126" name="Oval 125"/>
          <p:cNvSpPr/>
          <p:nvPr/>
        </p:nvSpPr>
        <p:spPr>
          <a:xfrm>
            <a:off x="4133543" y="3195665"/>
            <a:ext cx="719843" cy="719843"/>
          </a:xfrm>
          <a:prstGeom prst="ellipse">
            <a:avLst/>
          </a:prstGeom>
          <a:solidFill>
            <a:srgbClr val="F18117"/>
          </a:solidFill>
          <a:ln>
            <a:solidFill>
              <a:srgbClr val="FAB0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t>5</a:t>
            </a:r>
          </a:p>
        </p:txBody>
      </p:sp>
    </p:spTree>
    <p:extLst>
      <p:ext uri="{BB962C8B-B14F-4D97-AF65-F5344CB8AC3E}">
        <p14:creationId xmlns:p14="http://schemas.microsoft.com/office/powerpoint/2010/main" val="1386160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fade">
                                      <p:cBhvr>
                                        <p:cTn id="7" dur="500"/>
                                        <p:tgtEl>
                                          <p:spTgt spid="1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5"/>
                                        </p:tgtEl>
                                        <p:attrNameLst>
                                          <p:attrName>style.visibility</p:attrName>
                                        </p:attrNameLst>
                                      </p:cBhvr>
                                      <p:to>
                                        <p:strVal val="visible"/>
                                      </p:to>
                                    </p:set>
                                    <p:animEffect transition="in" filter="fade">
                                      <p:cBhvr>
                                        <p:cTn id="12" dur="500"/>
                                        <p:tgtEl>
                                          <p:spTgt spid="11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0"/>
                                        </p:tgtEl>
                                        <p:attrNameLst>
                                          <p:attrName>style.visibility</p:attrName>
                                        </p:attrNameLst>
                                      </p:cBhvr>
                                      <p:to>
                                        <p:strVal val="visible"/>
                                      </p:to>
                                    </p:set>
                                    <p:animEffect transition="in" filter="fade">
                                      <p:cBhvr>
                                        <p:cTn id="17" dur="500"/>
                                        <p:tgtEl>
                                          <p:spTgt spid="12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21"/>
                                        </p:tgtEl>
                                        <p:attrNameLst>
                                          <p:attrName>style.visibility</p:attrName>
                                        </p:attrNameLst>
                                      </p:cBhvr>
                                      <p:to>
                                        <p:strVal val="visible"/>
                                      </p:to>
                                    </p:set>
                                    <p:animEffect transition="in" filter="fade">
                                      <p:cBhvr>
                                        <p:cTn id="22" dur="500"/>
                                        <p:tgtEl>
                                          <p:spTgt spid="12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26"/>
                                        </p:tgtEl>
                                        <p:attrNameLst>
                                          <p:attrName>style.visibility</p:attrName>
                                        </p:attrNameLst>
                                      </p:cBhvr>
                                      <p:to>
                                        <p:strVal val="visible"/>
                                      </p:to>
                                    </p:set>
                                    <p:animEffect transition="in" filter="fade">
                                      <p:cBhvr>
                                        <p:cTn id="27" dur="500"/>
                                        <p:tgtEl>
                                          <p:spTgt spid="12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97"/>
                                        </p:tgtEl>
                                        <p:attrNameLst>
                                          <p:attrName>style.visibility</p:attrName>
                                        </p:attrNameLst>
                                      </p:cBhvr>
                                      <p:to>
                                        <p:strVal val="visible"/>
                                      </p:to>
                                    </p:set>
                                    <p:animEffect transition="in" filter="fade">
                                      <p:cBhvr>
                                        <p:cTn id="32" dur="500"/>
                                        <p:tgtEl>
                                          <p:spTgt spid="97"/>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02"/>
                                        </p:tgtEl>
                                        <p:attrNameLst>
                                          <p:attrName>style.visibility</p:attrName>
                                        </p:attrNameLst>
                                      </p:cBhvr>
                                      <p:to>
                                        <p:strVal val="visible"/>
                                      </p:to>
                                    </p:set>
                                    <p:animEffect transition="in" filter="fade">
                                      <p:cBhvr>
                                        <p:cTn id="37" dur="500"/>
                                        <p:tgtEl>
                                          <p:spTgt spid="102"/>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03"/>
                                        </p:tgtEl>
                                        <p:attrNameLst>
                                          <p:attrName>style.visibility</p:attrName>
                                        </p:attrNameLst>
                                      </p:cBhvr>
                                      <p:to>
                                        <p:strVal val="visible"/>
                                      </p:to>
                                    </p:set>
                                    <p:animEffect transition="in" filter="fade">
                                      <p:cBhvr>
                                        <p:cTn id="42" dur="500"/>
                                        <p:tgtEl>
                                          <p:spTgt spid="103"/>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08"/>
                                        </p:tgtEl>
                                        <p:attrNameLst>
                                          <p:attrName>style.visibility</p:attrName>
                                        </p:attrNameLst>
                                      </p:cBhvr>
                                      <p:to>
                                        <p:strVal val="visible"/>
                                      </p:to>
                                    </p:set>
                                    <p:animEffect transition="in" filter="fade">
                                      <p:cBhvr>
                                        <p:cTn id="47" dur="5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 grpId="0" animBg="1"/>
      <p:bldP spid="108" grpId="0" animBg="1"/>
      <p:bldP spid="114" grpId="0" animBg="1"/>
      <p:bldP spid="120" grpId="0" animBg="1"/>
      <p:bldP spid="12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3076417" y="697112"/>
            <a:ext cx="2991204" cy="615553"/>
          </a:xfrm>
          <a:prstGeom prst="rect">
            <a:avLst/>
          </a:prstGeom>
        </p:spPr>
        <p:txBody>
          <a:bodyPr wrap="none" lIns="0" tIns="0" rIns="0" bIns="0">
            <a:spAutoFit/>
          </a:bodyPr>
          <a:lstStyle/>
          <a:p>
            <a:pPr algn="ctr"/>
            <a:r>
              <a:rPr lang="en-GB" altLang="en-US" sz="4000" dirty="0">
                <a:latin typeface="+mj-lt"/>
              </a:rPr>
              <a:t>Seaside Shop</a:t>
            </a:r>
            <a:endParaRPr lang="en-GB" sz="4000" dirty="0">
              <a:latin typeface="+mj-lt"/>
            </a:endParaRPr>
          </a:p>
        </p:txBody>
      </p:sp>
      <p:sp>
        <p:nvSpPr>
          <p:cNvPr id="3" name="Rectangle 2"/>
          <p:cNvSpPr/>
          <p:nvPr/>
        </p:nvSpPr>
        <p:spPr>
          <a:xfrm>
            <a:off x="755650" y="1666430"/>
            <a:ext cx="7632700" cy="4426395"/>
          </a:xfrm>
          <a:prstGeom prst="rect">
            <a:avLst/>
          </a:prstGeom>
          <a:solidFill>
            <a:srgbClr val="00BC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09601" y="1823419"/>
            <a:ext cx="2904048" cy="4107824"/>
          </a:xfrm>
          <a:prstGeom prst="rect">
            <a:avLst/>
          </a:prstGeom>
          <a:effectLst>
            <a:outerShdw blurRad="63500" sx="102000" sy="102000" algn="ctr" rotWithShape="0">
              <a:prstClr val="black">
                <a:alpha val="40000"/>
              </a:prstClr>
            </a:outerShdw>
          </a:effectLst>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26860" y="1823419"/>
            <a:ext cx="2904048" cy="4107824"/>
          </a:xfrm>
          <a:prstGeom prst="rect">
            <a:avLst/>
          </a:prstGeom>
          <a:effectLst>
            <a:outerShdw blurRad="63500" sx="102000" sy="102000" algn="ctr" rotWithShape="0">
              <a:prstClr val="black">
                <a:alpha val="40000"/>
              </a:prstClr>
            </a:outerShdw>
          </a:effectLst>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9550" y="1823419"/>
            <a:ext cx="2904048" cy="4107824"/>
          </a:xfrm>
          <a:prstGeom prst="rect">
            <a:avLst/>
          </a:prstGeom>
          <a:effectLst>
            <a:outerShdw blurRad="63500" sx="102000" sy="102000" algn="ctr" rotWithShape="0">
              <a:prstClr val="black">
                <a:alpha val="40000"/>
              </a:prstClr>
            </a:outerShdw>
          </a:effectLst>
        </p:spPr>
      </p:pic>
      <p:pic>
        <p:nvPicPr>
          <p:cNvPr id="22" name="Picture 2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09885" y="1823419"/>
            <a:ext cx="3219533" cy="4592279"/>
          </a:xfrm>
          <a:prstGeom prst="rect">
            <a:avLst/>
          </a:prstGeom>
        </p:spPr>
      </p:pic>
    </p:spTree>
    <p:extLst>
      <p:ext uri="{BB962C8B-B14F-4D97-AF65-F5344CB8AC3E}">
        <p14:creationId xmlns:p14="http://schemas.microsoft.com/office/powerpoint/2010/main" val="35018658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p:cNvPicPr>
            <a:picLocks noChangeAspect="1"/>
          </p:cNvPicPr>
          <p:nvPr/>
        </p:nvPicPr>
        <p:blipFill rotWithShape="1">
          <a:blip r:embed="rId2" cstate="print">
            <a:extLst>
              <a:ext uri="{28A0092B-C50C-407E-A947-70E740481C1C}">
                <a14:useLocalDpi xmlns:a14="http://schemas.microsoft.com/office/drawing/2010/main" val="0"/>
              </a:ext>
            </a:extLst>
          </a:blip>
          <a:srcRect t="35438" b="645"/>
          <a:stretch/>
        </p:blipFill>
        <p:spPr>
          <a:xfrm>
            <a:off x="759864" y="2643116"/>
            <a:ext cx="7632700" cy="3449709"/>
          </a:xfrm>
          <a:prstGeom prst="rect">
            <a:avLst/>
          </a:prstGeom>
        </p:spPr>
      </p:pic>
      <p:sp>
        <p:nvSpPr>
          <p:cNvPr id="8" name="Rectangle 7"/>
          <p:cNvSpPr/>
          <p:nvPr/>
        </p:nvSpPr>
        <p:spPr>
          <a:xfrm>
            <a:off x="3262357" y="794181"/>
            <a:ext cx="2619308" cy="615553"/>
          </a:xfrm>
          <a:prstGeom prst="rect">
            <a:avLst/>
          </a:prstGeom>
        </p:spPr>
        <p:txBody>
          <a:bodyPr wrap="none" lIns="0" tIns="0" rIns="0" bIns="0">
            <a:spAutoFit/>
          </a:bodyPr>
          <a:lstStyle/>
          <a:p>
            <a:pPr algn="ctr"/>
            <a:r>
              <a:rPr lang="en-GB" altLang="en-US" sz="4000" dirty="0">
                <a:latin typeface="+mj-lt"/>
              </a:rPr>
              <a:t>You Choose</a:t>
            </a:r>
            <a:endParaRPr lang="en-GB" sz="4000" dirty="0">
              <a:latin typeface="+mj-lt"/>
            </a:endParaRPr>
          </a:p>
        </p:txBody>
      </p:sp>
      <p:sp>
        <p:nvSpPr>
          <p:cNvPr id="32" name="Rectangle 31"/>
          <p:cNvSpPr/>
          <p:nvPr/>
        </p:nvSpPr>
        <p:spPr>
          <a:xfrm>
            <a:off x="984481" y="1409734"/>
            <a:ext cx="7175038" cy="646331"/>
          </a:xfrm>
          <a:prstGeom prst="rect">
            <a:avLst/>
          </a:prstGeom>
        </p:spPr>
        <p:txBody>
          <a:bodyPr wrap="square">
            <a:spAutoFit/>
          </a:bodyPr>
          <a:lstStyle/>
          <a:p>
            <a:pPr algn="ctr"/>
            <a:r>
              <a:rPr lang="en-GB" dirty="0"/>
              <a:t>Samir is not sure how he should organise his information to make it easy to understand. Can you help Samir? </a:t>
            </a:r>
          </a:p>
        </p:txBody>
      </p:sp>
      <p:grpSp>
        <p:nvGrpSpPr>
          <p:cNvPr id="7" name="Group 6"/>
          <p:cNvGrpSpPr/>
          <p:nvPr/>
        </p:nvGrpSpPr>
        <p:grpSpPr>
          <a:xfrm>
            <a:off x="749239" y="1894218"/>
            <a:ext cx="7639111" cy="923330"/>
            <a:chOff x="1273951" y="1368276"/>
            <a:chExt cx="7639111" cy="923330"/>
          </a:xfrm>
        </p:grpSpPr>
        <p:sp>
          <p:nvSpPr>
            <p:cNvPr id="9" name="Rounded Rectangle 8"/>
            <p:cNvSpPr/>
            <p:nvPr/>
          </p:nvSpPr>
          <p:spPr>
            <a:xfrm>
              <a:off x="1452785" y="1575043"/>
              <a:ext cx="7460277" cy="475506"/>
            </a:xfrm>
            <a:prstGeom prst="roundRect">
              <a:avLst/>
            </a:prstGeom>
            <a:solidFill>
              <a:srgbClr val="FAB003"/>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rtlCol="0" anchor="ctr"/>
            <a:lstStyle/>
            <a:p>
              <a:pPr algn="r"/>
              <a:r>
                <a:rPr lang="en-GB" dirty="0"/>
                <a:t>Which diagram do you think is best for showing this information? </a:t>
              </a:r>
            </a:p>
          </p:txBody>
        </p:sp>
        <p:grpSp>
          <p:nvGrpSpPr>
            <p:cNvPr id="10" name="Group 9"/>
            <p:cNvGrpSpPr/>
            <p:nvPr/>
          </p:nvGrpSpPr>
          <p:grpSpPr>
            <a:xfrm>
              <a:off x="1273951" y="1368276"/>
              <a:ext cx="718194" cy="923330"/>
              <a:chOff x="872299" y="1299537"/>
              <a:chExt cx="718194" cy="923330"/>
            </a:xfrm>
          </p:grpSpPr>
          <p:sp>
            <p:nvSpPr>
              <p:cNvPr id="11" name="Oval 10"/>
              <p:cNvSpPr/>
              <p:nvPr/>
            </p:nvSpPr>
            <p:spPr>
              <a:xfrm>
                <a:off x="872299" y="1402104"/>
                <a:ext cx="718194" cy="718194"/>
              </a:xfrm>
              <a:prstGeom prst="ellipse">
                <a:avLst/>
              </a:prstGeom>
              <a:solidFill>
                <a:srgbClr val="F181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p:nvSpPr>
            <p:spPr>
              <a:xfrm rot="21008096">
                <a:off x="1068021" y="1299537"/>
                <a:ext cx="312652" cy="923330"/>
              </a:xfrm>
              <a:prstGeom prst="rect">
                <a:avLst/>
              </a:prstGeom>
            </p:spPr>
            <p:txBody>
              <a:bodyPr wrap="square" lIns="0" tIns="0" rIns="0" bIns="0">
                <a:spAutoFit/>
              </a:bodyPr>
              <a:lstStyle/>
              <a:p>
                <a:pPr algn="ctr"/>
                <a:r>
                  <a:rPr lang="en-GB" altLang="en-US" sz="6000" dirty="0">
                    <a:solidFill>
                      <a:srgbClr val="FFC000"/>
                    </a:solidFill>
                    <a:latin typeface="+mj-lt"/>
                  </a:rPr>
                  <a:t>?</a:t>
                </a:r>
                <a:endParaRPr lang="en-GB" sz="6000" dirty="0">
                  <a:solidFill>
                    <a:srgbClr val="FFC000"/>
                  </a:solidFill>
                  <a:latin typeface="+mj-lt"/>
                </a:endParaRPr>
              </a:p>
            </p:txBody>
          </p:sp>
        </p:grpSp>
      </p:gr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33827" y="3291044"/>
            <a:ext cx="1376961" cy="2499935"/>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46588" y="3222822"/>
            <a:ext cx="1726898" cy="2764172"/>
          </a:xfrm>
          <a:prstGeom prst="rect">
            <a:avLst/>
          </a:prstGeom>
        </p:spPr>
      </p:pic>
      <p:pic>
        <p:nvPicPr>
          <p:cNvPr id="19" name="Picture 1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27743" y="3582098"/>
            <a:ext cx="1378545" cy="2285403"/>
          </a:xfrm>
          <a:prstGeom prst="rect">
            <a:avLst/>
          </a:prstGeom>
        </p:spPr>
      </p:pic>
      <p:sp>
        <p:nvSpPr>
          <p:cNvPr id="20" name="Rounded Rectangular Callout 19"/>
          <p:cNvSpPr/>
          <p:nvPr/>
        </p:nvSpPr>
        <p:spPr>
          <a:xfrm>
            <a:off x="921717" y="2714231"/>
            <a:ext cx="2251774" cy="834232"/>
          </a:xfrm>
          <a:prstGeom prst="wedgeRoundRectCallout">
            <a:avLst>
              <a:gd name="adj1" fmla="val -9398"/>
              <a:gd name="adj2" fmla="val 74014"/>
              <a:gd name="adj3" fmla="val 16667"/>
            </a:avLst>
          </a:prstGeom>
          <a:solidFill>
            <a:srgbClr val="00BCA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t>I think Samir’s pictogram is easy to count the pictures.</a:t>
            </a:r>
          </a:p>
        </p:txBody>
      </p:sp>
      <p:sp>
        <p:nvSpPr>
          <p:cNvPr id="23" name="Rounded Rectangular Callout 22"/>
          <p:cNvSpPr/>
          <p:nvPr/>
        </p:nvSpPr>
        <p:spPr>
          <a:xfrm>
            <a:off x="5354265" y="2852039"/>
            <a:ext cx="1798784" cy="1481128"/>
          </a:xfrm>
          <a:prstGeom prst="wedgeRoundRectCallout">
            <a:avLst>
              <a:gd name="adj1" fmla="val 61447"/>
              <a:gd name="adj2" fmla="val 39652"/>
              <a:gd name="adj3" fmla="val 16667"/>
            </a:avLst>
          </a:prstGeom>
          <a:solidFill>
            <a:srgbClr val="00BCA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t>I think the frequency table is best because it shows the most toys. </a:t>
            </a:r>
          </a:p>
        </p:txBody>
      </p:sp>
      <p:sp>
        <p:nvSpPr>
          <p:cNvPr id="24" name="Rounded Rectangular Callout 23"/>
          <p:cNvSpPr/>
          <p:nvPr/>
        </p:nvSpPr>
        <p:spPr>
          <a:xfrm>
            <a:off x="2235732" y="3919402"/>
            <a:ext cx="1980627" cy="1472593"/>
          </a:xfrm>
          <a:prstGeom prst="wedgeRoundRectCallout">
            <a:avLst>
              <a:gd name="adj1" fmla="val 62321"/>
              <a:gd name="adj2" fmla="val -31418"/>
              <a:gd name="adj3" fmla="val 16667"/>
            </a:avLst>
          </a:prstGeom>
          <a:solidFill>
            <a:srgbClr val="00BCA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t>I think the block diagram is best because it is easy to see which toy has sold the most. </a:t>
            </a:r>
          </a:p>
        </p:txBody>
      </p:sp>
      <p:grpSp>
        <p:nvGrpSpPr>
          <p:cNvPr id="13" name="Group 12"/>
          <p:cNvGrpSpPr/>
          <p:nvPr/>
        </p:nvGrpSpPr>
        <p:grpSpPr>
          <a:xfrm>
            <a:off x="755650" y="5293157"/>
            <a:ext cx="7639111" cy="923330"/>
            <a:chOff x="1273951" y="1368276"/>
            <a:chExt cx="7639111" cy="923330"/>
          </a:xfrm>
        </p:grpSpPr>
        <p:sp>
          <p:nvSpPr>
            <p:cNvPr id="14" name="Rounded Rectangle 13"/>
            <p:cNvSpPr/>
            <p:nvPr/>
          </p:nvSpPr>
          <p:spPr>
            <a:xfrm>
              <a:off x="1452785" y="1575043"/>
              <a:ext cx="7460277" cy="475506"/>
            </a:xfrm>
            <a:prstGeom prst="roundRect">
              <a:avLst/>
            </a:prstGeom>
            <a:solidFill>
              <a:srgbClr val="FAB003"/>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rtlCol="0" anchor="ctr"/>
            <a:lstStyle/>
            <a:p>
              <a:pPr algn="ctr"/>
              <a:r>
                <a:rPr lang="en-GB" dirty="0"/>
                <a:t>Do you agree or disagree? Which diagram would you choose? </a:t>
              </a:r>
            </a:p>
          </p:txBody>
        </p:sp>
        <p:grpSp>
          <p:nvGrpSpPr>
            <p:cNvPr id="15" name="Group 14"/>
            <p:cNvGrpSpPr/>
            <p:nvPr/>
          </p:nvGrpSpPr>
          <p:grpSpPr>
            <a:xfrm>
              <a:off x="1273951" y="1368276"/>
              <a:ext cx="718194" cy="923330"/>
              <a:chOff x="872299" y="1299537"/>
              <a:chExt cx="718194" cy="923330"/>
            </a:xfrm>
          </p:grpSpPr>
          <p:sp>
            <p:nvSpPr>
              <p:cNvPr id="16" name="Oval 15"/>
              <p:cNvSpPr/>
              <p:nvPr/>
            </p:nvSpPr>
            <p:spPr>
              <a:xfrm>
                <a:off x="872299" y="1402104"/>
                <a:ext cx="718194" cy="718194"/>
              </a:xfrm>
              <a:prstGeom prst="ellipse">
                <a:avLst/>
              </a:prstGeom>
              <a:solidFill>
                <a:srgbClr val="F181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p:cNvSpPr/>
              <p:nvPr/>
            </p:nvSpPr>
            <p:spPr>
              <a:xfrm rot="21008096">
                <a:off x="1068021" y="1299537"/>
                <a:ext cx="312652" cy="923330"/>
              </a:xfrm>
              <a:prstGeom prst="rect">
                <a:avLst/>
              </a:prstGeom>
            </p:spPr>
            <p:txBody>
              <a:bodyPr wrap="square" lIns="0" tIns="0" rIns="0" bIns="0">
                <a:spAutoFit/>
              </a:bodyPr>
              <a:lstStyle/>
              <a:p>
                <a:pPr algn="ctr"/>
                <a:r>
                  <a:rPr lang="en-GB" altLang="en-US" sz="6000" dirty="0">
                    <a:solidFill>
                      <a:srgbClr val="FFC000"/>
                    </a:solidFill>
                    <a:latin typeface="+mj-lt"/>
                  </a:rPr>
                  <a:t>?</a:t>
                </a:r>
                <a:endParaRPr lang="en-GB" sz="6000" dirty="0">
                  <a:solidFill>
                    <a:srgbClr val="FFC000"/>
                  </a:solidFill>
                  <a:latin typeface="+mj-lt"/>
                </a:endParaRPr>
              </a:p>
            </p:txBody>
          </p:sp>
        </p:grpSp>
      </p:grpSp>
    </p:spTree>
    <p:extLst>
      <p:ext uri="{BB962C8B-B14F-4D97-AF65-F5344CB8AC3E}">
        <p14:creationId xmlns:p14="http://schemas.microsoft.com/office/powerpoint/2010/main" val="1868456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500"/>
                                        <p:tgtEl>
                                          <p:spTgt spid="2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fade">
                                      <p:cBhvr>
                                        <p:cTn id="17" dur="500"/>
                                        <p:tgtEl>
                                          <p:spTgt spid="2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wipe(left)">
                                      <p:cBhvr>
                                        <p:cTn id="2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3" grpId="0" animBg="1"/>
      <p:bldP spid="2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ounded Rectangle 24"/>
          <p:cNvSpPr/>
          <p:nvPr/>
        </p:nvSpPr>
        <p:spPr bwMode="auto">
          <a:xfrm>
            <a:off x="503238" y="2930525"/>
            <a:ext cx="8137525" cy="3414713"/>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r>
              <a:rPr lang="en-GB" sz="1350" dirty="0">
                <a:solidFill>
                  <a:srgbClr val="FFFFFF"/>
                </a:solidFill>
              </a:rPr>
              <a:t> </a:t>
            </a:r>
          </a:p>
        </p:txBody>
      </p:sp>
      <p:sp>
        <p:nvSpPr>
          <p:cNvPr id="24" name="Rounded Rectangle 23"/>
          <p:cNvSpPr/>
          <p:nvPr/>
        </p:nvSpPr>
        <p:spPr bwMode="auto">
          <a:xfrm>
            <a:off x="503238" y="512763"/>
            <a:ext cx="8137525" cy="2192337"/>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r>
              <a:rPr lang="en-GB" sz="1350" dirty="0">
                <a:solidFill>
                  <a:srgbClr val="FFFFFF"/>
                </a:solidFill>
              </a:rPr>
              <a:t> </a:t>
            </a:r>
          </a:p>
        </p:txBody>
      </p:sp>
      <p:sp>
        <p:nvSpPr>
          <p:cNvPr id="19460" name="Title 1"/>
          <p:cNvSpPr txBox="1">
            <a:spLocks/>
          </p:cNvSpPr>
          <p:nvPr/>
        </p:nvSpPr>
        <p:spPr bwMode="auto">
          <a:xfrm>
            <a:off x="628650" y="3071813"/>
            <a:ext cx="7886700"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Twinkl" pitchFamily="2"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Twinkl" pitchFamily="2"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9pPr>
          </a:lstStyle>
          <a:p>
            <a:pPr fontAlgn="base">
              <a:spcBef>
                <a:spcPct val="0"/>
              </a:spcBef>
              <a:spcAft>
                <a:spcPct val="0"/>
              </a:spcAft>
              <a:buFontTx/>
              <a:buNone/>
            </a:pPr>
            <a:r>
              <a:rPr lang="en-US" altLang="en-US" sz="3600" b="1" dirty="0">
                <a:latin typeface="Twinkl SemiBold" pitchFamily="2" charset="0"/>
              </a:rPr>
              <a:t>Success Criteria</a:t>
            </a:r>
          </a:p>
        </p:txBody>
      </p:sp>
      <p:sp>
        <p:nvSpPr>
          <p:cNvPr id="19461" name="Title 1"/>
          <p:cNvSpPr txBox="1">
            <a:spLocks/>
          </p:cNvSpPr>
          <p:nvPr/>
        </p:nvSpPr>
        <p:spPr bwMode="auto">
          <a:xfrm>
            <a:off x="628650" y="735013"/>
            <a:ext cx="7886700"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Twinkl" pitchFamily="2"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Twinkl" pitchFamily="2"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9pPr>
          </a:lstStyle>
          <a:p>
            <a:pPr fontAlgn="base">
              <a:spcBef>
                <a:spcPct val="0"/>
              </a:spcBef>
              <a:spcAft>
                <a:spcPct val="0"/>
              </a:spcAft>
              <a:buFontTx/>
              <a:buNone/>
            </a:pPr>
            <a:r>
              <a:rPr lang="en-US" altLang="en-US" sz="3600" b="1" dirty="0">
                <a:latin typeface="Twinkl SemiBold" pitchFamily="2" charset="0"/>
              </a:rPr>
              <a:t>Aim</a:t>
            </a:r>
          </a:p>
        </p:txBody>
      </p:sp>
      <p:sp>
        <p:nvSpPr>
          <p:cNvPr id="16" name="Content Placeholder 15"/>
          <p:cNvSpPr>
            <a:spLocks noGrp="1"/>
          </p:cNvSpPr>
          <p:nvPr>
            <p:ph idx="1"/>
          </p:nvPr>
        </p:nvSpPr>
        <p:spPr>
          <a:xfrm>
            <a:off x="628650" y="1127125"/>
            <a:ext cx="7886700" cy="1409700"/>
          </a:xfrm>
        </p:spPr>
        <p:txBody>
          <a:bodyPr>
            <a:normAutofit/>
          </a:bodyPr>
          <a:lstStyle/>
          <a:p>
            <a:pPr>
              <a:defRPr/>
            </a:pPr>
            <a:r>
              <a:rPr lang="en-GB" dirty="0"/>
              <a:t>To interpret and construct a block diagram where one block represents 5.</a:t>
            </a:r>
          </a:p>
        </p:txBody>
      </p:sp>
      <p:sp>
        <p:nvSpPr>
          <p:cNvPr id="19463" name="Content Placeholder 15"/>
          <p:cNvSpPr txBox="1">
            <a:spLocks/>
          </p:cNvSpPr>
          <p:nvPr/>
        </p:nvSpPr>
        <p:spPr bwMode="auto">
          <a:xfrm>
            <a:off x="628650" y="3467099"/>
            <a:ext cx="7886700" cy="2398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180000" tIns="252000" rIns="252000" bIns="180000"/>
          <a:lstStyle>
            <a:lvl1pPr marL="228600" indent="-228600">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Twinkl" pitchFamily="2" charset="0"/>
              </a:defRPr>
            </a:lvl1pPr>
            <a:lvl2pPr marL="685800" indent="-22860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Twinkl" pitchFamily="2"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9pPr>
          </a:lstStyle>
          <a:p>
            <a:pPr fontAlgn="base">
              <a:spcAft>
                <a:spcPct val="0"/>
              </a:spcAft>
            </a:pPr>
            <a:r>
              <a:rPr lang="en-GB" altLang="en-US" dirty="0"/>
              <a:t>I can count in fives.</a:t>
            </a:r>
          </a:p>
          <a:p>
            <a:pPr fontAlgn="base">
              <a:spcAft>
                <a:spcPct val="0"/>
              </a:spcAft>
            </a:pPr>
            <a:r>
              <a:rPr lang="en-GB" altLang="en-US" dirty="0"/>
              <a:t>I can make a block diagram where one picture represents 5.</a:t>
            </a:r>
          </a:p>
          <a:p>
            <a:pPr fontAlgn="base">
              <a:spcAft>
                <a:spcPct val="0"/>
              </a:spcAft>
            </a:pPr>
            <a:r>
              <a:rPr lang="en-GB" altLang="en-US" dirty="0"/>
              <a:t>I can ask and answer questions about the data.</a:t>
            </a: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68000" y="615600"/>
            <a:ext cx="864000" cy="864000"/>
          </a:xfrm>
          <a:prstGeom prst="rect">
            <a:avLst/>
          </a:prstGeom>
        </p:spPr>
      </p:pic>
    </p:spTree>
    <p:extLst>
      <p:ext uri="{BB962C8B-B14F-4D97-AF65-F5344CB8AC3E}">
        <p14:creationId xmlns:p14="http://schemas.microsoft.com/office/powerpoint/2010/main" val="21669753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5749522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5630271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ounded Rectangle 24"/>
          <p:cNvSpPr/>
          <p:nvPr/>
        </p:nvSpPr>
        <p:spPr bwMode="auto">
          <a:xfrm>
            <a:off x="503238" y="2930525"/>
            <a:ext cx="8137525" cy="3414713"/>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r>
              <a:rPr lang="en-GB" sz="1350" dirty="0">
                <a:solidFill>
                  <a:srgbClr val="FFFFFF"/>
                </a:solidFill>
              </a:rPr>
              <a:t> </a:t>
            </a:r>
          </a:p>
        </p:txBody>
      </p:sp>
      <p:sp>
        <p:nvSpPr>
          <p:cNvPr id="24" name="Rounded Rectangle 23"/>
          <p:cNvSpPr/>
          <p:nvPr/>
        </p:nvSpPr>
        <p:spPr bwMode="auto">
          <a:xfrm>
            <a:off x="503238" y="512763"/>
            <a:ext cx="8137525" cy="2192337"/>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r>
              <a:rPr lang="en-GB" sz="1350" dirty="0">
                <a:solidFill>
                  <a:srgbClr val="FFFFFF"/>
                </a:solidFill>
              </a:rPr>
              <a:t> </a:t>
            </a:r>
          </a:p>
        </p:txBody>
      </p:sp>
      <p:sp>
        <p:nvSpPr>
          <p:cNvPr id="19460" name="Title 1"/>
          <p:cNvSpPr txBox="1">
            <a:spLocks/>
          </p:cNvSpPr>
          <p:nvPr/>
        </p:nvSpPr>
        <p:spPr bwMode="auto">
          <a:xfrm>
            <a:off x="628650" y="3071813"/>
            <a:ext cx="7886700"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Twinkl" pitchFamily="2"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Twinkl" pitchFamily="2"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9pPr>
          </a:lstStyle>
          <a:p>
            <a:pPr fontAlgn="base">
              <a:spcBef>
                <a:spcPct val="0"/>
              </a:spcBef>
              <a:spcAft>
                <a:spcPct val="0"/>
              </a:spcAft>
              <a:buFontTx/>
              <a:buNone/>
            </a:pPr>
            <a:r>
              <a:rPr lang="en-US" altLang="en-US" sz="3600" b="1" dirty="0">
                <a:latin typeface="Twinkl SemiBold" pitchFamily="2" charset="0"/>
              </a:rPr>
              <a:t>Success Criteria</a:t>
            </a:r>
          </a:p>
        </p:txBody>
      </p:sp>
      <p:sp>
        <p:nvSpPr>
          <p:cNvPr id="19461" name="Title 1"/>
          <p:cNvSpPr txBox="1">
            <a:spLocks/>
          </p:cNvSpPr>
          <p:nvPr/>
        </p:nvSpPr>
        <p:spPr bwMode="auto">
          <a:xfrm>
            <a:off x="628650" y="735013"/>
            <a:ext cx="7886700"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Twinkl" pitchFamily="2"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Twinkl" pitchFamily="2"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9pPr>
          </a:lstStyle>
          <a:p>
            <a:pPr fontAlgn="base">
              <a:spcBef>
                <a:spcPct val="0"/>
              </a:spcBef>
              <a:spcAft>
                <a:spcPct val="0"/>
              </a:spcAft>
              <a:buFontTx/>
              <a:buNone/>
            </a:pPr>
            <a:r>
              <a:rPr lang="en-US" altLang="en-US" sz="3600" b="1" dirty="0">
                <a:latin typeface="Twinkl SemiBold" pitchFamily="2" charset="0"/>
              </a:rPr>
              <a:t>Aim</a:t>
            </a:r>
          </a:p>
        </p:txBody>
      </p:sp>
      <p:sp>
        <p:nvSpPr>
          <p:cNvPr id="16" name="Content Placeholder 15"/>
          <p:cNvSpPr>
            <a:spLocks noGrp="1"/>
          </p:cNvSpPr>
          <p:nvPr>
            <p:ph idx="1"/>
          </p:nvPr>
        </p:nvSpPr>
        <p:spPr>
          <a:xfrm>
            <a:off x="628650" y="1127125"/>
            <a:ext cx="7886700" cy="1409700"/>
          </a:xfrm>
        </p:spPr>
        <p:txBody>
          <a:bodyPr>
            <a:normAutofit/>
          </a:bodyPr>
          <a:lstStyle/>
          <a:p>
            <a:pPr>
              <a:defRPr/>
            </a:pPr>
            <a:r>
              <a:rPr lang="en-GB" dirty="0"/>
              <a:t>To interpret and construct a block diagram where one block represents 5.</a:t>
            </a:r>
          </a:p>
        </p:txBody>
      </p:sp>
      <p:sp>
        <p:nvSpPr>
          <p:cNvPr id="19463" name="Content Placeholder 15"/>
          <p:cNvSpPr txBox="1">
            <a:spLocks/>
          </p:cNvSpPr>
          <p:nvPr/>
        </p:nvSpPr>
        <p:spPr bwMode="auto">
          <a:xfrm>
            <a:off x="628650" y="3467099"/>
            <a:ext cx="7886700" cy="2398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180000" tIns="252000" rIns="252000" bIns="180000"/>
          <a:lstStyle>
            <a:lvl1pPr marL="228600" indent="-228600">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Twinkl" pitchFamily="2" charset="0"/>
              </a:defRPr>
            </a:lvl1pPr>
            <a:lvl2pPr marL="685800" indent="-22860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Twinkl" pitchFamily="2"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9pPr>
          </a:lstStyle>
          <a:p>
            <a:pPr fontAlgn="base">
              <a:spcAft>
                <a:spcPct val="0"/>
              </a:spcAft>
            </a:pPr>
            <a:r>
              <a:rPr lang="en-GB" altLang="en-US" dirty="0"/>
              <a:t>I can count in fives.</a:t>
            </a:r>
          </a:p>
          <a:p>
            <a:pPr fontAlgn="base">
              <a:spcAft>
                <a:spcPct val="0"/>
              </a:spcAft>
            </a:pPr>
            <a:r>
              <a:rPr lang="en-GB" altLang="en-US" dirty="0"/>
              <a:t>I can make a block diagram where one picture represents 5.</a:t>
            </a:r>
          </a:p>
          <a:p>
            <a:pPr fontAlgn="base">
              <a:spcAft>
                <a:spcPct val="0"/>
              </a:spcAft>
            </a:pPr>
            <a:r>
              <a:rPr lang="en-GB" altLang="en-US" dirty="0"/>
              <a:t>I can ask and answer questions about the data.</a:t>
            </a:r>
          </a:p>
        </p:txBody>
      </p:sp>
    </p:spTree>
    <p:extLst>
      <p:ext uri="{BB962C8B-B14F-4D97-AF65-F5344CB8AC3E}">
        <p14:creationId xmlns:p14="http://schemas.microsoft.com/office/powerpoint/2010/main" val="34091704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3071597" y="697112"/>
            <a:ext cx="3000822" cy="615553"/>
          </a:xfrm>
          <a:prstGeom prst="rect">
            <a:avLst/>
          </a:prstGeom>
        </p:spPr>
        <p:txBody>
          <a:bodyPr wrap="none" lIns="0" tIns="0" rIns="0" bIns="0">
            <a:spAutoFit/>
          </a:bodyPr>
          <a:lstStyle/>
          <a:p>
            <a:pPr algn="ctr"/>
            <a:r>
              <a:rPr lang="en-GB" sz="4000" dirty="0">
                <a:latin typeface="+mj-lt"/>
              </a:rPr>
              <a:t>Odd One Out</a:t>
            </a:r>
          </a:p>
        </p:txBody>
      </p:sp>
      <p:pic>
        <p:nvPicPr>
          <p:cNvPr id="11" name="Picture 1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668000" y="615600"/>
            <a:ext cx="863600"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8" name="Group 57"/>
          <p:cNvGrpSpPr/>
          <p:nvPr/>
        </p:nvGrpSpPr>
        <p:grpSpPr>
          <a:xfrm>
            <a:off x="1175753" y="1381720"/>
            <a:ext cx="6792494" cy="923330"/>
            <a:chOff x="1307506" y="1348723"/>
            <a:chExt cx="6792494" cy="923330"/>
          </a:xfrm>
        </p:grpSpPr>
        <p:sp>
          <p:nvSpPr>
            <p:cNvPr id="59" name="Rounded Rectangle 58"/>
            <p:cNvSpPr/>
            <p:nvPr/>
          </p:nvSpPr>
          <p:spPr>
            <a:xfrm>
              <a:off x="1452785" y="1511417"/>
              <a:ext cx="6647215" cy="612008"/>
            </a:xfrm>
            <a:prstGeom prst="roundRect">
              <a:avLst/>
            </a:prstGeom>
            <a:solidFill>
              <a:srgbClr val="FAB003"/>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rtlCol="0" anchor="ctr"/>
            <a:lstStyle/>
            <a:p>
              <a:pPr algn="ctr"/>
              <a:r>
                <a:rPr lang="en-GB" dirty="0"/>
                <a:t>What are these tables and diagrams called? </a:t>
              </a:r>
            </a:p>
            <a:p>
              <a:pPr algn="ctr"/>
              <a:r>
                <a:rPr lang="en-GB" dirty="0"/>
                <a:t>Which one is the odd one out? </a:t>
              </a:r>
            </a:p>
          </p:txBody>
        </p:sp>
        <p:grpSp>
          <p:nvGrpSpPr>
            <p:cNvPr id="60" name="Group 59"/>
            <p:cNvGrpSpPr/>
            <p:nvPr/>
          </p:nvGrpSpPr>
          <p:grpSpPr>
            <a:xfrm>
              <a:off x="1307506" y="1348723"/>
              <a:ext cx="857967" cy="923330"/>
              <a:chOff x="905854" y="1279984"/>
              <a:chExt cx="857967" cy="923330"/>
            </a:xfrm>
          </p:grpSpPr>
          <p:sp>
            <p:nvSpPr>
              <p:cNvPr id="61" name="Oval 60"/>
              <p:cNvSpPr/>
              <p:nvPr/>
            </p:nvSpPr>
            <p:spPr>
              <a:xfrm>
                <a:off x="905854" y="1312665"/>
                <a:ext cx="857967" cy="857967"/>
              </a:xfrm>
              <a:prstGeom prst="ellipse">
                <a:avLst/>
              </a:prstGeom>
              <a:solidFill>
                <a:srgbClr val="F181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 name="Rectangle 61"/>
              <p:cNvSpPr/>
              <p:nvPr/>
            </p:nvSpPr>
            <p:spPr>
              <a:xfrm rot="21008096">
                <a:off x="1148087" y="1279984"/>
                <a:ext cx="373500" cy="923330"/>
              </a:xfrm>
              <a:prstGeom prst="rect">
                <a:avLst/>
              </a:prstGeom>
            </p:spPr>
            <p:txBody>
              <a:bodyPr wrap="none" lIns="0" tIns="0" rIns="0" bIns="0">
                <a:spAutoFit/>
              </a:bodyPr>
              <a:lstStyle/>
              <a:p>
                <a:pPr algn="ctr"/>
                <a:r>
                  <a:rPr lang="en-GB" altLang="en-US" sz="6000" dirty="0">
                    <a:solidFill>
                      <a:srgbClr val="FFC000"/>
                    </a:solidFill>
                    <a:latin typeface="+mj-lt"/>
                  </a:rPr>
                  <a:t>?</a:t>
                </a:r>
                <a:endParaRPr lang="en-GB" sz="6000" dirty="0">
                  <a:solidFill>
                    <a:srgbClr val="FFC000"/>
                  </a:solidFill>
                  <a:latin typeface="+mj-lt"/>
                </a:endParaRPr>
              </a:p>
            </p:txBody>
          </p:sp>
        </p:grpSp>
      </p:grpSp>
      <p:graphicFrame>
        <p:nvGraphicFramePr>
          <p:cNvPr id="31" name="Chart 30"/>
          <p:cNvGraphicFramePr/>
          <p:nvPr>
            <p:extLst>
              <p:ext uri="{D42A27DB-BD31-4B8C-83A1-F6EECF244321}">
                <p14:modId xmlns:p14="http://schemas.microsoft.com/office/powerpoint/2010/main" val="2288280083"/>
              </p:ext>
            </p:extLst>
          </p:nvPr>
        </p:nvGraphicFramePr>
        <p:xfrm>
          <a:off x="1468838" y="3308188"/>
          <a:ext cx="2720276" cy="276030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2" name="Table 31"/>
          <p:cNvGraphicFramePr>
            <a:graphicFrameLocks noGrp="1"/>
          </p:cNvGraphicFramePr>
          <p:nvPr>
            <p:extLst>
              <p:ext uri="{D42A27DB-BD31-4B8C-83A1-F6EECF244321}">
                <p14:modId xmlns:p14="http://schemas.microsoft.com/office/powerpoint/2010/main" val="3938541310"/>
              </p:ext>
            </p:extLst>
          </p:nvPr>
        </p:nvGraphicFramePr>
        <p:xfrm>
          <a:off x="856878" y="2381213"/>
          <a:ext cx="2720276" cy="717552"/>
        </p:xfrm>
        <a:graphic>
          <a:graphicData uri="http://schemas.openxmlformats.org/drawingml/2006/table">
            <a:tbl>
              <a:tblPr firstRow="1" firstCol="1" bandRow="1">
                <a:tableStyleId>{5C22544A-7EE6-4342-B048-85BDC9FD1C3A}</a:tableStyleId>
              </a:tblPr>
              <a:tblGrid>
                <a:gridCol w="572209">
                  <a:extLst>
                    <a:ext uri="{9D8B030D-6E8A-4147-A177-3AD203B41FA5}">
                      <a16:colId xmlns:a16="http://schemas.microsoft.com/office/drawing/2014/main" val="3665017860"/>
                    </a:ext>
                  </a:extLst>
                </a:gridCol>
                <a:gridCol w="2148067">
                  <a:extLst>
                    <a:ext uri="{9D8B030D-6E8A-4147-A177-3AD203B41FA5}">
                      <a16:colId xmlns:a16="http://schemas.microsoft.com/office/drawing/2014/main" val="4172730603"/>
                    </a:ext>
                  </a:extLst>
                </a:gridCol>
              </a:tblGrid>
              <a:tr h="0">
                <a:tc>
                  <a:txBody>
                    <a:bodyPr/>
                    <a:lstStyle/>
                    <a:p>
                      <a:pPr algn="l">
                        <a:lnSpc>
                          <a:spcPct val="107000"/>
                        </a:lnSpc>
                        <a:spcAft>
                          <a:spcPts val="0"/>
                        </a:spcAft>
                      </a:pPr>
                      <a:r>
                        <a:rPr lang="en-GB" sz="1100" dirty="0">
                          <a:solidFill>
                            <a:schemeClr val="tx1"/>
                          </a:solidFill>
                          <a:effectLst/>
                        </a:rPr>
                        <a:t>Cheese </a:t>
                      </a:r>
                      <a:endParaRPr lang="en-GB"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07000"/>
                        </a:lnSpc>
                        <a:spcAft>
                          <a:spcPts val="0"/>
                        </a:spcAft>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87461499"/>
                  </a:ext>
                </a:extLst>
              </a:tr>
              <a:tr h="0">
                <a:tc>
                  <a:txBody>
                    <a:bodyPr/>
                    <a:lstStyle/>
                    <a:p>
                      <a:pPr algn="l">
                        <a:lnSpc>
                          <a:spcPct val="107000"/>
                        </a:lnSpc>
                        <a:spcAft>
                          <a:spcPts val="0"/>
                        </a:spcAft>
                      </a:pPr>
                      <a:r>
                        <a:rPr lang="en-GB" sz="1100" dirty="0">
                          <a:solidFill>
                            <a:schemeClr val="tx1"/>
                          </a:solidFill>
                          <a:effectLst/>
                        </a:rPr>
                        <a:t>Jam</a:t>
                      </a:r>
                      <a:endParaRPr lang="en-GB"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07000"/>
                        </a:lnSpc>
                        <a:spcAft>
                          <a:spcPts val="0"/>
                        </a:spcAft>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07541524"/>
                  </a:ext>
                </a:extLst>
              </a:tr>
              <a:tr h="0">
                <a:tc>
                  <a:txBody>
                    <a:bodyPr/>
                    <a:lstStyle/>
                    <a:p>
                      <a:pPr algn="l">
                        <a:lnSpc>
                          <a:spcPct val="107000"/>
                        </a:lnSpc>
                        <a:spcAft>
                          <a:spcPts val="0"/>
                        </a:spcAft>
                      </a:pPr>
                      <a:r>
                        <a:rPr lang="en-GB" sz="1100" dirty="0">
                          <a:solidFill>
                            <a:schemeClr val="tx1"/>
                          </a:solidFill>
                          <a:effectLst/>
                        </a:rPr>
                        <a:t>Egg</a:t>
                      </a:r>
                      <a:endParaRPr lang="en-GB"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07000"/>
                        </a:lnSpc>
                        <a:spcAft>
                          <a:spcPts val="0"/>
                        </a:spcAft>
                        <a:tabLst>
                          <a:tab pos="980440" algn="l"/>
                        </a:tabLst>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3915565"/>
                  </a:ext>
                </a:extLst>
              </a:tr>
              <a:tr h="0">
                <a:tc>
                  <a:txBody>
                    <a:bodyPr/>
                    <a:lstStyle/>
                    <a:p>
                      <a:pPr algn="l">
                        <a:lnSpc>
                          <a:spcPct val="107000"/>
                        </a:lnSpc>
                        <a:spcAft>
                          <a:spcPts val="0"/>
                        </a:spcAft>
                      </a:pPr>
                      <a:r>
                        <a:rPr lang="en-GB" sz="1100" dirty="0">
                          <a:solidFill>
                            <a:schemeClr val="tx1"/>
                          </a:solidFill>
                          <a:effectLst/>
                        </a:rPr>
                        <a:t>Ham </a:t>
                      </a:r>
                      <a:endParaRPr lang="en-GB"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07000"/>
                        </a:lnSpc>
                        <a:spcAft>
                          <a:spcPts val="0"/>
                        </a:spcAft>
                        <a:tabLst>
                          <a:tab pos="694690" algn="l"/>
                        </a:tabLst>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27763216"/>
                  </a:ext>
                </a:extLst>
              </a:tr>
            </a:tbl>
          </a:graphicData>
        </a:graphic>
      </p:graphicFrame>
      <p:graphicFrame>
        <p:nvGraphicFramePr>
          <p:cNvPr id="33" name="Table 32"/>
          <p:cNvGraphicFramePr>
            <a:graphicFrameLocks noGrp="1"/>
          </p:cNvGraphicFramePr>
          <p:nvPr>
            <p:extLst>
              <p:ext uri="{D42A27DB-BD31-4B8C-83A1-F6EECF244321}">
                <p14:modId xmlns:p14="http://schemas.microsoft.com/office/powerpoint/2010/main" val="1084259210"/>
              </p:ext>
            </p:extLst>
          </p:nvPr>
        </p:nvGraphicFramePr>
        <p:xfrm>
          <a:off x="3812212" y="2330220"/>
          <a:ext cx="4156036" cy="896940"/>
        </p:xfrm>
        <a:graphic>
          <a:graphicData uri="http://schemas.openxmlformats.org/drawingml/2006/table">
            <a:tbl>
              <a:tblPr firstRow="1" firstCol="1" bandRow="1"/>
              <a:tblGrid>
                <a:gridCol w="2078018">
                  <a:extLst>
                    <a:ext uri="{9D8B030D-6E8A-4147-A177-3AD203B41FA5}">
                      <a16:colId xmlns:a16="http://schemas.microsoft.com/office/drawing/2014/main" val="2374472448"/>
                    </a:ext>
                  </a:extLst>
                </a:gridCol>
                <a:gridCol w="2078018">
                  <a:extLst>
                    <a:ext uri="{9D8B030D-6E8A-4147-A177-3AD203B41FA5}">
                      <a16:colId xmlns:a16="http://schemas.microsoft.com/office/drawing/2014/main" val="4152319584"/>
                    </a:ext>
                  </a:extLst>
                </a:gridCol>
              </a:tblGrid>
              <a:tr h="108598">
                <a:tc>
                  <a:txBody>
                    <a:bodyPr/>
                    <a:lstStyle/>
                    <a:p>
                      <a:pPr>
                        <a:lnSpc>
                          <a:spcPct val="107000"/>
                        </a:lnSpc>
                        <a:spcAft>
                          <a:spcPts val="0"/>
                        </a:spcAft>
                      </a:pPr>
                      <a:r>
                        <a:rPr lang="en-GB" sz="1100" b="1" dirty="0">
                          <a:effectLst/>
                          <a:latin typeface="Calibri" panose="020F0502020204030204" pitchFamily="34" charset="0"/>
                          <a:ea typeface="Calibri" panose="020F0502020204030204" pitchFamily="34" charset="0"/>
                          <a:cs typeface="Times New Roman" panose="02020603050405020304" pitchFamily="18" charset="0"/>
                        </a:rPr>
                        <a:t>Type of Sandwich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43317268"/>
                  </a:ext>
                </a:extLst>
              </a:tr>
              <a:tr h="108598">
                <a:tc>
                  <a:txBody>
                    <a:bodyPr/>
                    <a:lstStyle/>
                    <a:p>
                      <a:pPr>
                        <a:lnSpc>
                          <a:spcPct val="107000"/>
                        </a:lnSpc>
                        <a:spcAft>
                          <a:spcPts val="0"/>
                        </a:spcAft>
                      </a:pPr>
                      <a:r>
                        <a:rPr lang="en-GB" sz="1100">
                          <a:effectLst/>
                          <a:latin typeface="Calibri" panose="020F0502020204030204" pitchFamily="34" charset="0"/>
                          <a:ea typeface="Calibri" panose="020F0502020204030204" pitchFamily="34" charset="0"/>
                          <a:cs typeface="Times New Roman" panose="02020603050405020304" pitchFamily="18" charset="0"/>
                        </a:rPr>
                        <a:t>Ham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100">
                          <a:effectLst/>
                          <a:latin typeface="Calibri" panose="020F0502020204030204" pitchFamily="34" charset="0"/>
                          <a:ea typeface="Calibri" panose="020F0502020204030204" pitchFamily="34" charset="0"/>
                          <a:cs typeface="Times New Roman" panose="02020603050405020304" pitchFamily="18" charset="0"/>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33475432"/>
                  </a:ext>
                </a:extLst>
              </a:tr>
              <a:tr h="108598">
                <a:tc>
                  <a:txBody>
                    <a:bodyPr/>
                    <a:lstStyle/>
                    <a:p>
                      <a:pPr>
                        <a:lnSpc>
                          <a:spcPct val="107000"/>
                        </a:lnSpc>
                        <a:spcAft>
                          <a:spcPts val="0"/>
                        </a:spcAft>
                      </a:pPr>
                      <a:r>
                        <a:rPr lang="en-GB" sz="1100">
                          <a:effectLst/>
                          <a:latin typeface="Calibri" panose="020F0502020204030204" pitchFamily="34" charset="0"/>
                          <a:ea typeface="Calibri" panose="020F0502020204030204" pitchFamily="34" charset="0"/>
                          <a:cs typeface="Times New Roman" panose="02020603050405020304" pitchFamily="18" charset="0"/>
                        </a:rPr>
                        <a:t>Egg</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100">
                          <a:effectLst/>
                          <a:latin typeface="Calibri" panose="020F0502020204030204" pitchFamily="34" charset="0"/>
                          <a:ea typeface="Calibri" panose="020F0502020204030204" pitchFamily="34" charset="0"/>
                          <a:cs typeface="Times New Roman" panose="02020603050405020304" pitchFamily="18" charset="0"/>
                        </a:rPr>
                        <a:t>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33079186"/>
                  </a:ext>
                </a:extLst>
              </a:tr>
              <a:tr h="108598">
                <a:tc>
                  <a:txBody>
                    <a:bodyPr/>
                    <a:lstStyle/>
                    <a:p>
                      <a:pPr>
                        <a:lnSpc>
                          <a:spcPct val="107000"/>
                        </a:lnSpc>
                        <a:spcAft>
                          <a:spcPts val="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Cheese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100">
                          <a:effectLst/>
                          <a:latin typeface="Calibri" panose="020F0502020204030204" pitchFamily="34" charset="0"/>
                          <a:ea typeface="Calibri" panose="020F0502020204030204" pitchFamily="34" charset="0"/>
                          <a:cs typeface="Times New Roman" panose="02020603050405020304" pitchFamily="18" charset="0"/>
                        </a:rPr>
                        <a:t>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30658720"/>
                  </a:ext>
                </a:extLst>
              </a:tr>
              <a:tr h="108598">
                <a:tc>
                  <a:txBody>
                    <a:bodyPr/>
                    <a:lstStyle/>
                    <a:p>
                      <a:pPr>
                        <a:lnSpc>
                          <a:spcPct val="107000"/>
                        </a:lnSpc>
                        <a:spcAft>
                          <a:spcPts val="0"/>
                        </a:spcAft>
                      </a:pPr>
                      <a:r>
                        <a:rPr lang="en-GB" sz="1100">
                          <a:effectLst/>
                          <a:latin typeface="Calibri" panose="020F0502020204030204" pitchFamily="34" charset="0"/>
                          <a:ea typeface="Calibri" panose="020F0502020204030204" pitchFamily="34" charset="0"/>
                          <a:cs typeface="Times New Roman" panose="02020603050405020304" pitchFamily="18" charset="0"/>
                        </a:rPr>
                        <a:t>Jam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8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07079222"/>
                  </a:ext>
                </a:extLst>
              </a:tr>
            </a:tbl>
          </a:graphicData>
        </a:graphic>
      </p:graphicFrame>
      <p:grpSp>
        <p:nvGrpSpPr>
          <p:cNvPr id="20" name="Group 19"/>
          <p:cNvGrpSpPr/>
          <p:nvPr/>
        </p:nvGrpSpPr>
        <p:grpSpPr>
          <a:xfrm>
            <a:off x="1490203" y="2589435"/>
            <a:ext cx="83803" cy="100668"/>
            <a:chOff x="1490203" y="2411289"/>
            <a:chExt cx="83803" cy="100668"/>
          </a:xfrm>
        </p:grpSpPr>
        <p:grpSp>
          <p:nvGrpSpPr>
            <p:cNvPr id="10" name="Group 9"/>
            <p:cNvGrpSpPr/>
            <p:nvPr/>
          </p:nvGrpSpPr>
          <p:grpSpPr>
            <a:xfrm>
              <a:off x="1490203" y="2411289"/>
              <a:ext cx="78582" cy="100668"/>
              <a:chOff x="1490203" y="2411289"/>
              <a:chExt cx="78582" cy="100668"/>
            </a:xfrm>
          </p:grpSpPr>
          <p:cxnSp>
            <p:nvCxnSpPr>
              <p:cNvPr id="9" name="Straight Connector 8"/>
              <p:cNvCxnSpPr/>
              <p:nvPr/>
            </p:nvCxnSpPr>
            <p:spPr>
              <a:xfrm>
                <a:off x="1490203" y="2411289"/>
                <a:ext cx="0" cy="10066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1516397" y="2411289"/>
                <a:ext cx="0" cy="10066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1542591" y="2411289"/>
                <a:ext cx="0" cy="10066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1568785" y="2411289"/>
                <a:ext cx="0" cy="10066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40" name="Straight Connector 39"/>
            <p:cNvCxnSpPr/>
            <p:nvPr/>
          </p:nvCxnSpPr>
          <p:spPr>
            <a:xfrm flipH="1">
              <a:off x="1490203" y="2421035"/>
              <a:ext cx="83803" cy="8308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4" name="Group 43"/>
          <p:cNvGrpSpPr/>
          <p:nvPr/>
        </p:nvGrpSpPr>
        <p:grpSpPr>
          <a:xfrm>
            <a:off x="1618219" y="2589435"/>
            <a:ext cx="52388" cy="100668"/>
            <a:chOff x="1490203" y="2411289"/>
            <a:chExt cx="52388" cy="100668"/>
          </a:xfrm>
        </p:grpSpPr>
        <p:cxnSp>
          <p:nvCxnSpPr>
            <p:cNvPr id="46" name="Straight Connector 45"/>
            <p:cNvCxnSpPr/>
            <p:nvPr/>
          </p:nvCxnSpPr>
          <p:spPr>
            <a:xfrm>
              <a:off x="1490203" y="2411289"/>
              <a:ext cx="0" cy="10066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1516397" y="2411289"/>
              <a:ext cx="0" cy="10066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a:off x="1542591" y="2411289"/>
              <a:ext cx="0" cy="10066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66" name="Group 65"/>
          <p:cNvGrpSpPr/>
          <p:nvPr/>
        </p:nvGrpSpPr>
        <p:grpSpPr>
          <a:xfrm>
            <a:off x="1485539" y="2763703"/>
            <a:ext cx="78582" cy="100668"/>
            <a:chOff x="1490203" y="2411289"/>
            <a:chExt cx="78582" cy="100668"/>
          </a:xfrm>
        </p:grpSpPr>
        <p:cxnSp>
          <p:nvCxnSpPr>
            <p:cNvPr id="68" name="Straight Connector 67"/>
            <p:cNvCxnSpPr/>
            <p:nvPr/>
          </p:nvCxnSpPr>
          <p:spPr>
            <a:xfrm>
              <a:off x="1490203" y="2411289"/>
              <a:ext cx="0" cy="10066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1516397" y="2411289"/>
              <a:ext cx="0" cy="10066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a:off x="1542591" y="2411289"/>
              <a:ext cx="0" cy="10066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a:off x="1568785" y="2411289"/>
              <a:ext cx="0" cy="10066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72" name="Group 71"/>
          <p:cNvGrpSpPr/>
          <p:nvPr/>
        </p:nvGrpSpPr>
        <p:grpSpPr>
          <a:xfrm>
            <a:off x="1485539" y="2937971"/>
            <a:ext cx="52388" cy="100668"/>
            <a:chOff x="1490203" y="2411289"/>
            <a:chExt cx="52388" cy="100668"/>
          </a:xfrm>
        </p:grpSpPr>
        <p:cxnSp>
          <p:nvCxnSpPr>
            <p:cNvPr id="73" name="Straight Connector 72"/>
            <p:cNvCxnSpPr/>
            <p:nvPr/>
          </p:nvCxnSpPr>
          <p:spPr>
            <a:xfrm>
              <a:off x="1490203" y="2411289"/>
              <a:ext cx="0" cy="10066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a:off x="1516397" y="2411289"/>
              <a:ext cx="0" cy="10066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a:off x="1542591" y="2411289"/>
              <a:ext cx="0" cy="10066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77" name="Group 76"/>
          <p:cNvGrpSpPr/>
          <p:nvPr/>
        </p:nvGrpSpPr>
        <p:grpSpPr>
          <a:xfrm>
            <a:off x="1485539" y="2421456"/>
            <a:ext cx="83803" cy="100668"/>
            <a:chOff x="1490203" y="2411289"/>
            <a:chExt cx="83803" cy="100668"/>
          </a:xfrm>
        </p:grpSpPr>
        <p:grpSp>
          <p:nvGrpSpPr>
            <p:cNvPr id="78" name="Group 77"/>
            <p:cNvGrpSpPr/>
            <p:nvPr/>
          </p:nvGrpSpPr>
          <p:grpSpPr>
            <a:xfrm>
              <a:off x="1490203" y="2411289"/>
              <a:ext cx="78582" cy="100668"/>
              <a:chOff x="1490203" y="2411289"/>
              <a:chExt cx="78582" cy="100668"/>
            </a:xfrm>
          </p:grpSpPr>
          <p:cxnSp>
            <p:nvCxnSpPr>
              <p:cNvPr id="80" name="Straight Connector 79"/>
              <p:cNvCxnSpPr/>
              <p:nvPr/>
            </p:nvCxnSpPr>
            <p:spPr>
              <a:xfrm>
                <a:off x="1490203" y="2411289"/>
                <a:ext cx="0" cy="10066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a:off x="1516397" y="2411289"/>
                <a:ext cx="0" cy="10066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a:off x="1542591" y="2411289"/>
                <a:ext cx="0" cy="10066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a:off x="1568785" y="2411289"/>
                <a:ext cx="0" cy="10066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79" name="Straight Connector 78"/>
            <p:cNvCxnSpPr/>
            <p:nvPr/>
          </p:nvCxnSpPr>
          <p:spPr>
            <a:xfrm flipH="1">
              <a:off x="1490203" y="2421035"/>
              <a:ext cx="83803" cy="8308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85" name="Straight Connector 84"/>
          <p:cNvCxnSpPr/>
          <p:nvPr/>
        </p:nvCxnSpPr>
        <p:spPr>
          <a:xfrm>
            <a:off x="1613555" y="2421456"/>
            <a:ext cx="0" cy="10066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88" name="Table 87"/>
          <p:cNvGraphicFramePr>
            <a:graphicFrameLocks noGrp="1"/>
          </p:cNvGraphicFramePr>
          <p:nvPr>
            <p:extLst>
              <p:ext uri="{D42A27DB-BD31-4B8C-83A1-F6EECF244321}">
                <p14:modId xmlns:p14="http://schemas.microsoft.com/office/powerpoint/2010/main" val="193224306"/>
              </p:ext>
            </p:extLst>
          </p:nvPr>
        </p:nvGraphicFramePr>
        <p:xfrm>
          <a:off x="4319806" y="3429000"/>
          <a:ext cx="3140847" cy="2564905"/>
        </p:xfrm>
        <a:graphic>
          <a:graphicData uri="http://schemas.openxmlformats.org/drawingml/2006/table">
            <a:tbl>
              <a:tblPr firstRow="1" bandRow="1">
                <a:tableStyleId>{5C22544A-7EE6-4342-B048-85BDC9FD1C3A}</a:tableStyleId>
              </a:tblPr>
              <a:tblGrid>
                <a:gridCol w="279436">
                  <a:extLst>
                    <a:ext uri="{9D8B030D-6E8A-4147-A177-3AD203B41FA5}">
                      <a16:colId xmlns:a16="http://schemas.microsoft.com/office/drawing/2014/main" val="20000"/>
                    </a:ext>
                  </a:extLst>
                </a:gridCol>
                <a:gridCol w="606697">
                  <a:extLst>
                    <a:ext uri="{9D8B030D-6E8A-4147-A177-3AD203B41FA5}">
                      <a16:colId xmlns:a16="http://schemas.microsoft.com/office/drawing/2014/main" val="20001"/>
                    </a:ext>
                  </a:extLst>
                </a:gridCol>
                <a:gridCol w="596601">
                  <a:extLst>
                    <a:ext uri="{9D8B030D-6E8A-4147-A177-3AD203B41FA5}">
                      <a16:colId xmlns:a16="http://schemas.microsoft.com/office/drawing/2014/main" val="20002"/>
                    </a:ext>
                  </a:extLst>
                </a:gridCol>
                <a:gridCol w="584909">
                  <a:extLst>
                    <a:ext uri="{9D8B030D-6E8A-4147-A177-3AD203B41FA5}">
                      <a16:colId xmlns:a16="http://schemas.microsoft.com/office/drawing/2014/main" val="20003"/>
                    </a:ext>
                  </a:extLst>
                </a:gridCol>
                <a:gridCol w="541524">
                  <a:extLst>
                    <a:ext uri="{9D8B030D-6E8A-4147-A177-3AD203B41FA5}">
                      <a16:colId xmlns:a16="http://schemas.microsoft.com/office/drawing/2014/main" val="20004"/>
                    </a:ext>
                  </a:extLst>
                </a:gridCol>
                <a:gridCol w="531680">
                  <a:extLst>
                    <a:ext uri="{9D8B030D-6E8A-4147-A177-3AD203B41FA5}">
                      <a16:colId xmlns:a16="http://schemas.microsoft.com/office/drawing/2014/main" val="20005"/>
                    </a:ext>
                  </a:extLst>
                </a:gridCol>
              </a:tblGrid>
              <a:tr h="512981">
                <a:tc>
                  <a:txBody>
                    <a:bodyPr/>
                    <a:lstStyle/>
                    <a:p>
                      <a:pPr algn="r"/>
                      <a:endParaRPr lang="en-GB" sz="1400" b="0" dirty="0">
                        <a:solidFill>
                          <a:schemeClr val="tx1"/>
                        </a:solidFill>
                        <a:latin typeface="+mn-lt"/>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tc>
                  <a:txBody>
                    <a:bodyPr/>
                    <a:lstStyle/>
                    <a:p>
                      <a:endParaRPr lang="en-GB" dirty="0"/>
                    </a:p>
                  </a:txBody>
                  <a:tcPr>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tc>
                  <a:txBody>
                    <a:bodyPr/>
                    <a:lstStyle/>
                    <a:p>
                      <a:endParaRPr lang="en-GB" dirty="0"/>
                    </a:p>
                  </a:txBody>
                  <a:tcPr>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tc>
                  <a:txBody>
                    <a:bodyPr/>
                    <a:lstStyle/>
                    <a:p>
                      <a:endParaRPr lang="en-GB" dirty="0"/>
                    </a:p>
                  </a:txBody>
                  <a:tcPr>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dirty="0"/>
                    </a:p>
                  </a:txBody>
                  <a:tcPr>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r h="512981">
                <a:tc>
                  <a:txBody>
                    <a:bodyPr/>
                    <a:lstStyle/>
                    <a:p>
                      <a:pPr algn="r"/>
                      <a:endParaRPr lang="en-GB" sz="1400" b="0" dirty="0">
                        <a:solidFill>
                          <a:schemeClr val="tx1"/>
                        </a:solidFill>
                        <a:latin typeface="+mn-lt"/>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tc>
                  <a:txBody>
                    <a:bodyPr/>
                    <a:lstStyle/>
                    <a:p>
                      <a:endParaRPr lang="en-GB" dirty="0"/>
                    </a:p>
                  </a:txBody>
                  <a:tcPr>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tc>
                  <a:txBody>
                    <a:bodyPr/>
                    <a:lstStyle/>
                    <a:p>
                      <a:endParaRPr lang="en-GB" dirty="0"/>
                    </a:p>
                  </a:txBody>
                  <a:tcPr>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tc>
                  <a:txBody>
                    <a:bodyPr/>
                    <a:lstStyle/>
                    <a:p>
                      <a:endParaRPr lang="en-GB" dirty="0"/>
                    </a:p>
                  </a:txBody>
                  <a:tcPr>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dirty="0"/>
                    </a:p>
                  </a:txBody>
                  <a:tcPr>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5"/>
                  </a:ext>
                </a:extLst>
              </a:tr>
              <a:tr h="512981">
                <a:tc>
                  <a:txBody>
                    <a:bodyPr/>
                    <a:lstStyle/>
                    <a:p>
                      <a:pPr algn="r"/>
                      <a:endParaRPr lang="en-GB" sz="1400" b="0" dirty="0">
                        <a:solidFill>
                          <a:schemeClr val="tx1"/>
                        </a:solidFill>
                        <a:latin typeface="+mn-lt"/>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tc>
                  <a:txBody>
                    <a:bodyPr/>
                    <a:lstStyle/>
                    <a:p>
                      <a:endParaRPr lang="en-GB" dirty="0"/>
                    </a:p>
                  </a:txBody>
                  <a:tcPr>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tc>
                  <a:txBody>
                    <a:bodyPr/>
                    <a:lstStyle/>
                    <a:p>
                      <a:endParaRPr lang="en-GB" dirty="0"/>
                    </a:p>
                  </a:txBody>
                  <a:tcPr>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tc>
                  <a:txBody>
                    <a:bodyPr/>
                    <a:lstStyle/>
                    <a:p>
                      <a:endParaRPr lang="en-GB" dirty="0"/>
                    </a:p>
                  </a:txBody>
                  <a:tcPr>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dirty="0"/>
                    </a:p>
                  </a:txBody>
                  <a:tcPr>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6"/>
                  </a:ext>
                </a:extLst>
              </a:tr>
              <a:tr h="512981">
                <a:tc>
                  <a:txBody>
                    <a:bodyPr/>
                    <a:lstStyle/>
                    <a:p>
                      <a:pPr algn="r"/>
                      <a:endParaRPr lang="en-GB" sz="1400" b="0" dirty="0">
                        <a:solidFill>
                          <a:schemeClr val="tx1"/>
                        </a:solidFill>
                        <a:latin typeface="+mn-lt"/>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tc>
                  <a:txBody>
                    <a:bodyPr/>
                    <a:lstStyle/>
                    <a:p>
                      <a:endParaRPr lang="en-GB" dirty="0"/>
                    </a:p>
                  </a:txBody>
                  <a:tcPr>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tc>
                  <a:txBody>
                    <a:bodyPr/>
                    <a:lstStyle/>
                    <a:p>
                      <a:endParaRPr lang="en-GB" dirty="0"/>
                    </a:p>
                  </a:txBody>
                  <a:tcPr>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tc>
                  <a:txBody>
                    <a:bodyPr/>
                    <a:lstStyle/>
                    <a:p>
                      <a:endParaRPr lang="en-GB" dirty="0"/>
                    </a:p>
                  </a:txBody>
                  <a:tcPr>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dirty="0"/>
                    </a:p>
                  </a:txBody>
                  <a:tcPr>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7"/>
                  </a:ext>
                </a:extLst>
              </a:tr>
              <a:tr h="512981">
                <a:tc>
                  <a:txBody>
                    <a:bodyPr/>
                    <a:lstStyle/>
                    <a:p>
                      <a:pPr algn="r"/>
                      <a:endParaRPr lang="en-GB" sz="1400" b="0" dirty="0">
                        <a:solidFill>
                          <a:schemeClr val="tx1"/>
                        </a:solidFill>
                        <a:latin typeface="+mn-lt"/>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a:p>
                  </a:txBody>
                  <a:tcPr>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dirty="0"/>
                    </a:p>
                  </a:txBody>
                  <a:tcPr>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dirty="0"/>
                    </a:p>
                  </a:txBody>
                  <a:tcPr>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dirty="0"/>
                    </a:p>
                  </a:txBody>
                  <a:tcPr>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8"/>
                  </a:ext>
                </a:extLst>
              </a:tr>
            </a:tbl>
          </a:graphicData>
        </a:graphic>
      </p:graphicFrame>
      <p:pic>
        <p:nvPicPr>
          <p:cNvPr id="21" name="Picture 2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86584" y="5548609"/>
            <a:ext cx="369399" cy="398477"/>
          </a:xfrm>
          <a:prstGeom prst="rect">
            <a:avLst/>
          </a:prstGeom>
        </p:spPr>
      </p:pic>
      <p:pic>
        <p:nvPicPr>
          <p:cNvPr id="89" name="Picture 8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86584" y="5037756"/>
            <a:ext cx="369399" cy="398477"/>
          </a:xfrm>
          <a:prstGeom prst="rect">
            <a:avLst/>
          </a:prstGeom>
        </p:spPr>
      </p:pic>
      <p:pic>
        <p:nvPicPr>
          <p:cNvPr id="90" name="Picture 8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86584" y="4518514"/>
            <a:ext cx="369399" cy="398477"/>
          </a:xfrm>
          <a:prstGeom prst="rect">
            <a:avLst/>
          </a:prstGeom>
        </p:spPr>
      </p:pic>
      <p:pic>
        <p:nvPicPr>
          <p:cNvPr id="23" name="Picture 2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280888" y="5598636"/>
            <a:ext cx="433756" cy="315199"/>
          </a:xfrm>
          <a:prstGeom prst="rect">
            <a:avLst/>
          </a:prstGeom>
        </p:spPr>
      </p:pic>
      <p:pic>
        <p:nvPicPr>
          <p:cNvPr id="91" name="Picture 9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280888" y="5121034"/>
            <a:ext cx="433756" cy="315199"/>
          </a:xfrm>
          <a:prstGeom prst="rect">
            <a:avLst/>
          </a:prstGeom>
        </p:spPr>
      </p:pic>
      <p:pic>
        <p:nvPicPr>
          <p:cNvPr id="24" name="Picture 2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783268" y="5548609"/>
            <a:ext cx="615449" cy="435194"/>
          </a:xfrm>
          <a:prstGeom prst="rect">
            <a:avLst/>
          </a:prstGeom>
        </p:spPr>
      </p:pic>
      <p:pic>
        <p:nvPicPr>
          <p:cNvPr id="92" name="Picture 9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764694" y="5019397"/>
            <a:ext cx="615449" cy="435194"/>
          </a:xfrm>
          <a:prstGeom prst="rect">
            <a:avLst/>
          </a:prstGeom>
        </p:spPr>
      </p:pic>
      <p:pic>
        <p:nvPicPr>
          <p:cNvPr id="93" name="Picture 9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771287" y="4498574"/>
            <a:ext cx="615449" cy="435194"/>
          </a:xfrm>
          <a:prstGeom prst="rect">
            <a:avLst/>
          </a:prstGeom>
        </p:spPr>
      </p:pic>
      <p:pic>
        <p:nvPicPr>
          <p:cNvPr id="94" name="Picture 9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777880" y="3977751"/>
            <a:ext cx="615449" cy="435194"/>
          </a:xfrm>
          <a:prstGeom prst="rect">
            <a:avLst/>
          </a:prstGeom>
        </p:spPr>
      </p:pic>
      <p:pic>
        <p:nvPicPr>
          <p:cNvPr id="25" name="Picture 2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494278" y="5539824"/>
            <a:ext cx="314320" cy="407262"/>
          </a:xfrm>
          <a:prstGeom prst="rect">
            <a:avLst/>
          </a:prstGeom>
        </p:spPr>
      </p:pic>
      <p:pic>
        <p:nvPicPr>
          <p:cNvPr id="95" name="Picture 9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494278" y="5028971"/>
            <a:ext cx="314320" cy="407262"/>
          </a:xfrm>
          <a:prstGeom prst="rect">
            <a:avLst/>
          </a:prstGeom>
        </p:spPr>
      </p:pic>
      <p:pic>
        <p:nvPicPr>
          <p:cNvPr id="96" name="Picture 9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494278" y="4518118"/>
            <a:ext cx="314320" cy="407262"/>
          </a:xfrm>
          <a:prstGeom prst="rect">
            <a:avLst/>
          </a:prstGeom>
        </p:spPr>
      </p:pic>
    </p:spTree>
    <p:extLst>
      <p:ext uri="{BB962C8B-B14F-4D97-AF65-F5344CB8AC3E}">
        <p14:creationId xmlns:p14="http://schemas.microsoft.com/office/powerpoint/2010/main" val="18543919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32749" y="2137143"/>
            <a:ext cx="4629680" cy="3054899"/>
          </a:xfrm>
          <a:prstGeom prst="rect">
            <a:avLst/>
          </a:prstGeom>
        </p:spPr>
      </p:pic>
      <p:sp>
        <p:nvSpPr>
          <p:cNvPr id="8" name="Rectangle 7"/>
          <p:cNvSpPr/>
          <p:nvPr/>
        </p:nvSpPr>
        <p:spPr>
          <a:xfrm>
            <a:off x="3070797" y="697112"/>
            <a:ext cx="3002425" cy="615553"/>
          </a:xfrm>
          <a:prstGeom prst="rect">
            <a:avLst/>
          </a:prstGeom>
        </p:spPr>
        <p:txBody>
          <a:bodyPr wrap="none" lIns="0" tIns="0" rIns="0" bIns="0">
            <a:spAutoFit/>
          </a:bodyPr>
          <a:lstStyle/>
          <a:p>
            <a:pPr algn="ctr"/>
            <a:r>
              <a:rPr lang="en-GB" altLang="en-US" sz="4000" dirty="0">
                <a:latin typeface="+mj-lt"/>
              </a:rPr>
              <a:t>Samir’s Shop</a:t>
            </a:r>
            <a:endParaRPr lang="en-GB" sz="4000" dirty="0">
              <a:latin typeface="+mj-lt"/>
            </a:endParaRPr>
          </a:p>
        </p:txBody>
      </p:sp>
      <p:pic>
        <p:nvPicPr>
          <p:cNvPr id="15" name="Whole Clas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80751" y="612000"/>
            <a:ext cx="1238498" cy="864000"/>
          </a:xfrm>
          <a:prstGeom prst="rect">
            <a:avLst/>
          </a:prstGeom>
        </p:spPr>
      </p:pic>
      <p:grpSp>
        <p:nvGrpSpPr>
          <p:cNvPr id="31" name="Group 30"/>
          <p:cNvGrpSpPr/>
          <p:nvPr/>
        </p:nvGrpSpPr>
        <p:grpSpPr>
          <a:xfrm>
            <a:off x="1175753" y="1195157"/>
            <a:ext cx="6792494" cy="923330"/>
            <a:chOff x="1307506" y="1348723"/>
            <a:chExt cx="6792494" cy="923330"/>
          </a:xfrm>
        </p:grpSpPr>
        <p:sp>
          <p:nvSpPr>
            <p:cNvPr id="32" name="Rounded Rectangle 31"/>
            <p:cNvSpPr/>
            <p:nvPr/>
          </p:nvSpPr>
          <p:spPr>
            <a:xfrm>
              <a:off x="1452785" y="1575043"/>
              <a:ext cx="6647215" cy="475506"/>
            </a:xfrm>
            <a:prstGeom prst="roundRect">
              <a:avLst/>
            </a:prstGeom>
            <a:solidFill>
              <a:srgbClr val="FAB003"/>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rtlCol="0" anchor="ctr"/>
            <a:lstStyle/>
            <a:p>
              <a:pPr algn="ctr"/>
              <a:r>
                <a:rPr lang="en-GB" dirty="0"/>
                <a:t>Can you help Samir?</a:t>
              </a:r>
            </a:p>
          </p:txBody>
        </p:sp>
        <p:grpSp>
          <p:nvGrpSpPr>
            <p:cNvPr id="33" name="Group 32"/>
            <p:cNvGrpSpPr/>
            <p:nvPr/>
          </p:nvGrpSpPr>
          <p:grpSpPr>
            <a:xfrm>
              <a:off x="1307506" y="1348723"/>
              <a:ext cx="857967" cy="923330"/>
              <a:chOff x="905854" y="1279984"/>
              <a:chExt cx="857967" cy="923330"/>
            </a:xfrm>
          </p:grpSpPr>
          <p:sp>
            <p:nvSpPr>
              <p:cNvPr id="34" name="Oval 33"/>
              <p:cNvSpPr/>
              <p:nvPr/>
            </p:nvSpPr>
            <p:spPr>
              <a:xfrm>
                <a:off x="905854" y="1312665"/>
                <a:ext cx="857967" cy="857967"/>
              </a:xfrm>
              <a:prstGeom prst="ellipse">
                <a:avLst/>
              </a:prstGeom>
              <a:solidFill>
                <a:srgbClr val="F181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Rectangle 34"/>
              <p:cNvSpPr/>
              <p:nvPr/>
            </p:nvSpPr>
            <p:spPr>
              <a:xfrm rot="21008096">
                <a:off x="1148087" y="1279984"/>
                <a:ext cx="373500" cy="923330"/>
              </a:xfrm>
              <a:prstGeom prst="rect">
                <a:avLst/>
              </a:prstGeom>
            </p:spPr>
            <p:txBody>
              <a:bodyPr wrap="none" lIns="0" tIns="0" rIns="0" bIns="0">
                <a:spAutoFit/>
              </a:bodyPr>
              <a:lstStyle/>
              <a:p>
                <a:pPr algn="ctr"/>
                <a:r>
                  <a:rPr lang="en-GB" altLang="en-US" sz="6000" dirty="0">
                    <a:solidFill>
                      <a:srgbClr val="FFC000"/>
                    </a:solidFill>
                    <a:latin typeface="+mj-lt"/>
                  </a:rPr>
                  <a:t>?</a:t>
                </a:r>
                <a:endParaRPr lang="en-GB" sz="6000" dirty="0">
                  <a:solidFill>
                    <a:srgbClr val="FFC000"/>
                  </a:solidFill>
                  <a:latin typeface="+mj-lt"/>
                </a:endParaRPr>
              </a:p>
            </p:txBody>
          </p:sp>
        </p:grpSp>
      </p:gr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54687" y="2507027"/>
            <a:ext cx="567987" cy="604218"/>
          </a:xfrm>
          <a:prstGeom prst="rect">
            <a:avLst/>
          </a:prstGeom>
        </p:spPr>
      </p:pic>
      <p:pic>
        <p:nvPicPr>
          <p:cNvPr id="18" name="Picture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74952" y="2507983"/>
            <a:ext cx="567987" cy="604218"/>
          </a:xfrm>
          <a:prstGeom prst="rect">
            <a:avLst/>
          </a:prstGeom>
        </p:spPr>
      </p:pic>
      <p:pic>
        <p:nvPicPr>
          <p:cNvPr id="19" name="Picture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95217" y="2508939"/>
            <a:ext cx="567987" cy="604218"/>
          </a:xfrm>
          <a:prstGeom prst="rect">
            <a:avLst/>
          </a:prstGeom>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070034" y="3917658"/>
            <a:ext cx="1003188" cy="1841383"/>
          </a:xfrm>
          <a:prstGeom prst="rect">
            <a:avLst/>
          </a:prstGeom>
        </p:spPr>
      </p:pic>
      <p:pic>
        <p:nvPicPr>
          <p:cNvPr id="21" name="Picture 2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994207" y="3839467"/>
            <a:ext cx="1003188" cy="1841383"/>
          </a:xfrm>
          <a:prstGeom prst="rect">
            <a:avLst/>
          </a:prstGeom>
        </p:spPr>
      </p:pic>
      <p:pic>
        <p:nvPicPr>
          <p:cNvPr id="6" name="Picture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20123732">
            <a:off x="3178359" y="1929834"/>
            <a:ext cx="458353" cy="283648"/>
          </a:xfrm>
          <a:prstGeom prst="rect">
            <a:avLst/>
          </a:prstGeom>
        </p:spPr>
      </p:pic>
      <p:pic>
        <p:nvPicPr>
          <p:cNvPr id="23" name="Picture 2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20123732">
            <a:off x="3633752" y="1931480"/>
            <a:ext cx="458353" cy="283648"/>
          </a:xfrm>
          <a:prstGeom prst="rect">
            <a:avLst/>
          </a:prstGeom>
        </p:spPr>
      </p:pic>
      <p:pic>
        <p:nvPicPr>
          <p:cNvPr id="7" name="Picture 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837406" y="2370504"/>
            <a:ext cx="301748" cy="723963"/>
          </a:xfrm>
          <a:prstGeom prst="rect">
            <a:avLst/>
          </a:prstGeom>
        </p:spPr>
      </p:pic>
      <p:pic>
        <p:nvPicPr>
          <p:cNvPr id="25" name="Picture 2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139154" y="2370504"/>
            <a:ext cx="301748" cy="723963"/>
          </a:xfrm>
          <a:prstGeom prst="rect">
            <a:avLst/>
          </a:prstGeom>
        </p:spPr>
      </p:pic>
      <p:pic>
        <p:nvPicPr>
          <p:cNvPr id="17" name="Picture 1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1100609">
            <a:off x="5472642" y="2615652"/>
            <a:ext cx="1201157" cy="652527"/>
          </a:xfrm>
          <a:prstGeom prst="rect">
            <a:avLst/>
          </a:prstGeom>
        </p:spPr>
      </p:pic>
      <p:pic>
        <p:nvPicPr>
          <p:cNvPr id="20" name="Picture 19"/>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5231093">
            <a:off x="4437209" y="1750866"/>
            <a:ext cx="89075" cy="674367"/>
          </a:xfrm>
          <a:prstGeom prst="rect">
            <a:avLst/>
          </a:prstGeom>
        </p:spPr>
      </p:pic>
      <p:pic>
        <p:nvPicPr>
          <p:cNvPr id="29" name="Picture 28"/>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5231093">
            <a:off x="5113057" y="1760202"/>
            <a:ext cx="89075" cy="674367"/>
          </a:xfrm>
          <a:prstGeom prst="rect">
            <a:avLst/>
          </a:prstGeom>
        </p:spPr>
      </p:pic>
      <p:pic>
        <p:nvPicPr>
          <p:cNvPr id="22" name="Picture 21"/>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529337" y="1921813"/>
            <a:ext cx="310393" cy="219623"/>
          </a:xfrm>
          <a:prstGeom prst="rect">
            <a:avLst/>
          </a:prstGeom>
        </p:spPr>
      </p:pic>
      <p:pic>
        <p:nvPicPr>
          <p:cNvPr id="36" name="Picture 35"/>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918023" y="1935678"/>
            <a:ext cx="310393" cy="219623"/>
          </a:xfrm>
          <a:prstGeom prst="rect">
            <a:avLst/>
          </a:prstGeom>
        </p:spPr>
      </p:pic>
      <p:pic>
        <p:nvPicPr>
          <p:cNvPr id="37" name="Picture 36"/>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273153" y="1941154"/>
            <a:ext cx="310393" cy="219623"/>
          </a:xfrm>
          <a:prstGeom prst="rect">
            <a:avLst/>
          </a:prstGeom>
        </p:spPr>
      </p:pic>
      <p:sp>
        <p:nvSpPr>
          <p:cNvPr id="10" name="Rounded Rectangle 9"/>
          <p:cNvSpPr/>
          <p:nvPr/>
        </p:nvSpPr>
        <p:spPr>
          <a:xfrm>
            <a:off x="755649" y="4595362"/>
            <a:ext cx="7212597" cy="1497463"/>
          </a:xfrm>
          <a:prstGeom prst="roundRect">
            <a:avLst>
              <a:gd name="adj" fmla="val 12495"/>
            </a:avLst>
          </a:prstGeom>
          <a:solidFill>
            <a:srgbClr val="009285"/>
          </a:solidFill>
          <a:ln>
            <a:noFill/>
          </a:ln>
        </p:spPr>
        <p:style>
          <a:lnRef idx="2">
            <a:schemeClr val="accent1">
              <a:shade val="50000"/>
            </a:schemeClr>
          </a:lnRef>
          <a:fillRef idx="1">
            <a:schemeClr val="accent1"/>
          </a:fillRef>
          <a:effectRef idx="0">
            <a:schemeClr val="accent1"/>
          </a:effectRef>
          <a:fontRef idx="minor">
            <a:schemeClr val="lt1"/>
          </a:fontRef>
        </p:style>
        <p:txBody>
          <a:bodyPr rIns="936000" rtlCol="0" anchor="ctr"/>
          <a:lstStyle/>
          <a:p>
            <a:r>
              <a:rPr lang="en-GB" dirty="0"/>
              <a:t>Samir runs a seaside shop in Skegness. He is collecting information about how many toys he sold last week so he knows how many to order next week. He is not sure how he should organise his information to make it easy to understand. </a:t>
            </a:r>
          </a:p>
        </p:txBody>
      </p:sp>
      <p:pic>
        <p:nvPicPr>
          <p:cNvPr id="3" name="Picture 2"/>
          <p:cNvPicPr>
            <a:picLocks noChangeAspect="1"/>
          </p:cNvPicPr>
          <p:nvPr/>
        </p:nvPicPr>
        <p:blipFill rotWithShape="1">
          <a:blip r:embed="rId11" cstate="print">
            <a:extLst>
              <a:ext uri="{28A0092B-C50C-407E-A947-70E740481C1C}">
                <a14:useLocalDpi xmlns:a14="http://schemas.microsoft.com/office/drawing/2010/main" val="0"/>
              </a:ext>
            </a:extLst>
          </a:blip>
          <a:srcRect b="32006"/>
          <a:stretch/>
        </p:blipFill>
        <p:spPr>
          <a:xfrm>
            <a:off x="7038379" y="2194995"/>
            <a:ext cx="1859735" cy="4663005"/>
          </a:xfrm>
          <a:prstGeom prst="rect">
            <a:avLst/>
          </a:prstGeom>
        </p:spPr>
      </p:pic>
      <p:grpSp>
        <p:nvGrpSpPr>
          <p:cNvPr id="11" name="Group 10"/>
          <p:cNvGrpSpPr/>
          <p:nvPr/>
        </p:nvGrpSpPr>
        <p:grpSpPr>
          <a:xfrm>
            <a:off x="688257" y="5169495"/>
            <a:ext cx="7625233" cy="923330"/>
            <a:chOff x="1307506" y="1348723"/>
            <a:chExt cx="7625233" cy="923330"/>
          </a:xfrm>
        </p:grpSpPr>
        <p:sp>
          <p:nvSpPr>
            <p:cNvPr id="12" name="Rounded Rectangle 11"/>
            <p:cNvSpPr/>
            <p:nvPr/>
          </p:nvSpPr>
          <p:spPr>
            <a:xfrm>
              <a:off x="1452785" y="1575043"/>
              <a:ext cx="7479954" cy="475506"/>
            </a:xfrm>
            <a:prstGeom prst="roundRect">
              <a:avLst/>
            </a:prstGeom>
            <a:solidFill>
              <a:srgbClr val="FAB003"/>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rtlCol="0" anchor="ctr"/>
            <a:lstStyle/>
            <a:p>
              <a:pPr algn="ctr"/>
              <a:r>
                <a:rPr lang="en-GB" dirty="0"/>
                <a:t>What ways can you think of to show Samir’s information? </a:t>
              </a:r>
            </a:p>
          </p:txBody>
        </p:sp>
        <p:grpSp>
          <p:nvGrpSpPr>
            <p:cNvPr id="13" name="Group 12"/>
            <p:cNvGrpSpPr/>
            <p:nvPr/>
          </p:nvGrpSpPr>
          <p:grpSpPr>
            <a:xfrm>
              <a:off x="1307506" y="1348723"/>
              <a:ext cx="857967" cy="923330"/>
              <a:chOff x="905854" y="1279984"/>
              <a:chExt cx="857967" cy="923330"/>
            </a:xfrm>
          </p:grpSpPr>
          <p:sp>
            <p:nvSpPr>
              <p:cNvPr id="14" name="Oval 13"/>
              <p:cNvSpPr/>
              <p:nvPr/>
            </p:nvSpPr>
            <p:spPr>
              <a:xfrm>
                <a:off x="905854" y="1312665"/>
                <a:ext cx="857967" cy="857967"/>
              </a:xfrm>
              <a:prstGeom prst="ellipse">
                <a:avLst/>
              </a:prstGeom>
              <a:solidFill>
                <a:srgbClr val="F181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p:cNvSpPr/>
              <p:nvPr/>
            </p:nvSpPr>
            <p:spPr>
              <a:xfrm rot="21008096">
                <a:off x="1148087" y="1279984"/>
                <a:ext cx="373500" cy="923330"/>
              </a:xfrm>
              <a:prstGeom prst="rect">
                <a:avLst/>
              </a:prstGeom>
            </p:spPr>
            <p:txBody>
              <a:bodyPr wrap="none" lIns="0" tIns="0" rIns="0" bIns="0">
                <a:spAutoFit/>
              </a:bodyPr>
              <a:lstStyle/>
              <a:p>
                <a:pPr algn="ctr"/>
                <a:r>
                  <a:rPr lang="en-GB" altLang="en-US" sz="6000" dirty="0">
                    <a:solidFill>
                      <a:srgbClr val="FFC000"/>
                    </a:solidFill>
                    <a:latin typeface="+mj-lt"/>
                  </a:rPr>
                  <a:t>?</a:t>
                </a:r>
                <a:endParaRPr lang="en-GB" sz="6000" dirty="0">
                  <a:solidFill>
                    <a:srgbClr val="FFC000"/>
                  </a:solidFill>
                  <a:latin typeface="+mj-lt"/>
                </a:endParaRPr>
              </a:p>
            </p:txBody>
          </p:sp>
        </p:grpSp>
      </p:grpSp>
    </p:spTree>
    <p:extLst>
      <p:ext uri="{BB962C8B-B14F-4D97-AF65-F5344CB8AC3E}">
        <p14:creationId xmlns:p14="http://schemas.microsoft.com/office/powerpoint/2010/main" val="2073391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left)">
                                      <p:cBhvr>
                                        <p:cTn id="12" dur="500"/>
                                        <p:tgtEl>
                                          <p:spTgt spid="11"/>
                                        </p:tgtEl>
                                      </p:cBhvr>
                                    </p:animEffect>
                                  </p:childTnLst>
                                </p:cTn>
                              </p:par>
                              <p:par>
                                <p:cTn id="13" presetID="10" presetClass="exit" presetSubtype="0" fill="hold" grpId="1" nodeType="withEffect">
                                  <p:stCondLst>
                                    <p:cond delay="0"/>
                                  </p:stCondLst>
                                  <p:childTnLst>
                                    <p:animEffect transition="out" filter="fade">
                                      <p:cBhvr>
                                        <p:cTn id="14" dur="500"/>
                                        <p:tgtEl>
                                          <p:spTgt spid="10"/>
                                        </p:tgtEl>
                                      </p:cBhvr>
                                    </p:animEffect>
                                    <p:set>
                                      <p:cBhvr>
                                        <p:cTn id="15" dur="1" fill="hold">
                                          <p:stCondLst>
                                            <p:cond delay="4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3070798" y="697112"/>
            <a:ext cx="3002425" cy="615553"/>
          </a:xfrm>
          <a:prstGeom prst="rect">
            <a:avLst/>
          </a:prstGeom>
        </p:spPr>
        <p:txBody>
          <a:bodyPr wrap="none" lIns="0" tIns="0" rIns="0" bIns="0">
            <a:spAutoFit/>
          </a:bodyPr>
          <a:lstStyle/>
          <a:p>
            <a:pPr algn="ctr"/>
            <a:r>
              <a:rPr lang="en-GB" altLang="en-US" sz="4000" dirty="0">
                <a:latin typeface="+mj-lt"/>
              </a:rPr>
              <a:t>Samir’s Shop</a:t>
            </a:r>
            <a:endParaRPr lang="en-GB" sz="4000" dirty="0">
              <a:latin typeface="+mj-lt"/>
            </a:endParaRPr>
          </a:p>
        </p:txBody>
      </p:sp>
      <p:sp>
        <p:nvSpPr>
          <p:cNvPr id="63" name="Rectangle 62"/>
          <p:cNvSpPr/>
          <p:nvPr/>
        </p:nvSpPr>
        <p:spPr>
          <a:xfrm>
            <a:off x="1287304" y="1383454"/>
            <a:ext cx="6630005" cy="646331"/>
          </a:xfrm>
          <a:prstGeom prst="rect">
            <a:avLst/>
          </a:prstGeom>
        </p:spPr>
        <p:txBody>
          <a:bodyPr wrap="square">
            <a:spAutoFit/>
          </a:bodyPr>
          <a:lstStyle/>
          <a:p>
            <a:pPr algn="ctr"/>
            <a:r>
              <a:rPr lang="en-GB" dirty="0"/>
              <a:t>Samir has created a frequency chart to show how many of each toy he sold. </a:t>
            </a:r>
          </a:p>
        </p:txBody>
      </p:sp>
      <p:graphicFrame>
        <p:nvGraphicFramePr>
          <p:cNvPr id="3" name="Table 2"/>
          <p:cNvGraphicFramePr>
            <a:graphicFrameLocks noGrp="1"/>
          </p:cNvGraphicFramePr>
          <p:nvPr>
            <p:extLst>
              <p:ext uri="{D42A27DB-BD31-4B8C-83A1-F6EECF244321}">
                <p14:modId xmlns:p14="http://schemas.microsoft.com/office/powerpoint/2010/main" val="1496547254"/>
              </p:ext>
            </p:extLst>
          </p:nvPr>
        </p:nvGraphicFramePr>
        <p:xfrm>
          <a:off x="2572623" y="2100574"/>
          <a:ext cx="4021124" cy="3992250"/>
        </p:xfrm>
        <a:graphic>
          <a:graphicData uri="http://schemas.openxmlformats.org/drawingml/2006/table">
            <a:tbl>
              <a:tblPr firstRow="1" bandRow="1">
                <a:tableStyleId>{5C22544A-7EE6-4342-B048-85BDC9FD1C3A}</a:tableStyleId>
              </a:tblPr>
              <a:tblGrid>
                <a:gridCol w="2010562">
                  <a:extLst>
                    <a:ext uri="{9D8B030D-6E8A-4147-A177-3AD203B41FA5}">
                      <a16:colId xmlns:a16="http://schemas.microsoft.com/office/drawing/2014/main" val="969799815"/>
                    </a:ext>
                  </a:extLst>
                </a:gridCol>
                <a:gridCol w="2010562">
                  <a:extLst>
                    <a:ext uri="{9D8B030D-6E8A-4147-A177-3AD203B41FA5}">
                      <a16:colId xmlns:a16="http://schemas.microsoft.com/office/drawing/2014/main" val="4247952974"/>
                    </a:ext>
                  </a:extLst>
                </a:gridCol>
              </a:tblGrid>
              <a:tr h="392414">
                <a:tc>
                  <a:txBody>
                    <a:bodyPr/>
                    <a:lstStyle/>
                    <a:p>
                      <a:pPr algn="ctr"/>
                      <a:r>
                        <a:rPr lang="en-GB" dirty="0">
                          <a:solidFill>
                            <a:schemeClr val="tx1"/>
                          </a:solidFill>
                        </a:rPr>
                        <a:t>Toy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dirty="0">
                          <a:solidFill>
                            <a:schemeClr val="tx1"/>
                          </a:solidFill>
                        </a:rPr>
                        <a:t>Frequency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72804809"/>
                  </a:ext>
                </a:extLst>
              </a:tr>
              <a:tr h="899959">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dirty="0">
                          <a:solidFill>
                            <a:schemeClr val="tx1"/>
                          </a:solidFill>
                        </a:rPr>
                        <a:t>20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36042489"/>
                  </a:ext>
                </a:extLst>
              </a:tr>
              <a:tr h="899959">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dirty="0">
                          <a:solidFill>
                            <a:schemeClr val="tx1"/>
                          </a:solidFill>
                        </a:rPr>
                        <a:t>30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85823617"/>
                  </a:ext>
                </a:extLst>
              </a:tr>
              <a:tr h="899959">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dirty="0">
                          <a:solidFill>
                            <a:schemeClr val="tx1"/>
                          </a:solidFill>
                        </a:rPr>
                        <a:t>15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72059248"/>
                  </a:ext>
                </a:extLst>
              </a:tr>
              <a:tr h="899959">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dirty="0">
                          <a:solidFill>
                            <a:schemeClr val="tx1"/>
                          </a:solidFill>
                        </a:rPr>
                        <a:t>10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21899302"/>
                  </a:ext>
                </a:extLst>
              </a:tr>
            </a:tbl>
          </a:graphicData>
        </a:graphic>
      </p:graphicFrame>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36136" y="2608263"/>
            <a:ext cx="719293" cy="765175"/>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20461" y="4168295"/>
            <a:ext cx="2363274" cy="2176943"/>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36136" y="3520244"/>
            <a:ext cx="722407" cy="721765"/>
          </a:xfrm>
          <a:prstGeom prst="rect">
            <a:avLst/>
          </a:prstGeom>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365434" y="4388815"/>
            <a:ext cx="460695" cy="691043"/>
          </a:xfrm>
          <a:prstGeom prst="rect">
            <a:avLst/>
          </a:prstGeom>
        </p:spPr>
      </p:pic>
      <p:pic>
        <p:nvPicPr>
          <p:cNvPr id="11" name="Picture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022959" y="5346502"/>
            <a:ext cx="1207514" cy="630354"/>
          </a:xfrm>
          <a:prstGeom prst="rect">
            <a:avLst/>
          </a:prstGeom>
        </p:spPr>
      </p:pic>
    </p:spTree>
    <p:extLst>
      <p:ext uri="{BB962C8B-B14F-4D97-AF65-F5344CB8AC3E}">
        <p14:creationId xmlns:p14="http://schemas.microsoft.com/office/powerpoint/2010/main" val="12276584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3070797" y="697112"/>
            <a:ext cx="3002425" cy="615553"/>
          </a:xfrm>
          <a:prstGeom prst="rect">
            <a:avLst/>
          </a:prstGeom>
        </p:spPr>
        <p:txBody>
          <a:bodyPr wrap="none" lIns="0" tIns="0" rIns="0" bIns="0">
            <a:spAutoFit/>
          </a:bodyPr>
          <a:lstStyle/>
          <a:p>
            <a:pPr algn="ctr"/>
            <a:r>
              <a:rPr lang="en-GB" altLang="en-US" sz="4000" dirty="0">
                <a:latin typeface="+mj-lt"/>
              </a:rPr>
              <a:t>Samir’s Shop</a:t>
            </a:r>
            <a:endParaRPr lang="en-GB" sz="4000" dirty="0">
              <a:latin typeface="+mj-lt"/>
            </a:endParaRPr>
          </a:p>
        </p:txBody>
      </p:sp>
      <p:pic>
        <p:nvPicPr>
          <p:cNvPr id="15" name="Whole Class"/>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80751" y="612000"/>
            <a:ext cx="1238498" cy="864000"/>
          </a:xfrm>
          <a:prstGeom prst="rect">
            <a:avLst/>
          </a:prstGeom>
        </p:spPr>
      </p:pic>
      <p:grpSp>
        <p:nvGrpSpPr>
          <p:cNvPr id="31" name="Group 30"/>
          <p:cNvGrpSpPr/>
          <p:nvPr/>
        </p:nvGrpSpPr>
        <p:grpSpPr>
          <a:xfrm>
            <a:off x="665989" y="1195157"/>
            <a:ext cx="7722361" cy="923330"/>
            <a:chOff x="1307506" y="1348723"/>
            <a:chExt cx="7722361" cy="923330"/>
          </a:xfrm>
        </p:grpSpPr>
        <p:sp>
          <p:nvSpPr>
            <p:cNvPr id="32" name="Rounded Rectangle 31"/>
            <p:cNvSpPr/>
            <p:nvPr/>
          </p:nvSpPr>
          <p:spPr>
            <a:xfrm>
              <a:off x="1452785" y="1575043"/>
              <a:ext cx="7577082" cy="475506"/>
            </a:xfrm>
            <a:prstGeom prst="roundRect">
              <a:avLst/>
            </a:prstGeom>
            <a:solidFill>
              <a:srgbClr val="FAB003"/>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rtlCol="0" anchor="ctr"/>
            <a:lstStyle/>
            <a:p>
              <a:pPr algn="ctr"/>
              <a:r>
                <a:rPr lang="en-GB" dirty="0"/>
                <a:t>How else could Samir have collected and organised his data?</a:t>
              </a:r>
            </a:p>
          </p:txBody>
        </p:sp>
        <p:grpSp>
          <p:nvGrpSpPr>
            <p:cNvPr id="33" name="Group 32"/>
            <p:cNvGrpSpPr/>
            <p:nvPr/>
          </p:nvGrpSpPr>
          <p:grpSpPr>
            <a:xfrm>
              <a:off x="1307506" y="1348723"/>
              <a:ext cx="857967" cy="923330"/>
              <a:chOff x="905854" y="1279984"/>
              <a:chExt cx="857967" cy="923330"/>
            </a:xfrm>
          </p:grpSpPr>
          <p:sp>
            <p:nvSpPr>
              <p:cNvPr id="34" name="Oval 33"/>
              <p:cNvSpPr/>
              <p:nvPr/>
            </p:nvSpPr>
            <p:spPr>
              <a:xfrm>
                <a:off x="905854" y="1312665"/>
                <a:ext cx="857967" cy="857967"/>
              </a:xfrm>
              <a:prstGeom prst="ellipse">
                <a:avLst/>
              </a:prstGeom>
              <a:solidFill>
                <a:srgbClr val="F181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Rectangle 34"/>
              <p:cNvSpPr/>
              <p:nvPr/>
            </p:nvSpPr>
            <p:spPr>
              <a:xfrm rot="21008096">
                <a:off x="1148087" y="1279984"/>
                <a:ext cx="373500" cy="923330"/>
              </a:xfrm>
              <a:prstGeom prst="rect">
                <a:avLst/>
              </a:prstGeom>
            </p:spPr>
            <p:txBody>
              <a:bodyPr wrap="none" lIns="0" tIns="0" rIns="0" bIns="0">
                <a:spAutoFit/>
              </a:bodyPr>
              <a:lstStyle/>
              <a:p>
                <a:pPr algn="ctr"/>
                <a:r>
                  <a:rPr lang="en-GB" altLang="en-US" sz="6000" dirty="0">
                    <a:solidFill>
                      <a:srgbClr val="FFC000"/>
                    </a:solidFill>
                    <a:latin typeface="+mj-lt"/>
                  </a:rPr>
                  <a:t>?</a:t>
                </a:r>
                <a:endParaRPr lang="en-GB" sz="6000" dirty="0">
                  <a:solidFill>
                    <a:srgbClr val="FFC000"/>
                  </a:solidFill>
                  <a:latin typeface="+mj-lt"/>
                </a:endParaRPr>
              </a:p>
            </p:txBody>
          </p:sp>
        </p:grpSp>
      </p:grpSp>
      <p:graphicFrame>
        <p:nvGraphicFramePr>
          <p:cNvPr id="38" name="Table 37"/>
          <p:cNvGraphicFramePr>
            <a:graphicFrameLocks noGrp="1"/>
          </p:cNvGraphicFramePr>
          <p:nvPr>
            <p:extLst>
              <p:ext uri="{D42A27DB-BD31-4B8C-83A1-F6EECF244321}">
                <p14:modId xmlns:p14="http://schemas.microsoft.com/office/powerpoint/2010/main" val="3223620858"/>
              </p:ext>
            </p:extLst>
          </p:nvPr>
        </p:nvGraphicFramePr>
        <p:xfrm>
          <a:off x="5631214" y="2384501"/>
          <a:ext cx="2614311" cy="3077886"/>
        </p:xfrm>
        <a:graphic>
          <a:graphicData uri="http://schemas.openxmlformats.org/drawingml/2006/table">
            <a:tbl>
              <a:tblPr firstRow="1" bandRow="1">
                <a:tableStyleId>{5C22544A-7EE6-4342-B048-85BDC9FD1C3A}</a:tableStyleId>
              </a:tblPr>
              <a:tblGrid>
                <a:gridCol w="279987">
                  <a:extLst>
                    <a:ext uri="{9D8B030D-6E8A-4147-A177-3AD203B41FA5}">
                      <a16:colId xmlns:a16="http://schemas.microsoft.com/office/drawing/2014/main" val="20000"/>
                    </a:ext>
                  </a:extLst>
                </a:gridCol>
                <a:gridCol w="607893">
                  <a:extLst>
                    <a:ext uri="{9D8B030D-6E8A-4147-A177-3AD203B41FA5}">
                      <a16:colId xmlns:a16="http://schemas.microsoft.com/office/drawing/2014/main" val="20001"/>
                    </a:ext>
                  </a:extLst>
                </a:gridCol>
                <a:gridCol w="597777">
                  <a:extLst>
                    <a:ext uri="{9D8B030D-6E8A-4147-A177-3AD203B41FA5}">
                      <a16:colId xmlns:a16="http://schemas.microsoft.com/office/drawing/2014/main" val="20002"/>
                    </a:ext>
                  </a:extLst>
                </a:gridCol>
                <a:gridCol w="586062">
                  <a:extLst>
                    <a:ext uri="{9D8B030D-6E8A-4147-A177-3AD203B41FA5}">
                      <a16:colId xmlns:a16="http://schemas.microsoft.com/office/drawing/2014/main" val="20003"/>
                    </a:ext>
                  </a:extLst>
                </a:gridCol>
                <a:gridCol w="542592">
                  <a:extLst>
                    <a:ext uri="{9D8B030D-6E8A-4147-A177-3AD203B41FA5}">
                      <a16:colId xmlns:a16="http://schemas.microsoft.com/office/drawing/2014/main" val="20004"/>
                    </a:ext>
                  </a:extLst>
                </a:gridCol>
              </a:tblGrid>
              <a:tr h="512981">
                <a:tc>
                  <a:txBody>
                    <a:bodyPr/>
                    <a:lstStyle/>
                    <a:p>
                      <a:pPr algn="r"/>
                      <a:endParaRPr lang="en-GB" sz="1400" b="0" dirty="0">
                        <a:solidFill>
                          <a:schemeClr val="tx1"/>
                        </a:solidFill>
                        <a:latin typeface="+mn-lt"/>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tc>
                  <a:txBody>
                    <a:bodyPr/>
                    <a:lstStyle/>
                    <a:p>
                      <a:endParaRPr lang="en-GB" dirty="0"/>
                    </a:p>
                  </a:txBody>
                  <a:tcPr>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tc>
                  <a:txBody>
                    <a:bodyPr/>
                    <a:lstStyle/>
                    <a:p>
                      <a:endParaRPr lang="en-GB" dirty="0"/>
                    </a:p>
                  </a:txBody>
                  <a:tcPr>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tc>
                  <a:txBody>
                    <a:bodyPr/>
                    <a:lstStyle/>
                    <a:p>
                      <a:endParaRPr lang="en-GB" dirty="0"/>
                    </a:p>
                  </a:txBody>
                  <a:tcPr>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340189902"/>
                  </a:ext>
                </a:extLst>
              </a:tr>
              <a:tr h="512981">
                <a:tc>
                  <a:txBody>
                    <a:bodyPr/>
                    <a:lstStyle/>
                    <a:p>
                      <a:pPr algn="r"/>
                      <a:endParaRPr lang="en-GB" sz="1400" b="0" dirty="0">
                        <a:solidFill>
                          <a:schemeClr val="tx1"/>
                        </a:solidFill>
                        <a:latin typeface="+mn-lt"/>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tc>
                  <a:txBody>
                    <a:bodyPr/>
                    <a:lstStyle/>
                    <a:p>
                      <a:endParaRPr lang="en-GB" dirty="0"/>
                    </a:p>
                  </a:txBody>
                  <a:tcPr>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tc>
                  <a:txBody>
                    <a:bodyPr/>
                    <a:lstStyle/>
                    <a:p>
                      <a:endParaRPr lang="en-GB" dirty="0"/>
                    </a:p>
                  </a:txBody>
                  <a:tcPr>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tc>
                  <a:txBody>
                    <a:bodyPr/>
                    <a:lstStyle/>
                    <a:p>
                      <a:endParaRPr lang="en-GB" dirty="0"/>
                    </a:p>
                  </a:txBody>
                  <a:tcPr>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r h="512981">
                <a:tc>
                  <a:txBody>
                    <a:bodyPr/>
                    <a:lstStyle/>
                    <a:p>
                      <a:pPr algn="r"/>
                      <a:endParaRPr lang="en-GB" sz="1400" b="0" dirty="0">
                        <a:solidFill>
                          <a:schemeClr val="tx1"/>
                        </a:solidFill>
                        <a:latin typeface="+mn-lt"/>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tc>
                  <a:txBody>
                    <a:bodyPr/>
                    <a:lstStyle/>
                    <a:p>
                      <a:endParaRPr lang="en-GB" dirty="0"/>
                    </a:p>
                  </a:txBody>
                  <a:tcPr>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tc>
                  <a:txBody>
                    <a:bodyPr/>
                    <a:lstStyle/>
                    <a:p>
                      <a:endParaRPr lang="en-GB" dirty="0"/>
                    </a:p>
                  </a:txBody>
                  <a:tcPr>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tc>
                  <a:txBody>
                    <a:bodyPr/>
                    <a:lstStyle/>
                    <a:p>
                      <a:endParaRPr lang="en-GB" dirty="0"/>
                    </a:p>
                  </a:txBody>
                  <a:tcPr>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5"/>
                  </a:ext>
                </a:extLst>
              </a:tr>
              <a:tr h="512981">
                <a:tc>
                  <a:txBody>
                    <a:bodyPr/>
                    <a:lstStyle/>
                    <a:p>
                      <a:pPr algn="r"/>
                      <a:endParaRPr lang="en-GB" sz="1400" b="0" dirty="0">
                        <a:solidFill>
                          <a:schemeClr val="tx1"/>
                        </a:solidFill>
                        <a:latin typeface="+mn-lt"/>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tc>
                  <a:txBody>
                    <a:bodyPr/>
                    <a:lstStyle/>
                    <a:p>
                      <a:endParaRPr lang="en-GB" dirty="0"/>
                    </a:p>
                  </a:txBody>
                  <a:tcPr>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tc>
                  <a:txBody>
                    <a:bodyPr/>
                    <a:lstStyle/>
                    <a:p>
                      <a:endParaRPr lang="en-GB" dirty="0"/>
                    </a:p>
                  </a:txBody>
                  <a:tcPr>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tc>
                  <a:txBody>
                    <a:bodyPr/>
                    <a:lstStyle/>
                    <a:p>
                      <a:endParaRPr lang="en-GB" dirty="0"/>
                    </a:p>
                  </a:txBody>
                  <a:tcPr>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6"/>
                  </a:ext>
                </a:extLst>
              </a:tr>
              <a:tr h="512981">
                <a:tc>
                  <a:txBody>
                    <a:bodyPr/>
                    <a:lstStyle/>
                    <a:p>
                      <a:pPr algn="r"/>
                      <a:endParaRPr lang="en-GB" sz="1400" b="0" dirty="0">
                        <a:solidFill>
                          <a:schemeClr val="tx1"/>
                        </a:solidFill>
                        <a:latin typeface="+mn-lt"/>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tc>
                  <a:txBody>
                    <a:bodyPr/>
                    <a:lstStyle/>
                    <a:p>
                      <a:endParaRPr lang="en-GB" dirty="0"/>
                    </a:p>
                  </a:txBody>
                  <a:tcPr>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tc>
                  <a:txBody>
                    <a:bodyPr/>
                    <a:lstStyle/>
                    <a:p>
                      <a:endParaRPr lang="en-GB" dirty="0"/>
                    </a:p>
                  </a:txBody>
                  <a:tcPr>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tc>
                  <a:txBody>
                    <a:bodyPr/>
                    <a:lstStyle/>
                    <a:p>
                      <a:endParaRPr lang="en-GB" dirty="0"/>
                    </a:p>
                  </a:txBody>
                  <a:tcPr>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7"/>
                  </a:ext>
                </a:extLst>
              </a:tr>
              <a:tr h="512981">
                <a:tc>
                  <a:txBody>
                    <a:bodyPr/>
                    <a:lstStyle/>
                    <a:p>
                      <a:pPr algn="r"/>
                      <a:endParaRPr lang="en-GB" sz="1400" b="0" dirty="0">
                        <a:solidFill>
                          <a:schemeClr val="tx1"/>
                        </a:solidFill>
                        <a:latin typeface="+mn-lt"/>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dirty="0"/>
                    </a:p>
                  </a:txBody>
                  <a:tcPr>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dirty="0"/>
                    </a:p>
                  </a:txBody>
                  <a:tcPr>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dirty="0"/>
                    </a:p>
                  </a:txBody>
                  <a:tcPr>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8"/>
                  </a:ext>
                </a:extLst>
              </a:tr>
            </a:tbl>
          </a:graphicData>
        </a:graphic>
      </p:graphicFrame>
      <p:graphicFrame>
        <p:nvGraphicFramePr>
          <p:cNvPr id="39" name="Table 38"/>
          <p:cNvGraphicFramePr>
            <a:graphicFrameLocks noGrp="1"/>
          </p:cNvGraphicFramePr>
          <p:nvPr>
            <p:extLst>
              <p:ext uri="{D42A27DB-BD31-4B8C-83A1-F6EECF244321}">
                <p14:modId xmlns:p14="http://schemas.microsoft.com/office/powerpoint/2010/main" val="4282407635"/>
              </p:ext>
            </p:extLst>
          </p:nvPr>
        </p:nvGraphicFramePr>
        <p:xfrm>
          <a:off x="2729263" y="2025725"/>
          <a:ext cx="2720276" cy="717552"/>
        </p:xfrm>
        <a:graphic>
          <a:graphicData uri="http://schemas.openxmlformats.org/drawingml/2006/table">
            <a:tbl>
              <a:tblPr firstRow="1" firstCol="1" bandRow="1">
                <a:tableStyleId>{5C22544A-7EE6-4342-B048-85BDC9FD1C3A}</a:tableStyleId>
              </a:tblPr>
              <a:tblGrid>
                <a:gridCol w="946755">
                  <a:extLst>
                    <a:ext uri="{9D8B030D-6E8A-4147-A177-3AD203B41FA5}">
                      <a16:colId xmlns:a16="http://schemas.microsoft.com/office/drawing/2014/main" val="3665017860"/>
                    </a:ext>
                  </a:extLst>
                </a:gridCol>
                <a:gridCol w="1773521">
                  <a:extLst>
                    <a:ext uri="{9D8B030D-6E8A-4147-A177-3AD203B41FA5}">
                      <a16:colId xmlns:a16="http://schemas.microsoft.com/office/drawing/2014/main" val="4172730603"/>
                    </a:ext>
                  </a:extLst>
                </a:gridCol>
              </a:tblGrid>
              <a:tr h="0">
                <a:tc>
                  <a:txBody>
                    <a:bodyPr/>
                    <a:lstStyle/>
                    <a:p>
                      <a:pPr algn="l">
                        <a:lnSpc>
                          <a:spcPct val="107000"/>
                        </a:lnSpc>
                        <a:spcAft>
                          <a:spcPts val="0"/>
                        </a:spcAft>
                      </a:pPr>
                      <a:r>
                        <a:rPr lang="en-GB" sz="1100" dirty="0">
                          <a:solidFill>
                            <a:schemeClr val="tx1"/>
                          </a:solidFill>
                          <a:effectLst/>
                        </a:rPr>
                        <a:t>Bucket </a:t>
                      </a:r>
                      <a:endParaRPr lang="en-GB"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07000"/>
                        </a:lnSpc>
                        <a:spcAft>
                          <a:spcPts val="0"/>
                        </a:spcAft>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87461499"/>
                  </a:ext>
                </a:extLst>
              </a:tr>
              <a:tr h="0">
                <a:tc>
                  <a:txBody>
                    <a:bodyPr/>
                    <a:lstStyle/>
                    <a:p>
                      <a:pPr algn="l">
                        <a:lnSpc>
                          <a:spcPct val="107000"/>
                        </a:lnSpc>
                        <a:spcAft>
                          <a:spcPts val="0"/>
                        </a:spcAft>
                      </a:pPr>
                      <a:r>
                        <a:rPr lang="en-GB" sz="1100" dirty="0">
                          <a:solidFill>
                            <a:schemeClr val="tx1"/>
                          </a:solidFill>
                          <a:effectLst/>
                          <a:latin typeface="+mn-lt"/>
                          <a:ea typeface="+mn-ea"/>
                          <a:cs typeface="+mn-cs"/>
                        </a:rPr>
                        <a:t>Beach</a:t>
                      </a:r>
                      <a:r>
                        <a:rPr lang="en-GB" sz="1100" baseline="0" dirty="0">
                          <a:solidFill>
                            <a:schemeClr val="tx1"/>
                          </a:solidFill>
                          <a:effectLst/>
                          <a:latin typeface="+mn-lt"/>
                          <a:ea typeface="+mn-ea"/>
                          <a:cs typeface="+mn-cs"/>
                        </a:rPr>
                        <a:t> ball</a:t>
                      </a:r>
                      <a:endParaRPr lang="en-GB"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07000"/>
                        </a:lnSpc>
                        <a:spcAft>
                          <a:spcPts val="0"/>
                        </a:spcAft>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07541524"/>
                  </a:ext>
                </a:extLst>
              </a:tr>
              <a:tr h="0">
                <a:tc>
                  <a:txBody>
                    <a:bodyPr/>
                    <a:lstStyle/>
                    <a:p>
                      <a:pPr algn="l">
                        <a:lnSpc>
                          <a:spcPct val="107000"/>
                        </a:lnSpc>
                        <a:spcAft>
                          <a:spcPts val="0"/>
                        </a:spcAft>
                      </a:pPr>
                      <a:r>
                        <a:rPr lang="en-GB" sz="1100" dirty="0">
                          <a:solidFill>
                            <a:schemeClr val="tx1"/>
                          </a:solidFill>
                          <a:effectLst/>
                        </a:rPr>
                        <a:t>Windmill</a:t>
                      </a:r>
                      <a:endParaRPr lang="en-GB"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07000"/>
                        </a:lnSpc>
                        <a:spcAft>
                          <a:spcPts val="0"/>
                        </a:spcAft>
                        <a:tabLst>
                          <a:tab pos="980440" algn="l"/>
                        </a:tabLst>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3915565"/>
                  </a:ext>
                </a:extLst>
              </a:tr>
              <a:tr h="0">
                <a:tc>
                  <a:txBody>
                    <a:bodyPr/>
                    <a:lstStyle/>
                    <a:p>
                      <a:pPr algn="l">
                        <a:lnSpc>
                          <a:spcPct val="107000"/>
                        </a:lnSpc>
                        <a:spcAft>
                          <a:spcPts val="0"/>
                        </a:spcAft>
                      </a:pPr>
                      <a:r>
                        <a:rPr lang="en-GB" sz="1100" dirty="0">
                          <a:solidFill>
                            <a:schemeClr val="tx1"/>
                          </a:solidFill>
                          <a:effectLst/>
                          <a:latin typeface="+mn-lt"/>
                          <a:ea typeface="+mn-ea"/>
                          <a:cs typeface="+mn-cs"/>
                        </a:rPr>
                        <a:t>Rubber</a:t>
                      </a:r>
                      <a:r>
                        <a:rPr lang="en-GB" sz="1100" baseline="0" dirty="0">
                          <a:solidFill>
                            <a:schemeClr val="tx1"/>
                          </a:solidFill>
                          <a:effectLst/>
                          <a:latin typeface="+mn-lt"/>
                          <a:ea typeface="+mn-ea"/>
                          <a:cs typeface="+mn-cs"/>
                        </a:rPr>
                        <a:t> ring</a:t>
                      </a:r>
                      <a:endParaRPr lang="en-GB"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07000"/>
                        </a:lnSpc>
                        <a:spcAft>
                          <a:spcPts val="0"/>
                        </a:spcAft>
                        <a:tabLst>
                          <a:tab pos="694690" algn="l"/>
                        </a:tabLst>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27763216"/>
                  </a:ext>
                </a:extLst>
              </a:tr>
            </a:tbl>
          </a:graphicData>
        </a:graphic>
      </p:graphicFrame>
      <p:grpSp>
        <p:nvGrpSpPr>
          <p:cNvPr id="40" name="Group 39"/>
          <p:cNvGrpSpPr/>
          <p:nvPr/>
        </p:nvGrpSpPr>
        <p:grpSpPr>
          <a:xfrm>
            <a:off x="3725066" y="2242336"/>
            <a:ext cx="83803" cy="100668"/>
            <a:chOff x="1490203" y="2411289"/>
            <a:chExt cx="83803" cy="100668"/>
          </a:xfrm>
        </p:grpSpPr>
        <p:grpSp>
          <p:nvGrpSpPr>
            <p:cNvPr id="41" name="Group 40"/>
            <p:cNvGrpSpPr/>
            <p:nvPr/>
          </p:nvGrpSpPr>
          <p:grpSpPr>
            <a:xfrm>
              <a:off x="1490203" y="2411289"/>
              <a:ext cx="78582" cy="100668"/>
              <a:chOff x="1490203" y="2411289"/>
              <a:chExt cx="78582" cy="100668"/>
            </a:xfrm>
          </p:grpSpPr>
          <p:cxnSp>
            <p:nvCxnSpPr>
              <p:cNvPr id="43" name="Straight Connector 42"/>
              <p:cNvCxnSpPr/>
              <p:nvPr/>
            </p:nvCxnSpPr>
            <p:spPr>
              <a:xfrm>
                <a:off x="1490203" y="2411289"/>
                <a:ext cx="0" cy="10066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1516397" y="2411289"/>
                <a:ext cx="0" cy="10066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1542591" y="2411289"/>
                <a:ext cx="0" cy="10066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1568785" y="2411289"/>
                <a:ext cx="0" cy="10066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42" name="Straight Connector 41"/>
            <p:cNvCxnSpPr/>
            <p:nvPr/>
          </p:nvCxnSpPr>
          <p:spPr>
            <a:xfrm flipH="1">
              <a:off x="1490203" y="2421035"/>
              <a:ext cx="83803" cy="8308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60" name="Group 59"/>
          <p:cNvGrpSpPr/>
          <p:nvPr/>
        </p:nvGrpSpPr>
        <p:grpSpPr>
          <a:xfrm>
            <a:off x="3720402" y="2074357"/>
            <a:ext cx="83803" cy="100668"/>
            <a:chOff x="1490203" y="2411289"/>
            <a:chExt cx="83803" cy="100668"/>
          </a:xfrm>
        </p:grpSpPr>
        <p:grpSp>
          <p:nvGrpSpPr>
            <p:cNvPr id="61" name="Group 60"/>
            <p:cNvGrpSpPr/>
            <p:nvPr/>
          </p:nvGrpSpPr>
          <p:grpSpPr>
            <a:xfrm>
              <a:off x="1490203" y="2411289"/>
              <a:ext cx="78582" cy="100668"/>
              <a:chOff x="1490203" y="2411289"/>
              <a:chExt cx="78582" cy="100668"/>
            </a:xfrm>
          </p:grpSpPr>
          <p:cxnSp>
            <p:nvCxnSpPr>
              <p:cNvPr id="63" name="Straight Connector 62"/>
              <p:cNvCxnSpPr/>
              <p:nvPr/>
            </p:nvCxnSpPr>
            <p:spPr>
              <a:xfrm>
                <a:off x="1490203" y="2411289"/>
                <a:ext cx="0" cy="10066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1516397" y="2411289"/>
                <a:ext cx="0" cy="10066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a:off x="1542591" y="2411289"/>
                <a:ext cx="0" cy="10066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a:off x="1568785" y="2411289"/>
                <a:ext cx="0" cy="10066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62" name="Straight Connector 61"/>
            <p:cNvCxnSpPr/>
            <p:nvPr/>
          </p:nvCxnSpPr>
          <p:spPr>
            <a:xfrm flipH="1">
              <a:off x="1490203" y="2421035"/>
              <a:ext cx="83803" cy="8308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69" name="Group 68"/>
          <p:cNvGrpSpPr/>
          <p:nvPr/>
        </p:nvGrpSpPr>
        <p:grpSpPr>
          <a:xfrm>
            <a:off x="3859149" y="2073224"/>
            <a:ext cx="83803" cy="100668"/>
            <a:chOff x="1490203" y="2411289"/>
            <a:chExt cx="83803" cy="100668"/>
          </a:xfrm>
        </p:grpSpPr>
        <p:grpSp>
          <p:nvGrpSpPr>
            <p:cNvPr id="70" name="Group 69"/>
            <p:cNvGrpSpPr/>
            <p:nvPr/>
          </p:nvGrpSpPr>
          <p:grpSpPr>
            <a:xfrm>
              <a:off x="1490203" y="2411289"/>
              <a:ext cx="78582" cy="100668"/>
              <a:chOff x="1490203" y="2411289"/>
              <a:chExt cx="78582" cy="100668"/>
            </a:xfrm>
          </p:grpSpPr>
          <p:cxnSp>
            <p:nvCxnSpPr>
              <p:cNvPr id="72" name="Straight Connector 71"/>
              <p:cNvCxnSpPr/>
              <p:nvPr/>
            </p:nvCxnSpPr>
            <p:spPr>
              <a:xfrm>
                <a:off x="1490203" y="2411289"/>
                <a:ext cx="0" cy="10066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a:off x="1516397" y="2411289"/>
                <a:ext cx="0" cy="10066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a:off x="1542591" y="2411289"/>
                <a:ext cx="0" cy="10066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a:off x="1568785" y="2411289"/>
                <a:ext cx="0" cy="10066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71" name="Straight Connector 70"/>
            <p:cNvCxnSpPr/>
            <p:nvPr/>
          </p:nvCxnSpPr>
          <p:spPr>
            <a:xfrm flipH="1">
              <a:off x="1490203" y="2421035"/>
              <a:ext cx="83803" cy="8308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76" name="Group 75"/>
          <p:cNvGrpSpPr/>
          <p:nvPr/>
        </p:nvGrpSpPr>
        <p:grpSpPr>
          <a:xfrm>
            <a:off x="3997896" y="2072091"/>
            <a:ext cx="83803" cy="100668"/>
            <a:chOff x="1490203" y="2411289"/>
            <a:chExt cx="83803" cy="100668"/>
          </a:xfrm>
        </p:grpSpPr>
        <p:grpSp>
          <p:nvGrpSpPr>
            <p:cNvPr id="77" name="Group 76"/>
            <p:cNvGrpSpPr/>
            <p:nvPr/>
          </p:nvGrpSpPr>
          <p:grpSpPr>
            <a:xfrm>
              <a:off x="1490203" y="2411289"/>
              <a:ext cx="78582" cy="100668"/>
              <a:chOff x="1490203" y="2411289"/>
              <a:chExt cx="78582" cy="100668"/>
            </a:xfrm>
          </p:grpSpPr>
          <p:cxnSp>
            <p:nvCxnSpPr>
              <p:cNvPr id="79" name="Straight Connector 78"/>
              <p:cNvCxnSpPr/>
              <p:nvPr/>
            </p:nvCxnSpPr>
            <p:spPr>
              <a:xfrm>
                <a:off x="1490203" y="2411289"/>
                <a:ext cx="0" cy="10066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a:off x="1516397" y="2411289"/>
                <a:ext cx="0" cy="10066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a:off x="1542591" y="2411289"/>
                <a:ext cx="0" cy="10066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a:off x="1568785" y="2411289"/>
                <a:ext cx="0" cy="10066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78" name="Straight Connector 77"/>
            <p:cNvCxnSpPr/>
            <p:nvPr/>
          </p:nvCxnSpPr>
          <p:spPr>
            <a:xfrm flipH="1">
              <a:off x="1490203" y="2421035"/>
              <a:ext cx="83803" cy="8308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83" name="Group 82"/>
          <p:cNvGrpSpPr/>
          <p:nvPr/>
        </p:nvGrpSpPr>
        <p:grpSpPr>
          <a:xfrm>
            <a:off x="4136643" y="2070958"/>
            <a:ext cx="83803" cy="100668"/>
            <a:chOff x="1490203" y="2411289"/>
            <a:chExt cx="83803" cy="100668"/>
          </a:xfrm>
        </p:grpSpPr>
        <p:grpSp>
          <p:nvGrpSpPr>
            <p:cNvPr id="84" name="Group 83"/>
            <p:cNvGrpSpPr/>
            <p:nvPr/>
          </p:nvGrpSpPr>
          <p:grpSpPr>
            <a:xfrm>
              <a:off x="1490203" y="2411289"/>
              <a:ext cx="78582" cy="100668"/>
              <a:chOff x="1490203" y="2411289"/>
              <a:chExt cx="78582" cy="100668"/>
            </a:xfrm>
          </p:grpSpPr>
          <p:cxnSp>
            <p:nvCxnSpPr>
              <p:cNvPr id="86" name="Straight Connector 85"/>
              <p:cNvCxnSpPr/>
              <p:nvPr/>
            </p:nvCxnSpPr>
            <p:spPr>
              <a:xfrm>
                <a:off x="1490203" y="2411289"/>
                <a:ext cx="0" cy="10066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a:off x="1516397" y="2411289"/>
                <a:ext cx="0" cy="10066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a:off x="1542591" y="2411289"/>
                <a:ext cx="0" cy="10066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a:off x="1568785" y="2411289"/>
                <a:ext cx="0" cy="10066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85" name="Straight Connector 84"/>
            <p:cNvCxnSpPr/>
            <p:nvPr/>
          </p:nvCxnSpPr>
          <p:spPr>
            <a:xfrm flipH="1">
              <a:off x="1490203" y="2421035"/>
              <a:ext cx="83803" cy="8308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90" name="Group 89"/>
          <p:cNvGrpSpPr/>
          <p:nvPr/>
        </p:nvGrpSpPr>
        <p:grpSpPr>
          <a:xfrm>
            <a:off x="3860552" y="2242336"/>
            <a:ext cx="83803" cy="100668"/>
            <a:chOff x="1490203" y="2411289"/>
            <a:chExt cx="83803" cy="100668"/>
          </a:xfrm>
        </p:grpSpPr>
        <p:grpSp>
          <p:nvGrpSpPr>
            <p:cNvPr id="91" name="Group 90"/>
            <p:cNvGrpSpPr/>
            <p:nvPr/>
          </p:nvGrpSpPr>
          <p:grpSpPr>
            <a:xfrm>
              <a:off x="1490203" y="2411289"/>
              <a:ext cx="78582" cy="100668"/>
              <a:chOff x="1490203" y="2411289"/>
              <a:chExt cx="78582" cy="100668"/>
            </a:xfrm>
          </p:grpSpPr>
          <p:cxnSp>
            <p:nvCxnSpPr>
              <p:cNvPr id="93" name="Straight Connector 92"/>
              <p:cNvCxnSpPr/>
              <p:nvPr/>
            </p:nvCxnSpPr>
            <p:spPr>
              <a:xfrm>
                <a:off x="1490203" y="2411289"/>
                <a:ext cx="0" cy="10066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a:off x="1516397" y="2411289"/>
                <a:ext cx="0" cy="10066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a:off x="1542591" y="2411289"/>
                <a:ext cx="0" cy="10066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a:off x="1568785" y="2411289"/>
                <a:ext cx="0" cy="10066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92" name="Straight Connector 91"/>
            <p:cNvCxnSpPr/>
            <p:nvPr/>
          </p:nvCxnSpPr>
          <p:spPr>
            <a:xfrm flipH="1">
              <a:off x="1490203" y="2421035"/>
              <a:ext cx="83803" cy="8308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97" name="Group 96"/>
          <p:cNvGrpSpPr/>
          <p:nvPr/>
        </p:nvGrpSpPr>
        <p:grpSpPr>
          <a:xfrm>
            <a:off x="3996038" y="2242336"/>
            <a:ext cx="83803" cy="100668"/>
            <a:chOff x="1490203" y="2411289"/>
            <a:chExt cx="83803" cy="100668"/>
          </a:xfrm>
        </p:grpSpPr>
        <p:grpSp>
          <p:nvGrpSpPr>
            <p:cNvPr id="98" name="Group 97"/>
            <p:cNvGrpSpPr/>
            <p:nvPr/>
          </p:nvGrpSpPr>
          <p:grpSpPr>
            <a:xfrm>
              <a:off x="1490203" y="2411289"/>
              <a:ext cx="78582" cy="100668"/>
              <a:chOff x="1490203" y="2411289"/>
              <a:chExt cx="78582" cy="100668"/>
            </a:xfrm>
          </p:grpSpPr>
          <p:cxnSp>
            <p:nvCxnSpPr>
              <p:cNvPr id="100" name="Straight Connector 99"/>
              <p:cNvCxnSpPr/>
              <p:nvPr/>
            </p:nvCxnSpPr>
            <p:spPr>
              <a:xfrm>
                <a:off x="1490203" y="2411289"/>
                <a:ext cx="0" cy="10066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p:cNvCxnSpPr/>
              <p:nvPr/>
            </p:nvCxnSpPr>
            <p:spPr>
              <a:xfrm>
                <a:off x="1516397" y="2411289"/>
                <a:ext cx="0" cy="10066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p:nvPr/>
            </p:nvCxnSpPr>
            <p:spPr>
              <a:xfrm>
                <a:off x="1542591" y="2411289"/>
                <a:ext cx="0" cy="10066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p:cNvCxnSpPr/>
              <p:nvPr/>
            </p:nvCxnSpPr>
            <p:spPr>
              <a:xfrm>
                <a:off x="1568785" y="2411289"/>
                <a:ext cx="0" cy="10066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99" name="Straight Connector 98"/>
            <p:cNvCxnSpPr/>
            <p:nvPr/>
          </p:nvCxnSpPr>
          <p:spPr>
            <a:xfrm flipH="1">
              <a:off x="1490203" y="2421035"/>
              <a:ext cx="83803" cy="8308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04" name="Group 103"/>
          <p:cNvGrpSpPr/>
          <p:nvPr/>
        </p:nvGrpSpPr>
        <p:grpSpPr>
          <a:xfrm>
            <a:off x="4131524" y="2242336"/>
            <a:ext cx="83803" cy="100668"/>
            <a:chOff x="1490203" y="2411289"/>
            <a:chExt cx="83803" cy="100668"/>
          </a:xfrm>
        </p:grpSpPr>
        <p:grpSp>
          <p:nvGrpSpPr>
            <p:cNvPr id="105" name="Group 104"/>
            <p:cNvGrpSpPr/>
            <p:nvPr/>
          </p:nvGrpSpPr>
          <p:grpSpPr>
            <a:xfrm>
              <a:off x="1490203" y="2411289"/>
              <a:ext cx="78582" cy="100668"/>
              <a:chOff x="1490203" y="2411289"/>
              <a:chExt cx="78582" cy="100668"/>
            </a:xfrm>
          </p:grpSpPr>
          <p:cxnSp>
            <p:nvCxnSpPr>
              <p:cNvPr id="107" name="Straight Connector 106"/>
              <p:cNvCxnSpPr/>
              <p:nvPr/>
            </p:nvCxnSpPr>
            <p:spPr>
              <a:xfrm>
                <a:off x="1490203" y="2411289"/>
                <a:ext cx="0" cy="10066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a:off x="1516397" y="2411289"/>
                <a:ext cx="0" cy="10066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p:cNvCxnSpPr/>
              <p:nvPr/>
            </p:nvCxnSpPr>
            <p:spPr>
              <a:xfrm>
                <a:off x="1542591" y="2411289"/>
                <a:ext cx="0" cy="10066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p:cNvCxnSpPr/>
              <p:nvPr/>
            </p:nvCxnSpPr>
            <p:spPr>
              <a:xfrm>
                <a:off x="1568785" y="2411289"/>
                <a:ext cx="0" cy="10066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06" name="Straight Connector 105"/>
            <p:cNvCxnSpPr/>
            <p:nvPr/>
          </p:nvCxnSpPr>
          <p:spPr>
            <a:xfrm flipH="1">
              <a:off x="1490203" y="2421035"/>
              <a:ext cx="83803" cy="8308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11" name="Group 110"/>
          <p:cNvGrpSpPr/>
          <p:nvPr/>
        </p:nvGrpSpPr>
        <p:grpSpPr>
          <a:xfrm>
            <a:off x="4267010" y="2242336"/>
            <a:ext cx="83803" cy="100668"/>
            <a:chOff x="1490203" y="2411289"/>
            <a:chExt cx="83803" cy="100668"/>
          </a:xfrm>
        </p:grpSpPr>
        <p:grpSp>
          <p:nvGrpSpPr>
            <p:cNvPr id="112" name="Group 111"/>
            <p:cNvGrpSpPr/>
            <p:nvPr/>
          </p:nvGrpSpPr>
          <p:grpSpPr>
            <a:xfrm>
              <a:off x="1490203" y="2411289"/>
              <a:ext cx="78582" cy="100668"/>
              <a:chOff x="1490203" y="2411289"/>
              <a:chExt cx="78582" cy="100668"/>
            </a:xfrm>
          </p:grpSpPr>
          <p:cxnSp>
            <p:nvCxnSpPr>
              <p:cNvPr id="114" name="Straight Connector 113"/>
              <p:cNvCxnSpPr/>
              <p:nvPr/>
            </p:nvCxnSpPr>
            <p:spPr>
              <a:xfrm>
                <a:off x="1490203" y="2411289"/>
                <a:ext cx="0" cy="10066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p:cNvCxnSpPr/>
              <p:nvPr/>
            </p:nvCxnSpPr>
            <p:spPr>
              <a:xfrm>
                <a:off x="1516397" y="2411289"/>
                <a:ext cx="0" cy="10066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6" name="Straight Connector 115"/>
              <p:cNvCxnSpPr/>
              <p:nvPr/>
            </p:nvCxnSpPr>
            <p:spPr>
              <a:xfrm>
                <a:off x="1542591" y="2411289"/>
                <a:ext cx="0" cy="10066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7" name="Straight Connector 116"/>
              <p:cNvCxnSpPr/>
              <p:nvPr/>
            </p:nvCxnSpPr>
            <p:spPr>
              <a:xfrm>
                <a:off x="1568785" y="2411289"/>
                <a:ext cx="0" cy="10066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13" name="Straight Connector 112"/>
            <p:cNvCxnSpPr/>
            <p:nvPr/>
          </p:nvCxnSpPr>
          <p:spPr>
            <a:xfrm flipH="1">
              <a:off x="1490203" y="2421035"/>
              <a:ext cx="83803" cy="8308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18" name="Group 117"/>
          <p:cNvGrpSpPr/>
          <p:nvPr/>
        </p:nvGrpSpPr>
        <p:grpSpPr>
          <a:xfrm>
            <a:off x="4402496" y="2242336"/>
            <a:ext cx="83803" cy="100668"/>
            <a:chOff x="1490203" y="2411289"/>
            <a:chExt cx="83803" cy="100668"/>
          </a:xfrm>
        </p:grpSpPr>
        <p:grpSp>
          <p:nvGrpSpPr>
            <p:cNvPr id="119" name="Group 118"/>
            <p:cNvGrpSpPr/>
            <p:nvPr/>
          </p:nvGrpSpPr>
          <p:grpSpPr>
            <a:xfrm>
              <a:off x="1490203" y="2411289"/>
              <a:ext cx="78582" cy="100668"/>
              <a:chOff x="1490203" y="2411289"/>
              <a:chExt cx="78582" cy="100668"/>
            </a:xfrm>
          </p:grpSpPr>
          <p:cxnSp>
            <p:nvCxnSpPr>
              <p:cNvPr id="121" name="Straight Connector 120"/>
              <p:cNvCxnSpPr/>
              <p:nvPr/>
            </p:nvCxnSpPr>
            <p:spPr>
              <a:xfrm>
                <a:off x="1490203" y="2411289"/>
                <a:ext cx="0" cy="10066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p:cNvCxnSpPr/>
              <p:nvPr/>
            </p:nvCxnSpPr>
            <p:spPr>
              <a:xfrm>
                <a:off x="1516397" y="2411289"/>
                <a:ext cx="0" cy="10066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a:xfrm>
                <a:off x="1542591" y="2411289"/>
                <a:ext cx="0" cy="10066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p:cNvCxnSpPr/>
              <p:nvPr/>
            </p:nvCxnSpPr>
            <p:spPr>
              <a:xfrm>
                <a:off x="1568785" y="2411289"/>
                <a:ext cx="0" cy="10066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20" name="Straight Connector 119"/>
            <p:cNvCxnSpPr/>
            <p:nvPr/>
          </p:nvCxnSpPr>
          <p:spPr>
            <a:xfrm flipH="1">
              <a:off x="1490203" y="2421035"/>
              <a:ext cx="83803" cy="8308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25" name="Group 124"/>
          <p:cNvGrpSpPr/>
          <p:nvPr/>
        </p:nvGrpSpPr>
        <p:grpSpPr>
          <a:xfrm>
            <a:off x="3730888" y="2427901"/>
            <a:ext cx="83803" cy="100668"/>
            <a:chOff x="1490203" y="2411289"/>
            <a:chExt cx="83803" cy="100668"/>
          </a:xfrm>
        </p:grpSpPr>
        <p:grpSp>
          <p:nvGrpSpPr>
            <p:cNvPr id="126" name="Group 125"/>
            <p:cNvGrpSpPr/>
            <p:nvPr/>
          </p:nvGrpSpPr>
          <p:grpSpPr>
            <a:xfrm>
              <a:off x="1490203" y="2411289"/>
              <a:ext cx="78582" cy="100668"/>
              <a:chOff x="1490203" y="2411289"/>
              <a:chExt cx="78582" cy="100668"/>
            </a:xfrm>
          </p:grpSpPr>
          <p:cxnSp>
            <p:nvCxnSpPr>
              <p:cNvPr id="128" name="Straight Connector 127"/>
              <p:cNvCxnSpPr/>
              <p:nvPr/>
            </p:nvCxnSpPr>
            <p:spPr>
              <a:xfrm>
                <a:off x="1490203" y="2411289"/>
                <a:ext cx="0" cy="10066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p:cNvCxnSpPr/>
              <p:nvPr/>
            </p:nvCxnSpPr>
            <p:spPr>
              <a:xfrm>
                <a:off x="1516397" y="2411289"/>
                <a:ext cx="0" cy="10066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a:off x="1542591" y="2411289"/>
                <a:ext cx="0" cy="10066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1" name="Straight Connector 130"/>
              <p:cNvCxnSpPr/>
              <p:nvPr/>
            </p:nvCxnSpPr>
            <p:spPr>
              <a:xfrm>
                <a:off x="1568785" y="2411289"/>
                <a:ext cx="0" cy="10066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27" name="Straight Connector 126"/>
            <p:cNvCxnSpPr/>
            <p:nvPr/>
          </p:nvCxnSpPr>
          <p:spPr>
            <a:xfrm flipH="1">
              <a:off x="1490203" y="2421035"/>
              <a:ext cx="83803" cy="8308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32" name="Group 131"/>
          <p:cNvGrpSpPr/>
          <p:nvPr/>
        </p:nvGrpSpPr>
        <p:grpSpPr>
          <a:xfrm>
            <a:off x="3866374" y="2427901"/>
            <a:ext cx="83803" cy="100668"/>
            <a:chOff x="1490203" y="2411289"/>
            <a:chExt cx="83803" cy="100668"/>
          </a:xfrm>
        </p:grpSpPr>
        <p:grpSp>
          <p:nvGrpSpPr>
            <p:cNvPr id="133" name="Group 132"/>
            <p:cNvGrpSpPr/>
            <p:nvPr/>
          </p:nvGrpSpPr>
          <p:grpSpPr>
            <a:xfrm>
              <a:off x="1490203" y="2411289"/>
              <a:ext cx="78582" cy="100668"/>
              <a:chOff x="1490203" y="2411289"/>
              <a:chExt cx="78582" cy="100668"/>
            </a:xfrm>
          </p:grpSpPr>
          <p:cxnSp>
            <p:nvCxnSpPr>
              <p:cNvPr id="135" name="Straight Connector 134"/>
              <p:cNvCxnSpPr/>
              <p:nvPr/>
            </p:nvCxnSpPr>
            <p:spPr>
              <a:xfrm>
                <a:off x="1490203" y="2411289"/>
                <a:ext cx="0" cy="10066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a:off x="1516397" y="2411289"/>
                <a:ext cx="0" cy="10066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7" name="Straight Connector 136"/>
              <p:cNvCxnSpPr/>
              <p:nvPr/>
            </p:nvCxnSpPr>
            <p:spPr>
              <a:xfrm>
                <a:off x="1542591" y="2411289"/>
                <a:ext cx="0" cy="10066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8" name="Straight Connector 137"/>
              <p:cNvCxnSpPr/>
              <p:nvPr/>
            </p:nvCxnSpPr>
            <p:spPr>
              <a:xfrm>
                <a:off x="1568785" y="2411289"/>
                <a:ext cx="0" cy="10066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34" name="Straight Connector 133"/>
            <p:cNvCxnSpPr/>
            <p:nvPr/>
          </p:nvCxnSpPr>
          <p:spPr>
            <a:xfrm flipH="1">
              <a:off x="1490203" y="2421035"/>
              <a:ext cx="83803" cy="8308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39" name="Group 138"/>
          <p:cNvGrpSpPr/>
          <p:nvPr/>
        </p:nvGrpSpPr>
        <p:grpSpPr>
          <a:xfrm>
            <a:off x="4001860" y="2427901"/>
            <a:ext cx="83803" cy="100668"/>
            <a:chOff x="1490203" y="2411289"/>
            <a:chExt cx="83803" cy="100668"/>
          </a:xfrm>
        </p:grpSpPr>
        <p:grpSp>
          <p:nvGrpSpPr>
            <p:cNvPr id="140" name="Group 139"/>
            <p:cNvGrpSpPr/>
            <p:nvPr/>
          </p:nvGrpSpPr>
          <p:grpSpPr>
            <a:xfrm>
              <a:off x="1490203" y="2411289"/>
              <a:ext cx="78582" cy="100668"/>
              <a:chOff x="1490203" y="2411289"/>
              <a:chExt cx="78582" cy="100668"/>
            </a:xfrm>
          </p:grpSpPr>
          <p:cxnSp>
            <p:nvCxnSpPr>
              <p:cNvPr id="142" name="Straight Connector 141"/>
              <p:cNvCxnSpPr/>
              <p:nvPr/>
            </p:nvCxnSpPr>
            <p:spPr>
              <a:xfrm>
                <a:off x="1490203" y="2411289"/>
                <a:ext cx="0" cy="10066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3" name="Straight Connector 142"/>
              <p:cNvCxnSpPr/>
              <p:nvPr/>
            </p:nvCxnSpPr>
            <p:spPr>
              <a:xfrm>
                <a:off x="1516397" y="2411289"/>
                <a:ext cx="0" cy="10066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4" name="Straight Connector 143"/>
              <p:cNvCxnSpPr/>
              <p:nvPr/>
            </p:nvCxnSpPr>
            <p:spPr>
              <a:xfrm>
                <a:off x="1542591" y="2411289"/>
                <a:ext cx="0" cy="10066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a:off x="1568785" y="2411289"/>
                <a:ext cx="0" cy="10066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41" name="Straight Connector 140"/>
            <p:cNvCxnSpPr/>
            <p:nvPr/>
          </p:nvCxnSpPr>
          <p:spPr>
            <a:xfrm flipH="1">
              <a:off x="1490203" y="2421035"/>
              <a:ext cx="83803" cy="8308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46" name="Group 145"/>
          <p:cNvGrpSpPr/>
          <p:nvPr/>
        </p:nvGrpSpPr>
        <p:grpSpPr>
          <a:xfrm>
            <a:off x="3730466" y="2604157"/>
            <a:ext cx="83803" cy="100668"/>
            <a:chOff x="1490203" y="2411289"/>
            <a:chExt cx="83803" cy="100668"/>
          </a:xfrm>
        </p:grpSpPr>
        <p:grpSp>
          <p:nvGrpSpPr>
            <p:cNvPr id="147" name="Group 146"/>
            <p:cNvGrpSpPr/>
            <p:nvPr/>
          </p:nvGrpSpPr>
          <p:grpSpPr>
            <a:xfrm>
              <a:off x="1490203" y="2411289"/>
              <a:ext cx="78582" cy="100668"/>
              <a:chOff x="1490203" y="2411289"/>
              <a:chExt cx="78582" cy="100668"/>
            </a:xfrm>
          </p:grpSpPr>
          <p:cxnSp>
            <p:nvCxnSpPr>
              <p:cNvPr id="149" name="Straight Connector 148"/>
              <p:cNvCxnSpPr/>
              <p:nvPr/>
            </p:nvCxnSpPr>
            <p:spPr>
              <a:xfrm>
                <a:off x="1490203" y="2411289"/>
                <a:ext cx="0" cy="10066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0" name="Straight Connector 149"/>
              <p:cNvCxnSpPr/>
              <p:nvPr/>
            </p:nvCxnSpPr>
            <p:spPr>
              <a:xfrm>
                <a:off x="1516397" y="2411289"/>
                <a:ext cx="0" cy="10066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1" name="Straight Connector 150"/>
              <p:cNvCxnSpPr/>
              <p:nvPr/>
            </p:nvCxnSpPr>
            <p:spPr>
              <a:xfrm>
                <a:off x="1542591" y="2411289"/>
                <a:ext cx="0" cy="10066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2" name="Straight Connector 151"/>
              <p:cNvCxnSpPr/>
              <p:nvPr/>
            </p:nvCxnSpPr>
            <p:spPr>
              <a:xfrm>
                <a:off x="1568785" y="2411289"/>
                <a:ext cx="0" cy="10066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48" name="Straight Connector 147"/>
            <p:cNvCxnSpPr/>
            <p:nvPr/>
          </p:nvCxnSpPr>
          <p:spPr>
            <a:xfrm flipH="1">
              <a:off x="1490203" y="2421035"/>
              <a:ext cx="83803" cy="8308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53" name="Group 152"/>
          <p:cNvGrpSpPr/>
          <p:nvPr/>
        </p:nvGrpSpPr>
        <p:grpSpPr>
          <a:xfrm>
            <a:off x="3865952" y="2604157"/>
            <a:ext cx="83803" cy="100668"/>
            <a:chOff x="1490203" y="2411289"/>
            <a:chExt cx="83803" cy="100668"/>
          </a:xfrm>
        </p:grpSpPr>
        <p:grpSp>
          <p:nvGrpSpPr>
            <p:cNvPr id="154" name="Group 153"/>
            <p:cNvGrpSpPr/>
            <p:nvPr/>
          </p:nvGrpSpPr>
          <p:grpSpPr>
            <a:xfrm>
              <a:off x="1490203" y="2411289"/>
              <a:ext cx="78582" cy="100668"/>
              <a:chOff x="1490203" y="2411289"/>
              <a:chExt cx="78582" cy="100668"/>
            </a:xfrm>
          </p:grpSpPr>
          <p:cxnSp>
            <p:nvCxnSpPr>
              <p:cNvPr id="156" name="Straight Connector 155"/>
              <p:cNvCxnSpPr/>
              <p:nvPr/>
            </p:nvCxnSpPr>
            <p:spPr>
              <a:xfrm>
                <a:off x="1490203" y="2411289"/>
                <a:ext cx="0" cy="10066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7" name="Straight Connector 156"/>
              <p:cNvCxnSpPr/>
              <p:nvPr/>
            </p:nvCxnSpPr>
            <p:spPr>
              <a:xfrm>
                <a:off x="1516397" y="2411289"/>
                <a:ext cx="0" cy="10066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8" name="Straight Connector 157"/>
              <p:cNvCxnSpPr/>
              <p:nvPr/>
            </p:nvCxnSpPr>
            <p:spPr>
              <a:xfrm>
                <a:off x="1542591" y="2411289"/>
                <a:ext cx="0" cy="10066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9" name="Straight Connector 158"/>
              <p:cNvCxnSpPr/>
              <p:nvPr/>
            </p:nvCxnSpPr>
            <p:spPr>
              <a:xfrm>
                <a:off x="1568785" y="2411289"/>
                <a:ext cx="0" cy="10066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55" name="Straight Connector 154"/>
            <p:cNvCxnSpPr/>
            <p:nvPr/>
          </p:nvCxnSpPr>
          <p:spPr>
            <a:xfrm flipH="1">
              <a:off x="1490203" y="2421035"/>
              <a:ext cx="83803" cy="8308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160" name="Picture 15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41378" y="5008492"/>
            <a:ext cx="368483" cy="391988"/>
          </a:xfrm>
          <a:prstGeom prst="rect">
            <a:avLst/>
          </a:prstGeom>
        </p:spPr>
      </p:pic>
      <p:pic>
        <p:nvPicPr>
          <p:cNvPr id="161" name="Picture 16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97038" y="5008913"/>
            <a:ext cx="396488" cy="396136"/>
          </a:xfrm>
          <a:prstGeom prst="rect">
            <a:avLst/>
          </a:prstGeom>
        </p:spPr>
      </p:pic>
      <p:pic>
        <p:nvPicPr>
          <p:cNvPr id="162" name="Picture 16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806697" y="4978671"/>
            <a:ext cx="293227" cy="439841"/>
          </a:xfrm>
          <a:prstGeom prst="rect">
            <a:avLst/>
          </a:prstGeom>
        </p:spPr>
      </p:pic>
      <p:pic>
        <p:nvPicPr>
          <p:cNvPr id="163" name="Picture 16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971077" y="4582382"/>
            <a:ext cx="456130" cy="238112"/>
          </a:xfrm>
          <a:prstGeom prst="rect">
            <a:avLst/>
          </a:prstGeom>
        </p:spPr>
      </p:pic>
      <p:pic>
        <p:nvPicPr>
          <p:cNvPr id="164" name="Picture 16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971077" y="5104703"/>
            <a:ext cx="456130" cy="238112"/>
          </a:xfrm>
          <a:prstGeom prst="rect">
            <a:avLst/>
          </a:prstGeom>
        </p:spPr>
      </p:pic>
      <p:graphicFrame>
        <p:nvGraphicFramePr>
          <p:cNvPr id="165" name="Table 164"/>
          <p:cNvGraphicFramePr>
            <a:graphicFrameLocks noGrp="1"/>
          </p:cNvGraphicFramePr>
          <p:nvPr>
            <p:extLst>
              <p:ext uri="{D42A27DB-BD31-4B8C-83A1-F6EECF244321}">
                <p14:modId xmlns:p14="http://schemas.microsoft.com/office/powerpoint/2010/main" val="3221834346"/>
              </p:ext>
            </p:extLst>
          </p:nvPr>
        </p:nvGraphicFramePr>
        <p:xfrm>
          <a:off x="766411" y="2939517"/>
          <a:ext cx="3990147" cy="2834810"/>
        </p:xfrm>
        <a:graphic>
          <a:graphicData uri="http://schemas.openxmlformats.org/drawingml/2006/table">
            <a:tbl>
              <a:tblPr firstRow="1" bandRow="1">
                <a:tableStyleId>{5C22544A-7EE6-4342-B048-85BDC9FD1C3A}</a:tableStyleId>
              </a:tblPr>
              <a:tblGrid>
                <a:gridCol w="401296">
                  <a:extLst>
                    <a:ext uri="{9D8B030D-6E8A-4147-A177-3AD203B41FA5}">
                      <a16:colId xmlns:a16="http://schemas.microsoft.com/office/drawing/2014/main" val="20000"/>
                    </a:ext>
                  </a:extLst>
                </a:gridCol>
                <a:gridCol w="377504">
                  <a:extLst>
                    <a:ext uri="{9D8B030D-6E8A-4147-A177-3AD203B41FA5}">
                      <a16:colId xmlns:a16="http://schemas.microsoft.com/office/drawing/2014/main" val="20001"/>
                    </a:ext>
                  </a:extLst>
                </a:gridCol>
                <a:gridCol w="383969">
                  <a:extLst>
                    <a:ext uri="{9D8B030D-6E8A-4147-A177-3AD203B41FA5}">
                      <a16:colId xmlns:a16="http://schemas.microsoft.com/office/drawing/2014/main" val="20002"/>
                    </a:ext>
                  </a:extLst>
                </a:gridCol>
                <a:gridCol w="433166">
                  <a:extLst>
                    <a:ext uri="{9D8B030D-6E8A-4147-A177-3AD203B41FA5}">
                      <a16:colId xmlns:a16="http://schemas.microsoft.com/office/drawing/2014/main" val="20003"/>
                    </a:ext>
                  </a:extLst>
                </a:gridCol>
                <a:gridCol w="401038">
                  <a:extLst>
                    <a:ext uri="{9D8B030D-6E8A-4147-A177-3AD203B41FA5}">
                      <a16:colId xmlns:a16="http://schemas.microsoft.com/office/drawing/2014/main" val="20004"/>
                    </a:ext>
                  </a:extLst>
                </a:gridCol>
                <a:gridCol w="393750">
                  <a:extLst>
                    <a:ext uri="{9D8B030D-6E8A-4147-A177-3AD203B41FA5}">
                      <a16:colId xmlns:a16="http://schemas.microsoft.com/office/drawing/2014/main" val="20005"/>
                    </a:ext>
                  </a:extLst>
                </a:gridCol>
                <a:gridCol w="393750">
                  <a:extLst>
                    <a:ext uri="{9D8B030D-6E8A-4147-A177-3AD203B41FA5}">
                      <a16:colId xmlns:a16="http://schemas.microsoft.com/office/drawing/2014/main" val="4000465578"/>
                    </a:ext>
                  </a:extLst>
                </a:gridCol>
                <a:gridCol w="393750">
                  <a:extLst>
                    <a:ext uri="{9D8B030D-6E8A-4147-A177-3AD203B41FA5}">
                      <a16:colId xmlns:a16="http://schemas.microsoft.com/office/drawing/2014/main" val="2540550373"/>
                    </a:ext>
                  </a:extLst>
                </a:gridCol>
                <a:gridCol w="393750">
                  <a:extLst>
                    <a:ext uri="{9D8B030D-6E8A-4147-A177-3AD203B41FA5}">
                      <a16:colId xmlns:a16="http://schemas.microsoft.com/office/drawing/2014/main" val="2358846646"/>
                    </a:ext>
                  </a:extLst>
                </a:gridCol>
                <a:gridCol w="418174">
                  <a:extLst>
                    <a:ext uri="{9D8B030D-6E8A-4147-A177-3AD203B41FA5}">
                      <a16:colId xmlns:a16="http://schemas.microsoft.com/office/drawing/2014/main" val="554716440"/>
                    </a:ext>
                  </a:extLst>
                </a:gridCol>
              </a:tblGrid>
              <a:tr h="358430">
                <a:tc>
                  <a:txBody>
                    <a:bodyPr/>
                    <a:lstStyle/>
                    <a:p>
                      <a:pPr algn="r"/>
                      <a:r>
                        <a:rPr lang="en-GB" sz="1200" b="0" dirty="0">
                          <a:solidFill>
                            <a:schemeClr val="tx1"/>
                          </a:solidFill>
                          <a:latin typeface="+mn-lt"/>
                        </a:rPr>
                        <a:t>40</a:t>
                      </a:r>
                    </a:p>
                  </a:txBody>
                  <a:tcPr marL="81960" marR="81960" marT="40980" marB="4098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600" dirty="0"/>
                    </a:p>
                  </a:txBody>
                  <a:tcPr marL="81960" marR="81960" marT="40980" marB="4098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600" dirty="0"/>
                    </a:p>
                  </a:txBody>
                  <a:tcPr marL="81960" marR="81960" marT="40980" marB="4098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600" dirty="0"/>
                    </a:p>
                  </a:txBody>
                  <a:tcPr marL="81960" marR="81960" marT="40980" marB="4098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600" dirty="0"/>
                    </a:p>
                  </a:txBody>
                  <a:tcPr marL="81960" marR="81960" marT="40980" marB="4098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600" dirty="0"/>
                    </a:p>
                  </a:txBody>
                  <a:tcPr marL="81960" marR="81960" marT="40980" marB="4098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600" dirty="0"/>
                    </a:p>
                  </a:txBody>
                  <a:tcPr marL="81960" marR="81960" marT="40980" marB="4098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600" dirty="0"/>
                    </a:p>
                  </a:txBody>
                  <a:tcPr marL="81960" marR="81960" marT="40980" marB="4098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600" dirty="0"/>
                    </a:p>
                  </a:txBody>
                  <a:tcPr marL="81960" marR="81960" marT="40980" marB="4098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600" dirty="0"/>
                    </a:p>
                  </a:txBody>
                  <a:tcPr marL="81960" marR="81960" marT="40980" marB="4098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358430">
                <a:tc>
                  <a:txBody>
                    <a:bodyPr/>
                    <a:lstStyle/>
                    <a:p>
                      <a:pPr algn="r"/>
                      <a:r>
                        <a:rPr lang="en-GB" sz="1200" b="0" dirty="0">
                          <a:solidFill>
                            <a:schemeClr val="tx1"/>
                          </a:solidFill>
                          <a:latin typeface="+mn-lt"/>
                        </a:rPr>
                        <a:t>35</a:t>
                      </a:r>
                    </a:p>
                  </a:txBody>
                  <a:tcPr marL="81960" marR="81960" marT="40980" marB="4098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600" dirty="0"/>
                    </a:p>
                  </a:txBody>
                  <a:tcPr marL="81960" marR="81960" marT="40980" marB="4098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600" dirty="0"/>
                    </a:p>
                  </a:txBody>
                  <a:tcPr marL="81960" marR="81960" marT="40980" marB="4098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600" dirty="0"/>
                    </a:p>
                  </a:txBody>
                  <a:tcPr marL="81960" marR="81960" marT="40980" marB="4098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600" dirty="0"/>
                    </a:p>
                  </a:txBody>
                  <a:tcPr marL="81960" marR="81960" marT="40980" marB="4098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600" dirty="0"/>
                    </a:p>
                  </a:txBody>
                  <a:tcPr marL="81960" marR="81960" marT="40980" marB="4098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600" dirty="0"/>
                    </a:p>
                  </a:txBody>
                  <a:tcPr marL="81960" marR="81960" marT="40980" marB="4098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600" dirty="0"/>
                    </a:p>
                  </a:txBody>
                  <a:tcPr marL="81960" marR="81960" marT="40980" marB="4098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600" dirty="0"/>
                    </a:p>
                  </a:txBody>
                  <a:tcPr marL="81960" marR="81960" marT="40980" marB="4098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600" dirty="0"/>
                    </a:p>
                  </a:txBody>
                  <a:tcPr marL="81960" marR="81960" marT="40980" marB="4098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358430">
                <a:tc>
                  <a:txBody>
                    <a:bodyPr/>
                    <a:lstStyle/>
                    <a:p>
                      <a:pPr algn="r"/>
                      <a:r>
                        <a:rPr lang="en-GB" sz="1200" b="0" dirty="0">
                          <a:solidFill>
                            <a:schemeClr val="tx1"/>
                          </a:solidFill>
                          <a:latin typeface="+mn-lt"/>
                        </a:rPr>
                        <a:t>30</a:t>
                      </a:r>
                    </a:p>
                  </a:txBody>
                  <a:tcPr marL="81960" marR="81960" marT="40980" marB="4098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600" dirty="0"/>
                    </a:p>
                  </a:txBody>
                  <a:tcPr marL="81960" marR="81960" marT="40980" marB="4098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600" dirty="0"/>
                    </a:p>
                  </a:txBody>
                  <a:tcPr marL="81960" marR="81960" marT="40980" marB="4098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600" dirty="0"/>
                    </a:p>
                  </a:txBody>
                  <a:tcPr marL="81960" marR="81960" marT="40980" marB="4098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600" dirty="0"/>
                    </a:p>
                  </a:txBody>
                  <a:tcPr marL="81960" marR="81960" marT="40980" marB="4098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c>
                  <a:txBody>
                    <a:bodyPr/>
                    <a:lstStyle/>
                    <a:p>
                      <a:endParaRPr lang="en-GB" sz="1600" dirty="0"/>
                    </a:p>
                  </a:txBody>
                  <a:tcPr marL="81960" marR="81960" marT="40980" marB="4098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600" dirty="0"/>
                    </a:p>
                  </a:txBody>
                  <a:tcPr marL="81960" marR="81960" marT="40980" marB="4098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600" dirty="0"/>
                    </a:p>
                  </a:txBody>
                  <a:tcPr marL="81960" marR="81960" marT="40980" marB="4098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600" dirty="0"/>
                    </a:p>
                  </a:txBody>
                  <a:tcPr marL="81960" marR="81960" marT="40980" marB="4098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600" dirty="0"/>
                    </a:p>
                  </a:txBody>
                  <a:tcPr marL="81960" marR="81960" marT="40980" marB="4098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r h="358430">
                <a:tc>
                  <a:txBody>
                    <a:bodyPr/>
                    <a:lstStyle/>
                    <a:p>
                      <a:pPr algn="r"/>
                      <a:r>
                        <a:rPr lang="en-GB" sz="1200" b="0" dirty="0">
                          <a:solidFill>
                            <a:schemeClr val="tx1"/>
                          </a:solidFill>
                          <a:latin typeface="+mn-lt"/>
                        </a:rPr>
                        <a:t>25</a:t>
                      </a:r>
                    </a:p>
                  </a:txBody>
                  <a:tcPr marL="81960" marR="81960" marT="40980" marB="4098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600" dirty="0"/>
                    </a:p>
                  </a:txBody>
                  <a:tcPr marL="81960" marR="81960" marT="40980" marB="4098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600" dirty="0"/>
                    </a:p>
                  </a:txBody>
                  <a:tcPr marL="81960" marR="81960" marT="40980" marB="4098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600" dirty="0"/>
                    </a:p>
                  </a:txBody>
                  <a:tcPr marL="81960" marR="81960" marT="40980" marB="4098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600" dirty="0"/>
                    </a:p>
                  </a:txBody>
                  <a:tcPr marL="81960" marR="81960" marT="40980" marB="4098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c>
                  <a:txBody>
                    <a:bodyPr/>
                    <a:lstStyle/>
                    <a:p>
                      <a:endParaRPr lang="en-GB" sz="1600" dirty="0"/>
                    </a:p>
                  </a:txBody>
                  <a:tcPr marL="81960" marR="81960" marT="40980" marB="4098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600" dirty="0"/>
                    </a:p>
                  </a:txBody>
                  <a:tcPr marL="81960" marR="81960" marT="40980" marB="4098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600" dirty="0"/>
                    </a:p>
                  </a:txBody>
                  <a:tcPr marL="81960" marR="81960" marT="40980" marB="4098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600" dirty="0"/>
                    </a:p>
                  </a:txBody>
                  <a:tcPr marL="81960" marR="81960" marT="40980" marB="4098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600" dirty="0"/>
                    </a:p>
                  </a:txBody>
                  <a:tcPr marL="81960" marR="81960" marT="40980" marB="4098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5"/>
                  </a:ext>
                </a:extLst>
              </a:tr>
              <a:tr h="358430">
                <a:tc>
                  <a:txBody>
                    <a:bodyPr/>
                    <a:lstStyle/>
                    <a:p>
                      <a:pPr algn="r"/>
                      <a:r>
                        <a:rPr lang="en-GB" sz="1200" b="0" dirty="0">
                          <a:solidFill>
                            <a:schemeClr val="tx1"/>
                          </a:solidFill>
                          <a:latin typeface="+mn-lt"/>
                        </a:rPr>
                        <a:t>20</a:t>
                      </a:r>
                    </a:p>
                  </a:txBody>
                  <a:tcPr marL="81960" marR="81960" marT="40980" marB="4098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600" dirty="0"/>
                    </a:p>
                  </a:txBody>
                  <a:tcPr marL="81960" marR="81960" marT="40980" marB="4098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600" dirty="0"/>
                    </a:p>
                  </a:txBody>
                  <a:tcPr marL="81960" marR="81960" marT="40980" marB="4098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600" dirty="0"/>
                    </a:p>
                  </a:txBody>
                  <a:tcPr marL="81960" marR="81960" marT="40980" marB="4098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600" dirty="0"/>
                    </a:p>
                  </a:txBody>
                  <a:tcPr marL="81960" marR="81960" marT="40980" marB="4098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c>
                  <a:txBody>
                    <a:bodyPr/>
                    <a:lstStyle/>
                    <a:p>
                      <a:endParaRPr lang="en-GB" sz="1600" dirty="0"/>
                    </a:p>
                  </a:txBody>
                  <a:tcPr marL="81960" marR="81960" marT="40980" marB="4098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600" dirty="0"/>
                    </a:p>
                  </a:txBody>
                  <a:tcPr marL="81960" marR="81960" marT="40980" marB="4098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lang="en-GB" sz="1600" dirty="0"/>
                    </a:p>
                  </a:txBody>
                  <a:tcPr marL="81960" marR="81960" marT="40980" marB="4098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600" dirty="0"/>
                    </a:p>
                  </a:txBody>
                  <a:tcPr marL="81960" marR="81960" marT="40980" marB="4098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600" dirty="0"/>
                    </a:p>
                  </a:txBody>
                  <a:tcPr marL="81960" marR="81960" marT="40980" marB="4098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6"/>
                  </a:ext>
                </a:extLst>
              </a:tr>
              <a:tr h="358430">
                <a:tc>
                  <a:txBody>
                    <a:bodyPr/>
                    <a:lstStyle/>
                    <a:p>
                      <a:pPr algn="r"/>
                      <a:r>
                        <a:rPr lang="en-GB" sz="1200" b="0" dirty="0">
                          <a:solidFill>
                            <a:schemeClr val="tx1"/>
                          </a:solidFill>
                          <a:latin typeface="+mn-lt"/>
                        </a:rPr>
                        <a:t>15</a:t>
                      </a:r>
                    </a:p>
                  </a:txBody>
                  <a:tcPr marL="81960" marR="81960" marT="40980" marB="4098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600" dirty="0"/>
                    </a:p>
                  </a:txBody>
                  <a:tcPr marL="81960" marR="81960" marT="40980" marB="4098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600" dirty="0"/>
                    </a:p>
                  </a:txBody>
                  <a:tcPr marL="81960" marR="81960" marT="40980" marB="4098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600" dirty="0"/>
                    </a:p>
                  </a:txBody>
                  <a:tcPr marL="81960" marR="81960" marT="40980" marB="4098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600" dirty="0"/>
                    </a:p>
                  </a:txBody>
                  <a:tcPr marL="81960" marR="81960" marT="40980" marB="4098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c>
                  <a:txBody>
                    <a:bodyPr/>
                    <a:lstStyle/>
                    <a:p>
                      <a:endParaRPr lang="en-GB" sz="1600" dirty="0"/>
                    </a:p>
                  </a:txBody>
                  <a:tcPr marL="81960" marR="81960" marT="40980" marB="4098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600" dirty="0"/>
                    </a:p>
                  </a:txBody>
                  <a:tcPr marL="81960" marR="81960" marT="40980" marB="4098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lang="en-GB" sz="1600" dirty="0"/>
                    </a:p>
                  </a:txBody>
                  <a:tcPr marL="81960" marR="81960" marT="40980" marB="4098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600" dirty="0"/>
                    </a:p>
                  </a:txBody>
                  <a:tcPr marL="81960" marR="81960" marT="40980" marB="4098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tc>
                  <a:txBody>
                    <a:bodyPr/>
                    <a:lstStyle/>
                    <a:p>
                      <a:endParaRPr lang="en-GB" sz="1600" dirty="0"/>
                    </a:p>
                  </a:txBody>
                  <a:tcPr marL="81960" marR="81960" marT="40980" marB="4098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7"/>
                  </a:ext>
                </a:extLst>
              </a:tr>
              <a:tr h="358430">
                <a:tc>
                  <a:txBody>
                    <a:bodyPr/>
                    <a:lstStyle/>
                    <a:p>
                      <a:pPr algn="r"/>
                      <a:r>
                        <a:rPr lang="en-GB" sz="1200" b="0" dirty="0">
                          <a:solidFill>
                            <a:schemeClr val="tx1"/>
                          </a:solidFill>
                          <a:latin typeface="+mn-lt"/>
                        </a:rPr>
                        <a:t>10</a:t>
                      </a:r>
                    </a:p>
                  </a:txBody>
                  <a:tcPr marL="81960" marR="81960" marT="40980" marB="4098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600" dirty="0"/>
                    </a:p>
                  </a:txBody>
                  <a:tcPr marL="81960" marR="81960" marT="40980" marB="4098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600" dirty="0"/>
                    </a:p>
                  </a:txBody>
                  <a:tcPr marL="81960" marR="81960" marT="40980" marB="4098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AB003"/>
                    </a:solidFill>
                  </a:tcPr>
                </a:tc>
                <a:tc>
                  <a:txBody>
                    <a:bodyPr/>
                    <a:lstStyle/>
                    <a:p>
                      <a:endParaRPr lang="en-GB" sz="1600" dirty="0"/>
                    </a:p>
                  </a:txBody>
                  <a:tcPr marL="81960" marR="81960" marT="40980" marB="4098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600" dirty="0"/>
                    </a:p>
                  </a:txBody>
                  <a:tcPr marL="81960" marR="81960" marT="40980" marB="4098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c>
                  <a:txBody>
                    <a:bodyPr/>
                    <a:lstStyle/>
                    <a:p>
                      <a:endParaRPr lang="en-GB" sz="1600" dirty="0"/>
                    </a:p>
                  </a:txBody>
                  <a:tcPr marL="81960" marR="81960" marT="40980" marB="4098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600" dirty="0"/>
                    </a:p>
                  </a:txBody>
                  <a:tcPr marL="81960" marR="81960" marT="40980" marB="4098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lang="en-GB" sz="1600" dirty="0"/>
                    </a:p>
                  </a:txBody>
                  <a:tcPr marL="81960" marR="81960" marT="40980" marB="4098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600" dirty="0"/>
                    </a:p>
                  </a:txBody>
                  <a:tcPr marL="81960" marR="81960" marT="40980" marB="4098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tc>
                  <a:txBody>
                    <a:bodyPr/>
                    <a:lstStyle/>
                    <a:p>
                      <a:endParaRPr lang="en-GB" sz="1600" dirty="0"/>
                    </a:p>
                  </a:txBody>
                  <a:tcPr marL="81960" marR="81960" marT="40980" marB="4098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8"/>
                  </a:ext>
                </a:extLst>
              </a:tr>
              <a:tr h="261538">
                <a:tc>
                  <a:txBody>
                    <a:bodyPr/>
                    <a:lstStyle/>
                    <a:p>
                      <a:pPr algn="r"/>
                      <a:r>
                        <a:rPr lang="en-GB" sz="1200" b="0" dirty="0">
                          <a:solidFill>
                            <a:schemeClr val="tx1"/>
                          </a:solidFill>
                          <a:latin typeface="+mn-lt"/>
                        </a:rPr>
                        <a:t>5</a:t>
                      </a:r>
                    </a:p>
                  </a:txBody>
                  <a:tcPr marL="81960" marR="81960" marT="40980" marB="4098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600" dirty="0"/>
                    </a:p>
                  </a:txBody>
                  <a:tcPr marL="81960" marR="81960" marT="40980" marB="4098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600" dirty="0"/>
                    </a:p>
                  </a:txBody>
                  <a:tcPr marL="81960" marR="81960" marT="40980" marB="4098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AB003"/>
                    </a:solidFill>
                  </a:tcPr>
                </a:tc>
                <a:tc>
                  <a:txBody>
                    <a:bodyPr/>
                    <a:lstStyle/>
                    <a:p>
                      <a:endParaRPr lang="en-GB" sz="1600" dirty="0"/>
                    </a:p>
                  </a:txBody>
                  <a:tcPr marL="81960" marR="81960" marT="40980" marB="4098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600" dirty="0"/>
                    </a:p>
                  </a:txBody>
                  <a:tcPr marL="81960" marR="81960" marT="40980" marB="4098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c>
                  <a:txBody>
                    <a:bodyPr/>
                    <a:lstStyle/>
                    <a:p>
                      <a:endParaRPr lang="en-GB" sz="1600" dirty="0"/>
                    </a:p>
                  </a:txBody>
                  <a:tcPr marL="81960" marR="81960" marT="40980" marB="4098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600" dirty="0"/>
                    </a:p>
                  </a:txBody>
                  <a:tcPr marL="81960" marR="81960" marT="40980" marB="4098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lang="en-GB" sz="1600" dirty="0"/>
                    </a:p>
                  </a:txBody>
                  <a:tcPr marL="81960" marR="81960" marT="40980" marB="4098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600" dirty="0"/>
                    </a:p>
                  </a:txBody>
                  <a:tcPr marL="81960" marR="81960" marT="40980" marB="4098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tc>
                  <a:txBody>
                    <a:bodyPr/>
                    <a:lstStyle/>
                    <a:p>
                      <a:endParaRPr lang="en-GB" sz="1600" dirty="0"/>
                    </a:p>
                  </a:txBody>
                  <a:tcPr marL="81960" marR="81960" marT="40980" marB="4098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9"/>
                  </a:ext>
                </a:extLst>
              </a:tr>
            </a:tbl>
          </a:graphicData>
        </a:graphic>
      </p:graphicFrame>
      <p:sp>
        <p:nvSpPr>
          <p:cNvPr id="2" name="Rectangle 1"/>
          <p:cNvSpPr/>
          <p:nvPr/>
        </p:nvSpPr>
        <p:spPr>
          <a:xfrm>
            <a:off x="6427207" y="5508634"/>
            <a:ext cx="1478290" cy="369332"/>
          </a:xfrm>
          <a:prstGeom prst="rect">
            <a:avLst/>
          </a:prstGeom>
        </p:spPr>
        <p:txBody>
          <a:bodyPr wrap="none">
            <a:spAutoFit/>
          </a:bodyPr>
          <a:lstStyle/>
          <a:p>
            <a:r>
              <a:rPr lang="en-GB" dirty="0"/>
              <a:t>Each toy = 5</a:t>
            </a:r>
          </a:p>
        </p:txBody>
      </p:sp>
      <p:pic>
        <p:nvPicPr>
          <p:cNvPr id="166" name="Picture 16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94180" y="4494981"/>
            <a:ext cx="396488" cy="396136"/>
          </a:xfrm>
          <a:prstGeom prst="rect">
            <a:avLst/>
          </a:prstGeom>
        </p:spPr>
      </p:pic>
      <p:pic>
        <p:nvPicPr>
          <p:cNvPr id="167" name="Picture 16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91322" y="3981049"/>
            <a:ext cx="396488" cy="396136"/>
          </a:xfrm>
          <a:prstGeom prst="rect">
            <a:avLst/>
          </a:prstGeom>
        </p:spPr>
      </p:pic>
      <p:pic>
        <p:nvPicPr>
          <p:cNvPr id="168" name="Picture 16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41378" y="4494981"/>
            <a:ext cx="368483" cy="391988"/>
          </a:xfrm>
          <a:prstGeom prst="rect">
            <a:avLst/>
          </a:prstGeom>
        </p:spPr>
      </p:pic>
      <p:pic>
        <p:nvPicPr>
          <p:cNvPr id="169" name="Picture 16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835861" y="4472030"/>
            <a:ext cx="293227" cy="439841"/>
          </a:xfrm>
          <a:prstGeom prst="rect">
            <a:avLst/>
          </a:prstGeom>
        </p:spPr>
      </p:pic>
      <p:pic>
        <p:nvPicPr>
          <p:cNvPr id="170" name="Picture 16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865025" y="3965389"/>
            <a:ext cx="293227" cy="439841"/>
          </a:xfrm>
          <a:prstGeom prst="rect">
            <a:avLst/>
          </a:prstGeom>
        </p:spPr>
      </p:pic>
      <p:pic>
        <p:nvPicPr>
          <p:cNvPr id="171" name="Picture 17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41378" y="3989315"/>
            <a:ext cx="368483" cy="391988"/>
          </a:xfrm>
          <a:prstGeom prst="rect">
            <a:avLst/>
          </a:prstGeom>
        </p:spPr>
      </p:pic>
      <p:pic>
        <p:nvPicPr>
          <p:cNvPr id="172" name="Picture 17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41378" y="3483649"/>
            <a:ext cx="368483" cy="391988"/>
          </a:xfrm>
          <a:prstGeom prst="rect">
            <a:avLst/>
          </a:prstGeom>
        </p:spPr>
      </p:pic>
      <p:pic>
        <p:nvPicPr>
          <p:cNvPr id="175" name="Picture 17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10644" y="3467117"/>
            <a:ext cx="396488" cy="396136"/>
          </a:xfrm>
          <a:prstGeom prst="rect">
            <a:avLst/>
          </a:prstGeom>
        </p:spPr>
      </p:pic>
      <p:pic>
        <p:nvPicPr>
          <p:cNvPr id="176" name="Picture 17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29966" y="2953185"/>
            <a:ext cx="396488" cy="396136"/>
          </a:xfrm>
          <a:prstGeom prst="rect">
            <a:avLst/>
          </a:prstGeom>
        </p:spPr>
      </p:pic>
      <p:pic>
        <p:nvPicPr>
          <p:cNvPr id="177" name="Picture 17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49288" y="2439253"/>
            <a:ext cx="396488" cy="396136"/>
          </a:xfrm>
          <a:prstGeom prst="rect">
            <a:avLst/>
          </a:prstGeom>
        </p:spPr>
      </p:pic>
      <p:pic>
        <p:nvPicPr>
          <p:cNvPr id="179" name="Picture 17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492539" y="5851511"/>
            <a:ext cx="456130" cy="238112"/>
          </a:xfrm>
          <a:prstGeom prst="rect">
            <a:avLst/>
          </a:prstGeom>
        </p:spPr>
      </p:pic>
      <p:pic>
        <p:nvPicPr>
          <p:cNvPr id="180" name="Picture 17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451508" y="5797243"/>
            <a:ext cx="309976" cy="309701"/>
          </a:xfrm>
          <a:prstGeom prst="rect">
            <a:avLst/>
          </a:prstGeom>
        </p:spPr>
      </p:pic>
      <p:pic>
        <p:nvPicPr>
          <p:cNvPr id="181" name="Picture 18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189272" y="5801391"/>
            <a:ext cx="343317" cy="365217"/>
          </a:xfrm>
          <a:prstGeom prst="rect">
            <a:avLst/>
          </a:prstGeom>
        </p:spPr>
      </p:pic>
      <p:pic>
        <p:nvPicPr>
          <p:cNvPr id="182" name="Picture 18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009595" y="5797243"/>
            <a:ext cx="246243" cy="369365"/>
          </a:xfrm>
          <a:prstGeom prst="rect">
            <a:avLst/>
          </a:prstGeom>
        </p:spPr>
      </p:pic>
    </p:spTree>
    <p:extLst>
      <p:ext uri="{BB962C8B-B14F-4D97-AF65-F5344CB8AC3E}">
        <p14:creationId xmlns:p14="http://schemas.microsoft.com/office/powerpoint/2010/main" val="3077967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fade">
                                      <p:cBhvr>
                                        <p:cTn id="7" dur="500"/>
                                        <p:tgtEl>
                                          <p:spTgt spid="39"/>
                                        </p:tgtEl>
                                      </p:cBhvr>
                                    </p:animEffect>
                                  </p:childTnLst>
                                </p:cTn>
                              </p:par>
                              <p:par>
                                <p:cTn id="8" presetID="10" presetClass="entr" presetSubtype="0" fill="hold" nodeType="withEffect">
                                  <p:stCondLst>
                                    <p:cond delay="0"/>
                                  </p:stCondLst>
                                  <p:childTnLst>
                                    <p:set>
                                      <p:cBhvr>
                                        <p:cTn id="9" dur="1" fill="hold">
                                          <p:stCondLst>
                                            <p:cond delay="0"/>
                                          </p:stCondLst>
                                        </p:cTn>
                                        <p:tgtEl>
                                          <p:spTgt spid="40"/>
                                        </p:tgtEl>
                                        <p:attrNameLst>
                                          <p:attrName>style.visibility</p:attrName>
                                        </p:attrNameLst>
                                      </p:cBhvr>
                                      <p:to>
                                        <p:strVal val="visible"/>
                                      </p:to>
                                    </p:set>
                                    <p:animEffect transition="in" filter="fade">
                                      <p:cBhvr>
                                        <p:cTn id="10" dur="500"/>
                                        <p:tgtEl>
                                          <p:spTgt spid="40"/>
                                        </p:tgtEl>
                                      </p:cBhvr>
                                    </p:animEffect>
                                  </p:childTnLst>
                                </p:cTn>
                              </p:par>
                              <p:par>
                                <p:cTn id="11" presetID="10" presetClass="entr" presetSubtype="0" fill="hold" nodeType="withEffect">
                                  <p:stCondLst>
                                    <p:cond delay="0"/>
                                  </p:stCondLst>
                                  <p:childTnLst>
                                    <p:set>
                                      <p:cBhvr>
                                        <p:cTn id="12" dur="1" fill="hold">
                                          <p:stCondLst>
                                            <p:cond delay="0"/>
                                          </p:stCondLst>
                                        </p:cTn>
                                        <p:tgtEl>
                                          <p:spTgt spid="60"/>
                                        </p:tgtEl>
                                        <p:attrNameLst>
                                          <p:attrName>style.visibility</p:attrName>
                                        </p:attrNameLst>
                                      </p:cBhvr>
                                      <p:to>
                                        <p:strVal val="visible"/>
                                      </p:to>
                                    </p:set>
                                    <p:animEffect transition="in" filter="fade">
                                      <p:cBhvr>
                                        <p:cTn id="13" dur="500"/>
                                        <p:tgtEl>
                                          <p:spTgt spid="60"/>
                                        </p:tgtEl>
                                      </p:cBhvr>
                                    </p:animEffect>
                                  </p:childTnLst>
                                </p:cTn>
                              </p:par>
                              <p:par>
                                <p:cTn id="14" presetID="10" presetClass="entr" presetSubtype="0" fill="hold" nodeType="withEffect">
                                  <p:stCondLst>
                                    <p:cond delay="0"/>
                                  </p:stCondLst>
                                  <p:childTnLst>
                                    <p:set>
                                      <p:cBhvr>
                                        <p:cTn id="15" dur="1" fill="hold">
                                          <p:stCondLst>
                                            <p:cond delay="0"/>
                                          </p:stCondLst>
                                        </p:cTn>
                                        <p:tgtEl>
                                          <p:spTgt spid="69"/>
                                        </p:tgtEl>
                                        <p:attrNameLst>
                                          <p:attrName>style.visibility</p:attrName>
                                        </p:attrNameLst>
                                      </p:cBhvr>
                                      <p:to>
                                        <p:strVal val="visible"/>
                                      </p:to>
                                    </p:set>
                                    <p:animEffect transition="in" filter="fade">
                                      <p:cBhvr>
                                        <p:cTn id="16" dur="500"/>
                                        <p:tgtEl>
                                          <p:spTgt spid="69"/>
                                        </p:tgtEl>
                                      </p:cBhvr>
                                    </p:animEffect>
                                  </p:childTnLst>
                                </p:cTn>
                              </p:par>
                              <p:par>
                                <p:cTn id="17" presetID="10" presetClass="entr" presetSubtype="0" fill="hold" nodeType="withEffect">
                                  <p:stCondLst>
                                    <p:cond delay="0"/>
                                  </p:stCondLst>
                                  <p:childTnLst>
                                    <p:set>
                                      <p:cBhvr>
                                        <p:cTn id="18" dur="1" fill="hold">
                                          <p:stCondLst>
                                            <p:cond delay="0"/>
                                          </p:stCondLst>
                                        </p:cTn>
                                        <p:tgtEl>
                                          <p:spTgt spid="76"/>
                                        </p:tgtEl>
                                        <p:attrNameLst>
                                          <p:attrName>style.visibility</p:attrName>
                                        </p:attrNameLst>
                                      </p:cBhvr>
                                      <p:to>
                                        <p:strVal val="visible"/>
                                      </p:to>
                                    </p:set>
                                    <p:animEffect transition="in" filter="fade">
                                      <p:cBhvr>
                                        <p:cTn id="19" dur="500"/>
                                        <p:tgtEl>
                                          <p:spTgt spid="76"/>
                                        </p:tgtEl>
                                      </p:cBhvr>
                                    </p:animEffect>
                                  </p:childTnLst>
                                </p:cTn>
                              </p:par>
                              <p:par>
                                <p:cTn id="20" presetID="10" presetClass="entr" presetSubtype="0" fill="hold" nodeType="withEffect">
                                  <p:stCondLst>
                                    <p:cond delay="0"/>
                                  </p:stCondLst>
                                  <p:childTnLst>
                                    <p:set>
                                      <p:cBhvr>
                                        <p:cTn id="21" dur="1" fill="hold">
                                          <p:stCondLst>
                                            <p:cond delay="0"/>
                                          </p:stCondLst>
                                        </p:cTn>
                                        <p:tgtEl>
                                          <p:spTgt spid="83"/>
                                        </p:tgtEl>
                                        <p:attrNameLst>
                                          <p:attrName>style.visibility</p:attrName>
                                        </p:attrNameLst>
                                      </p:cBhvr>
                                      <p:to>
                                        <p:strVal val="visible"/>
                                      </p:to>
                                    </p:set>
                                    <p:animEffect transition="in" filter="fade">
                                      <p:cBhvr>
                                        <p:cTn id="22" dur="500"/>
                                        <p:tgtEl>
                                          <p:spTgt spid="83"/>
                                        </p:tgtEl>
                                      </p:cBhvr>
                                    </p:animEffect>
                                  </p:childTnLst>
                                </p:cTn>
                              </p:par>
                              <p:par>
                                <p:cTn id="23" presetID="10" presetClass="entr" presetSubtype="0" fill="hold" nodeType="withEffect">
                                  <p:stCondLst>
                                    <p:cond delay="0"/>
                                  </p:stCondLst>
                                  <p:childTnLst>
                                    <p:set>
                                      <p:cBhvr>
                                        <p:cTn id="24" dur="1" fill="hold">
                                          <p:stCondLst>
                                            <p:cond delay="0"/>
                                          </p:stCondLst>
                                        </p:cTn>
                                        <p:tgtEl>
                                          <p:spTgt spid="90"/>
                                        </p:tgtEl>
                                        <p:attrNameLst>
                                          <p:attrName>style.visibility</p:attrName>
                                        </p:attrNameLst>
                                      </p:cBhvr>
                                      <p:to>
                                        <p:strVal val="visible"/>
                                      </p:to>
                                    </p:set>
                                    <p:animEffect transition="in" filter="fade">
                                      <p:cBhvr>
                                        <p:cTn id="25" dur="500"/>
                                        <p:tgtEl>
                                          <p:spTgt spid="90"/>
                                        </p:tgtEl>
                                      </p:cBhvr>
                                    </p:animEffect>
                                  </p:childTnLst>
                                </p:cTn>
                              </p:par>
                              <p:par>
                                <p:cTn id="26" presetID="10" presetClass="entr" presetSubtype="0" fill="hold" nodeType="withEffect">
                                  <p:stCondLst>
                                    <p:cond delay="0"/>
                                  </p:stCondLst>
                                  <p:childTnLst>
                                    <p:set>
                                      <p:cBhvr>
                                        <p:cTn id="27" dur="1" fill="hold">
                                          <p:stCondLst>
                                            <p:cond delay="0"/>
                                          </p:stCondLst>
                                        </p:cTn>
                                        <p:tgtEl>
                                          <p:spTgt spid="97"/>
                                        </p:tgtEl>
                                        <p:attrNameLst>
                                          <p:attrName>style.visibility</p:attrName>
                                        </p:attrNameLst>
                                      </p:cBhvr>
                                      <p:to>
                                        <p:strVal val="visible"/>
                                      </p:to>
                                    </p:set>
                                    <p:animEffect transition="in" filter="fade">
                                      <p:cBhvr>
                                        <p:cTn id="28" dur="500"/>
                                        <p:tgtEl>
                                          <p:spTgt spid="97"/>
                                        </p:tgtEl>
                                      </p:cBhvr>
                                    </p:animEffect>
                                  </p:childTnLst>
                                </p:cTn>
                              </p:par>
                              <p:par>
                                <p:cTn id="29" presetID="10" presetClass="entr" presetSubtype="0" fill="hold" nodeType="withEffect">
                                  <p:stCondLst>
                                    <p:cond delay="0"/>
                                  </p:stCondLst>
                                  <p:childTnLst>
                                    <p:set>
                                      <p:cBhvr>
                                        <p:cTn id="30" dur="1" fill="hold">
                                          <p:stCondLst>
                                            <p:cond delay="0"/>
                                          </p:stCondLst>
                                        </p:cTn>
                                        <p:tgtEl>
                                          <p:spTgt spid="104"/>
                                        </p:tgtEl>
                                        <p:attrNameLst>
                                          <p:attrName>style.visibility</p:attrName>
                                        </p:attrNameLst>
                                      </p:cBhvr>
                                      <p:to>
                                        <p:strVal val="visible"/>
                                      </p:to>
                                    </p:set>
                                    <p:animEffect transition="in" filter="fade">
                                      <p:cBhvr>
                                        <p:cTn id="31" dur="500"/>
                                        <p:tgtEl>
                                          <p:spTgt spid="104"/>
                                        </p:tgtEl>
                                      </p:cBhvr>
                                    </p:animEffect>
                                  </p:childTnLst>
                                </p:cTn>
                              </p:par>
                              <p:par>
                                <p:cTn id="32" presetID="10" presetClass="entr" presetSubtype="0" fill="hold" nodeType="withEffect">
                                  <p:stCondLst>
                                    <p:cond delay="0"/>
                                  </p:stCondLst>
                                  <p:childTnLst>
                                    <p:set>
                                      <p:cBhvr>
                                        <p:cTn id="33" dur="1" fill="hold">
                                          <p:stCondLst>
                                            <p:cond delay="0"/>
                                          </p:stCondLst>
                                        </p:cTn>
                                        <p:tgtEl>
                                          <p:spTgt spid="111"/>
                                        </p:tgtEl>
                                        <p:attrNameLst>
                                          <p:attrName>style.visibility</p:attrName>
                                        </p:attrNameLst>
                                      </p:cBhvr>
                                      <p:to>
                                        <p:strVal val="visible"/>
                                      </p:to>
                                    </p:set>
                                    <p:animEffect transition="in" filter="fade">
                                      <p:cBhvr>
                                        <p:cTn id="34" dur="500"/>
                                        <p:tgtEl>
                                          <p:spTgt spid="111"/>
                                        </p:tgtEl>
                                      </p:cBhvr>
                                    </p:animEffect>
                                  </p:childTnLst>
                                </p:cTn>
                              </p:par>
                              <p:par>
                                <p:cTn id="35" presetID="10" presetClass="entr" presetSubtype="0" fill="hold" nodeType="withEffect">
                                  <p:stCondLst>
                                    <p:cond delay="0"/>
                                  </p:stCondLst>
                                  <p:childTnLst>
                                    <p:set>
                                      <p:cBhvr>
                                        <p:cTn id="36" dur="1" fill="hold">
                                          <p:stCondLst>
                                            <p:cond delay="0"/>
                                          </p:stCondLst>
                                        </p:cTn>
                                        <p:tgtEl>
                                          <p:spTgt spid="118"/>
                                        </p:tgtEl>
                                        <p:attrNameLst>
                                          <p:attrName>style.visibility</p:attrName>
                                        </p:attrNameLst>
                                      </p:cBhvr>
                                      <p:to>
                                        <p:strVal val="visible"/>
                                      </p:to>
                                    </p:set>
                                    <p:animEffect transition="in" filter="fade">
                                      <p:cBhvr>
                                        <p:cTn id="37" dur="500"/>
                                        <p:tgtEl>
                                          <p:spTgt spid="118"/>
                                        </p:tgtEl>
                                      </p:cBhvr>
                                    </p:animEffect>
                                  </p:childTnLst>
                                </p:cTn>
                              </p:par>
                              <p:par>
                                <p:cTn id="38" presetID="10" presetClass="entr" presetSubtype="0" fill="hold" nodeType="withEffect">
                                  <p:stCondLst>
                                    <p:cond delay="0"/>
                                  </p:stCondLst>
                                  <p:childTnLst>
                                    <p:set>
                                      <p:cBhvr>
                                        <p:cTn id="39" dur="1" fill="hold">
                                          <p:stCondLst>
                                            <p:cond delay="0"/>
                                          </p:stCondLst>
                                        </p:cTn>
                                        <p:tgtEl>
                                          <p:spTgt spid="125"/>
                                        </p:tgtEl>
                                        <p:attrNameLst>
                                          <p:attrName>style.visibility</p:attrName>
                                        </p:attrNameLst>
                                      </p:cBhvr>
                                      <p:to>
                                        <p:strVal val="visible"/>
                                      </p:to>
                                    </p:set>
                                    <p:animEffect transition="in" filter="fade">
                                      <p:cBhvr>
                                        <p:cTn id="40" dur="500"/>
                                        <p:tgtEl>
                                          <p:spTgt spid="125"/>
                                        </p:tgtEl>
                                      </p:cBhvr>
                                    </p:animEffect>
                                  </p:childTnLst>
                                </p:cTn>
                              </p:par>
                              <p:par>
                                <p:cTn id="41" presetID="10" presetClass="entr" presetSubtype="0" fill="hold" nodeType="withEffect">
                                  <p:stCondLst>
                                    <p:cond delay="0"/>
                                  </p:stCondLst>
                                  <p:childTnLst>
                                    <p:set>
                                      <p:cBhvr>
                                        <p:cTn id="42" dur="1" fill="hold">
                                          <p:stCondLst>
                                            <p:cond delay="0"/>
                                          </p:stCondLst>
                                        </p:cTn>
                                        <p:tgtEl>
                                          <p:spTgt spid="132"/>
                                        </p:tgtEl>
                                        <p:attrNameLst>
                                          <p:attrName>style.visibility</p:attrName>
                                        </p:attrNameLst>
                                      </p:cBhvr>
                                      <p:to>
                                        <p:strVal val="visible"/>
                                      </p:to>
                                    </p:set>
                                    <p:animEffect transition="in" filter="fade">
                                      <p:cBhvr>
                                        <p:cTn id="43" dur="500"/>
                                        <p:tgtEl>
                                          <p:spTgt spid="132"/>
                                        </p:tgtEl>
                                      </p:cBhvr>
                                    </p:animEffect>
                                  </p:childTnLst>
                                </p:cTn>
                              </p:par>
                              <p:par>
                                <p:cTn id="44" presetID="10" presetClass="entr" presetSubtype="0" fill="hold" nodeType="withEffect">
                                  <p:stCondLst>
                                    <p:cond delay="0"/>
                                  </p:stCondLst>
                                  <p:childTnLst>
                                    <p:set>
                                      <p:cBhvr>
                                        <p:cTn id="45" dur="1" fill="hold">
                                          <p:stCondLst>
                                            <p:cond delay="0"/>
                                          </p:stCondLst>
                                        </p:cTn>
                                        <p:tgtEl>
                                          <p:spTgt spid="139"/>
                                        </p:tgtEl>
                                        <p:attrNameLst>
                                          <p:attrName>style.visibility</p:attrName>
                                        </p:attrNameLst>
                                      </p:cBhvr>
                                      <p:to>
                                        <p:strVal val="visible"/>
                                      </p:to>
                                    </p:set>
                                    <p:animEffect transition="in" filter="fade">
                                      <p:cBhvr>
                                        <p:cTn id="46" dur="500"/>
                                        <p:tgtEl>
                                          <p:spTgt spid="139"/>
                                        </p:tgtEl>
                                      </p:cBhvr>
                                    </p:animEffect>
                                  </p:childTnLst>
                                </p:cTn>
                              </p:par>
                              <p:par>
                                <p:cTn id="47" presetID="10" presetClass="entr" presetSubtype="0" fill="hold" nodeType="withEffect">
                                  <p:stCondLst>
                                    <p:cond delay="0"/>
                                  </p:stCondLst>
                                  <p:childTnLst>
                                    <p:set>
                                      <p:cBhvr>
                                        <p:cTn id="48" dur="1" fill="hold">
                                          <p:stCondLst>
                                            <p:cond delay="0"/>
                                          </p:stCondLst>
                                        </p:cTn>
                                        <p:tgtEl>
                                          <p:spTgt spid="146"/>
                                        </p:tgtEl>
                                        <p:attrNameLst>
                                          <p:attrName>style.visibility</p:attrName>
                                        </p:attrNameLst>
                                      </p:cBhvr>
                                      <p:to>
                                        <p:strVal val="visible"/>
                                      </p:to>
                                    </p:set>
                                    <p:animEffect transition="in" filter="fade">
                                      <p:cBhvr>
                                        <p:cTn id="49" dur="500"/>
                                        <p:tgtEl>
                                          <p:spTgt spid="146"/>
                                        </p:tgtEl>
                                      </p:cBhvr>
                                    </p:animEffect>
                                  </p:childTnLst>
                                </p:cTn>
                              </p:par>
                              <p:par>
                                <p:cTn id="50" presetID="10" presetClass="entr" presetSubtype="0" fill="hold" nodeType="withEffect">
                                  <p:stCondLst>
                                    <p:cond delay="0"/>
                                  </p:stCondLst>
                                  <p:childTnLst>
                                    <p:set>
                                      <p:cBhvr>
                                        <p:cTn id="51" dur="1" fill="hold">
                                          <p:stCondLst>
                                            <p:cond delay="0"/>
                                          </p:stCondLst>
                                        </p:cTn>
                                        <p:tgtEl>
                                          <p:spTgt spid="153"/>
                                        </p:tgtEl>
                                        <p:attrNameLst>
                                          <p:attrName>style.visibility</p:attrName>
                                        </p:attrNameLst>
                                      </p:cBhvr>
                                      <p:to>
                                        <p:strVal val="visible"/>
                                      </p:to>
                                    </p:set>
                                    <p:animEffect transition="in" filter="fade">
                                      <p:cBhvr>
                                        <p:cTn id="52" dur="500"/>
                                        <p:tgtEl>
                                          <p:spTgt spid="153"/>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165"/>
                                        </p:tgtEl>
                                        <p:attrNameLst>
                                          <p:attrName>style.visibility</p:attrName>
                                        </p:attrNameLst>
                                      </p:cBhvr>
                                      <p:to>
                                        <p:strVal val="visible"/>
                                      </p:to>
                                    </p:set>
                                    <p:animEffect transition="in" filter="fade">
                                      <p:cBhvr>
                                        <p:cTn id="57" dur="500"/>
                                        <p:tgtEl>
                                          <p:spTgt spid="165"/>
                                        </p:tgtEl>
                                      </p:cBhvr>
                                    </p:animEffect>
                                  </p:childTnLst>
                                </p:cTn>
                              </p:par>
                              <p:par>
                                <p:cTn id="58" presetID="10" presetClass="entr" presetSubtype="0" fill="hold" nodeType="withEffect">
                                  <p:stCondLst>
                                    <p:cond delay="0"/>
                                  </p:stCondLst>
                                  <p:childTnLst>
                                    <p:set>
                                      <p:cBhvr>
                                        <p:cTn id="59" dur="1" fill="hold">
                                          <p:stCondLst>
                                            <p:cond delay="0"/>
                                          </p:stCondLst>
                                        </p:cTn>
                                        <p:tgtEl>
                                          <p:spTgt spid="179"/>
                                        </p:tgtEl>
                                        <p:attrNameLst>
                                          <p:attrName>style.visibility</p:attrName>
                                        </p:attrNameLst>
                                      </p:cBhvr>
                                      <p:to>
                                        <p:strVal val="visible"/>
                                      </p:to>
                                    </p:set>
                                    <p:animEffect transition="in" filter="fade">
                                      <p:cBhvr>
                                        <p:cTn id="60" dur="500"/>
                                        <p:tgtEl>
                                          <p:spTgt spid="179"/>
                                        </p:tgtEl>
                                      </p:cBhvr>
                                    </p:animEffect>
                                  </p:childTnLst>
                                </p:cTn>
                              </p:par>
                              <p:par>
                                <p:cTn id="61" presetID="10" presetClass="entr" presetSubtype="0" fill="hold" nodeType="withEffect">
                                  <p:stCondLst>
                                    <p:cond delay="0"/>
                                  </p:stCondLst>
                                  <p:childTnLst>
                                    <p:set>
                                      <p:cBhvr>
                                        <p:cTn id="62" dur="1" fill="hold">
                                          <p:stCondLst>
                                            <p:cond delay="0"/>
                                          </p:stCondLst>
                                        </p:cTn>
                                        <p:tgtEl>
                                          <p:spTgt spid="180"/>
                                        </p:tgtEl>
                                        <p:attrNameLst>
                                          <p:attrName>style.visibility</p:attrName>
                                        </p:attrNameLst>
                                      </p:cBhvr>
                                      <p:to>
                                        <p:strVal val="visible"/>
                                      </p:to>
                                    </p:set>
                                    <p:animEffect transition="in" filter="fade">
                                      <p:cBhvr>
                                        <p:cTn id="63" dur="500"/>
                                        <p:tgtEl>
                                          <p:spTgt spid="180"/>
                                        </p:tgtEl>
                                      </p:cBhvr>
                                    </p:animEffect>
                                  </p:childTnLst>
                                </p:cTn>
                              </p:par>
                              <p:par>
                                <p:cTn id="64" presetID="10" presetClass="entr" presetSubtype="0" fill="hold" nodeType="withEffect">
                                  <p:stCondLst>
                                    <p:cond delay="0"/>
                                  </p:stCondLst>
                                  <p:childTnLst>
                                    <p:set>
                                      <p:cBhvr>
                                        <p:cTn id="65" dur="1" fill="hold">
                                          <p:stCondLst>
                                            <p:cond delay="0"/>
                                          </p:stCondLst>
                                        </p:cTn>
                                        <p:tgtEl>
                                          <p:spTgt spid="181"/>
                                        </p:tgtEl>
                                        <p:attrNameLst>
                                          <p:attrName>style.visibility</p:attrName>
                                        </p:attrNameLst>
                                      </p:cBhvr>
                                      <p:to>
                                        <p:strVal val="visible"/>
                                      </p:to>
                                    </p:set>
                                    <p:animEffect transition="in" filter="fade">
                                      <p:cBhvr>
                                        <p:cTn id="66" dur="500"/>
                                        <p:tgtEl>
                                          <p:spTgt spid="181"/>
                                        </p:tgtEl>
                                      </p:cBhvr>
                                    </p:animEffect>
                                  </p:childTnLst>
                                </p:cTn>
                              </p:par>
                              <p:par>
                                <p:cTn id="67" presetID="10" presetClass="entr" presetSubtype="0" fill="hold" nodeType="withEffect">
                                  <p:stCondLst>
                                    <p:cond delay="0"/>
                                  </p:stCondLst>
                                  <p:childTnLst>
                                    <p:set>
                                      <p:cBhvr>
                                        <p:cTn id="68" dur="1" fill="hold">
                                          <p:stCondLst>
                                            <p:cond delay="0"/>
                                          </p:stCondLst>
                                        </p:cTn>
                                        <p:tgtEl>
                                          <p:spTgt spid="182"/>
                                        </p:tgtEl>
                                        <p:attrNameLst>
                                          <p:attrName>style.visibility</p:attrName>
                                        </p:attrNameLst>
                                      </p:cBhvr>
                                      <p:to>
                                        <p:strVal val="visible"/>
                                      </p:to>
                                    </p:set>
                                    <p:animEffect transition="in" filter="fade">
                                      <p:cBhvr>
                                        <p:cTn id="69" dur="500"/>
                                        <p:tgtEl>
                                          <p:spTgt spid="182"/>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nodeType="clickEffect">
                                  <p:stCondLst>
                                    <p:cond delay="0"/>
                                  </p:stCondLst>
                                  <p:childTnLst>
                                    <p:set>
                                      <p:cBhvr>
                                        <p:cTn id="73" dur="1" fill="hold">
                                          <p:stCondLst>
                                            <p:cond delay="0"/>
                                          </p:stCondLst>
                                        </p:cTn>
                                        <p:tgtEl>
                                          <p:spTgt spid="38"/>
                                        </p:tgtEl>
                                        <p:attrNameLst>
                                          <p:attrName>style.visibility</p:attrName>
                                        </p:attrNameLst>
                                      </p:cBhvr>
                                      <p:to>
                                        <p:strVal val="visible"/>
                                      </p:to>
                                    </p:set>
                                    <p:animEffect transition="in" filter="fade">
                                      <p:cBhvr>
                                        <p:cTn id="74" dur="500"/>
                                        <p:tgtEl>
                                          <p:spTgt spid="38"/>
                                        </p:tgtEl>
                                      </p:cBhvr>
                                    </p:animEffect>
                                  </p:childTnLst>
                                </p:cTn>
                              </p:par>
                              <p:par>
                                <p:cTn id="75" presetID="10" presetClass="entr" presetSubtype="0" fill="hold" nodeType="withEffect">
                                  <p:stCondLst>
                                    <p:cond delay="0"/>
                                  </p:stCondLst>
                                  <p:childTnLst>
                                    <p:set>
                                      <p:cBhvr>
                                        <p:cTn id="76" dur="1" fill="hold">
                                          <p:stCondLst>
                                            <p:cond delay="0"/>
                                          </p:stCondLst>
                                        </p:cTn>
                                        <p:tgtEl>
                                          <p:spTgt spid="160"/>
                                        </p:tgtEl>
                                        <p:attrNameLst>
                                          <p:attrName>style.visibility</p:attrName>
                                        </p:attrNameLst>
                                      </p:cBhvr>
                                      <p:to>
                                        <p:strVal val="visible"/>
                                      </p:to>
                                    </p:set>
                                    <p:animEffect transition="in" filter="fade">
                                      <p:cBhvr>
                                        <p:cTn id="77" dur="500"/>
                                        <p:tgtEl>
                                          <p:spTgt spid="160"/>
                                        </p:tgtEl>
                                      </p:cBhvr>
                                    </p:animEffect>
                                  </p:childTnLst>
                                </p:cTn>
                              </p:par>
                              <p:par>
                                <p:cTn id="78" presetID="10" presetClass="entr" presetSubtype="0" fill="hold" nodeType="withEffect">
                                  <p:stCondLst>
                                    <p:cond delay="0"/>
                                  </p:stCondLst>
                                  <p:childTnLst>
                                    <p:set>
                                      <p:cBhvr>
                                        <p:cTn id="79" dur="1" fill="hold">
                                          <p:stCondLst>
                                            <p:cond delay="0"/>
                                          </p:stCondLst>
                                        </p:cTn>
                                        <p:tgtEl>
                                          <p:spTgt spid="161"/>
                                        </p:tgtEl>
                                        <p:attrNameLst>
                                          <p:attrName>style.visibility</p:attrName>
                                        </p:attrNameLst>
                                      </p:cBhvr>
                                      <p:to>
                                        <p:strVal val="visible"/>
                                      </p:to>
                                    </p:set>
                                    <p:animEffect transition="in" filter="fade">
                                      <p:cBhvr>
                                        <p:cTn id="80" dur="500"/>
                                        <p:tgtEl>
                                          <p:spTgt spid="161"/>
                                        </p:tgtEl>
                                      </p:cBhvr>
                                    </p:animEffect>
                                  </p:childTnLst>
                                </p:cTn>
                              </p:par>
                              <p:par>
                                <p:cTn id="81" presetID="10" presetClass="entr" presetSubtype="0" fill="hold" nodeType="withEffect">
                                  <p:stCondLst>
                                    <p:cond delay="0"/>
                                  </p:stCondLst>
                                  <p:childTnLst>
                                    <p:set>
                                      <p:cBhvr>
                                        <p:cTn id="82" dur="1" fill="hold">
                                          <p:stCondLst>
                                            <p:cond delay="0"/>
                                          </p:stCondLst>
                                        </p:cTn>
                                        <p:tgtEl>
                                          <p:spTgt spid="162"/>
                                        </p:tgtEl>
                                        <p:attrNameLst>
                                          <p:attrName>style.visibility</p:attrName>
                                        </p:attrNameLst>
                                      </p:cBhvr>
                                      <p:to>
                                        <p:strVal val="visible"/>
                                      </p:to>
                                    </p:set>
                                    <p:animEffect transition="in" filter="fade">
                                      <p:cBhvr>
                                        <p:cTn id="83" dur="500"/>
                                        <p:tgtEl>
                                          <p:spTgt spid="162"/>
                                        </p:tgtEl>
                                      </p:cBhvr>
                                    </p:animEffect>
                                  </p:childTnLst>
                                </p:cTn>
                              </p:par>
                              <p:par>
                                <p:cTn id="84" presetID="10" presetClass="entr" presetSubtype="0" fill="hold" nodeType="withEffect">
                                  <p:stCondLst>
                                    <p:cond delay="0"/>
                                  </p:stCondLst>
                                  <p:childTnLst>
                                    <p:set>
                                      <p:cBhvr>
                                        <p:cTn id="85" dur="1" fill="hold">
                                          <p:stCondLst>
                                            <p:cond delay="0"/>
                                          </p:stCondLst>
                                        </p:cTn>
                                        <p:tgtEl>
                                          <p:spTgt spid="163"/>
                                        </p:tgtEl>
                                        <p:attrNameLst>
                                          <p:attrName>style.visibility</p:attrName>
                                        </p:attrNameLst>
                                      </p:cBhvr>
                                      <p:to>
                                        <p:strVal val="visible"/>
                                      </p:to>
                                    </p:set>
                                    <p:animEffect transition="in" filter="fade">
                                      <p:cBhvr>
                                        <p:cTn id="86" dur="500"/>
                                        <p:tgtEl>
                                          <p:spTgt spid="163"/>
                                        </p:tgtEl>
                                      </p:cBhvr>
                                    </p:animEffect>
                                  </p:childTnLst>
                                </p:cTn>
                              </p:par>
                              <p:par>
                                <p:cTn id="87" presetID="10" presetClass="entr" presetSubtype="0" fill="hold" nodeType="withEffect">
                                  <p:stCondLst>
                                    <p:cond delay="0"/>
                                  </p:stCondLst>
                                  <p:childTnLst>
                                    <p:set>
                                      <p:cBhvr>
                                        <p:cTn id="88" dur="1" fill="hold">
                                          <p:stCondLst>
                                            <p:cond delay="0"/>
                                          </p:stCondLst>
                                        </p:cTn>
                                        <p:tgtEl>
                                          <p:spTgt spid="164"/>
                                        </p:tgtEl>
                                        <p:attrNameLst>
                                          <p:attrName>style.visibility</p:attrName>
                                        </p:attrNameLst>
                                      </p:cBhvr>
                                      <p:to>
                                        <p:strVal val="visible"/>
                                      </p:to>
                                    </p:set>
                                    <p:animEffect transition="in" filter="fade">
                                      <p:cBhvr>
                                        <p:cTn id="89" dur="500"/>
                                        <p:tgtEl>
                                          <p:spTgt spid="164"/>
                                        </p:tgtEl>
                                      </p:cBhvr>
                                    </p:animEffect>
                                  </p:childTnLst>
                                </p:cTn>
                              </p:par>
                              <p:par>
                                <p:cTn id="90" presetID="10" presetClass="entr" presetSubtype="0" fill="hold" grpId="0" nodeType="withEffect">
                                  <p:stCondLst>
                                    <p:cond delay="0"/>
                                  </p:stCondLst>
                                  <p:childTnLst>
                                    <p:set>
                                      <p:cBhvr>
                                        <p:cTn id="91" dur="1" fill="hold">
                                          <p:stCondLst>
                                            <p:cond delay="0"/>
                                          </p:stCondLst>
                                        </p:cTn>
                                        <p:tgtEl>
                                          <p:spTgt spid="2"/>
                                        </p:tgtEl>
                                        <p:attrNameLst>
                                          <p:attrName>style.visibility</p:attrName>
                                        </p:attrNameLst>
                                      </p:cBhvr>
                                      <p:to>
                                        <p:strVal val="visible"/>
                                      </p:to>
                                    </p:set>
                                    <p:animEffect transition="in" filter="fade">
                                      <p:cBhvr>
                                        <p:cTn id="92" dur="500"/>
                                        <p:tgtEl>
                                          <p:spTgt spid="2"/>
                                        </p:tgtEl>
                                      </p:cBhvr>
                                    </p:animEffect>
                                  </p:childTnLst>
                                </p:cTn>
                              </p:par>
                              <p:par>
                                <p:cTn id="93" presetID="10" presetClass="entr" presetSubtype="0" fill="hold" nodeType="withEffect">
                                  <p:stCondLst>
                                    <p:cond delay="0"/>
                                  </p:stCondLst>
                                  <p:childTnLst>
                                    <p:set>
                                      <p:cBhvr>
                                        <p:cTn id="94" dur="1" fill="hold">
                                          <p:stCondLst>
                                            <p:cond delay="0"/>
                                          </p:stCondLst>
                                        </p:cTn>
                                        <p:tgtEl>
                                          <p:spTgt spid="166"/>
                                        </p:tgtEl>
                                        <p:attrNameLst>
                                          <p:attrName>style.visibility</p:attrName>
                                        </p:attrNameLst>
                                      </p:cBhvr>
                                      <p:to>
                                        <p:strVal val="visible"/>
                                      </p:to>
                                    </p:set>
                                    <p:animEffect transition="in" filter="fade">
                                      <p:cBhvr>
                                        <p:cTn id="95" dur="500"/>
                                        <p:tgtEl>
                                          <p:spTgt spid="166"/>
                                        </p:tgtEl>
                                      </p:cBhvr>
                                    </p:animEffect>
                                  </p:childTnLst>
                                </p:cTn>
                              </p:par>
                              <p:par>
                                <p:cTn id="96" presetID="10" presetClass="entr" presetSubtype="0" fill="hold" nodeType="withEffect">
                                  <p:stCondLst>
                                    <p:cond delay="0"/>
                                  </p:stCondLst>
                                  <p:childTnLst>
                                    <p:set>
                                      <p:cBhvr>
                                        <p:cTn id="97" dur="1" fill="hold">
                                          <p:stCondLst>
                                            <p:cond delay="0"/>
                                          </p:stCondLst>
                                        </p:cTn>
                                        <p:tgtEl>
                                          <p:spTgt spid="167"/>
                                        </p:tgtEl>
                                        <p:attrNameLst>
                                          <p:attrName>style.visibility</p:attrName>
                                        </p:attrNameLst>
                                      </p:cBhvr>
                                      <p:to>
                                        <p:strVal val="visible"/>
                                      </p:to>
                                    </p:set>
                                    <p:animEffect transition="in" filter="fade">
                                      <p:cBhvr>
                                        <p:cTn id="98" dur="500"/>
                                        <p:tgtEl>
                                          <p:spTgt spid="167"/>
                                        </p:tgtEl>
                                      </p:cBhvr>
                                    </p:animEffect>
                                  </p:childTnLst>
                                </p:cTn>
                              </p:par>
                              <p:par>
                                <p:cTn id="99" presetID="10" presetClass="entr" presetSubtype="0" fill="hold" nodeType="withEffect">
                                  <p:stCondLst>
                                    <p:cond delay="0"/>
                                  </p:stCondLst>
                                  <p:childTnLst>
                                    <p:set>
                                      <p:cBhvr>
                                        <p:cTn id="100" dur="1" fill="hold">
                                          <p:stCondLst>
                                            <p:cond delay="0"/>
                                          </p:stCondLst>
                                        </p:cTn>
                                        <p:tgtEl>
                                          <p:spTgt spid="168"/>
                                        </p:tgtEl>
                                        <p:attrNameLst>
                                          <p:attrName>style.visibility</p:attrName>
                                        </p:attrNameLst>
                                      </p:cBhvr>
                                      <p:to>
                                        <p:strVal val="visible"/>
                                      </p:to>
                                    </p:set>
                                    <p:animEffect transition="in" filter="fade">
                                      <p:cBhvr>
                                        <p:cTn id="101" dur="500"/>
                                        <p:tgtEl>
                                          <p:spTgt spid="168"/>
                                        </p:tgtEl>
                                      </p:cBhvr>
                                    </p:animEffect>
                                  </p:childTnLst>
                                </p:cTn>
                              </p:par>
                              <p:par>
                                <p:cTn id="102" presetID="10" presetClass="entr" presetSubtype="0" fill="hold" nodeType="withEffect">
                                  <p:stCondLst>
                                    <p:cond delay="0"/>
                                  </p:stCondLst>
                                  <p:childTnLst>
                                    <p:set>
                                      <p:cBhvr>
                                        <p:cTn id="103" dur="1" fill="hold">
                                          <p:stCondLst>
                                            <p:cond delay="0"/>
                                          </p:stCondLst>
                                        </p:cTn>
                                        <p:tgtEl>
                                          <p:spTgt spid="169"/>
                                        </p:tgtEl>
                                        <p:attrNameLst>
                                          <p:attrName>style.visibility</p:attrName>
                                        </p:attrNameLst>
                                      </p:cBhvr>
                                      <p:to>
                                        <p:strVal val="visible"/>
                                      </p:to>
                                    </p:set>
                                    <p:animEffect transition="in" filter="fade">
                                      <p:cBhvr>
                                        <p:cTn id="104" dur="500"/>
                                        <p:tgtEl>
                                          <p:spTgt spid="169"/>
                                        </p:tgtEl>
                                      </p:cBhvr>
                                    </p:animEffect>
                                  </p:childTnLst>
                                </p:cTn>
                              </p:par>
                              <p:par>
                                <p:cTn id="105" presetID="10" presetClass="entr" presetSubtype="0" fill="hold" nodeType="withEffect">
                                  <p:stCondLst>
                                    <p:cond delay="0"/>
                                  </p:stCondLst>
                                  <p:childTnLst>
                                    <p:set>
                                      <p:cBhvr>
                                        <p:cTn id="106" dur="1" fill="hold">
                                          <p:stCondLst>
                                            <p:cond delay="0"/>
                                          </p:stCondLst>
                                        </p:cTn>
                                        <p:tgtEl>
                                          <p:spTgt spid="170"/>
                                        </p:tgtEl>
                                        <p:attrNameLst>
                                          <p:attrName>style.visibility</p:attrName>
                                        </p:attrNameLst>
                                      </p:cBhvr>
                                      <p:to>
                                        <p:strVal val="visible"/>
                                      </p:to>
                                    </p:set>
                                    <p:animEffect transition="in" filter="fade">
                                      <p:cBhvr>
                                        <p:cTn id="107" dur="500"/>
                                        <p:tgtEl>
                                          <p:spTgt spid="170"/>
                                        </p:tgtEl>
                                      </p:cBhvr>
                                    </p:animEffect>
                                  </p:childTnLst>
                                </p:cTn>
                              </p:par>
                              <p:par>
                                <p:cTn id="108" presetID="10" presetClass="entr" presetSubtype="0" fill="hold" nodeType="withEffect">
                                  <p:stCondLst>
                                    <p:cond delay="0"/>
                                  </p:stCondLst>
                                  <p:childTnLst>
                                    <p:set>
                                      <p:cBhvr>
                                        <p:cTn id="109" dur="1" fill="hold">
                                          <p:stCondLst>
                                            <p:cond delay="0"/>
                                          </p:stCondLst>
                                        </p:cTn>
                                        <p:tgtEl>
                                          <p:spTgt spid="171"/>
                                        </p:tgtEl>
                                        <p:attrNameLst>
                                          <p:attrName>style.visibility</p:attrName>
                                        </p:attrNameLst>
                                      </p:cBhvr>
                                      <p:to>
                                        <p:strVal val="visible"/>
                                      </p:to>
                                    </p:set>
                                    <p:animEffect transition="in" filter="fade">
                                      <p:cBhvr>
                                        <p:cTn id="110" dur="500"/>
                                        <p:tgtEl>
                                          <p:spTgt spid="171"/>
                                        </p:tgtEl>
                                      </p:cBhvr>
                                    </p:animEffect>
                                  </p:childTnLst>
                                </p:cTn>
                              </p:par>
                              <p:par>
                                <p:cTn id="111" presetID="10" presetClass="entr" presetSubtype="0" fill="hold" nodeType="withEffect">
                                  <p:stCondLst>
                                    <p:cond delay="0"/>
                                  </p:stCondLst>
                                  <p:childTnLst>
                                    <p:set>
                                      <p:cBhvr>
                                        <p:cTn id="112" dur="1" fill="hold">
                                          <p:stCondLst>
                                            <p:cond delay="0"/>
                                          </p:stCondLst>
                                        </p:cTn>
                                        <p:tgtEl>
                                          <p:spTgt spid="172"/>
                                        </p:tgtEl>
                                        <p:attrNameLst>
                                          <p:attrName>style.visibility</p:attrName>
                                        </p:attrNameLst>
                                      </p:cBhvr>
                                      <p:to>
                                        <p:strVal val="visible"/>
                                      </p:to>
                                    </p:set>
                                    <p:animEffect transition="in" filter="fade">
                                      <p:cBhvr>
                                        <p:cTn id="113" dur="500"/>
                                        <p:tgtEl>
                                          <p:spTgt spid="172"/>
                                        </p:tgtEl>
                                      </p:cBhvr>
                                    </p:animEffect>
                                  </p:childTnLst>
                                </p:cTn>
                              </p:par>
                              <p:par>
                                <p:cTn id="114" presetID="10" presetClass="entr" presetSubtype="0" fill="hold" nodeType="withEffect">
                                  <p:stCondLst>
                                    <p:cond delay="0"/>
                                  </p:stCondLst>
                                  <p:childTnLst>
                                    <p:set>
                                      <p:cBhvr>
                                        <p:cTn id="115" dur="1" fill="hold">
                                          <p:stCondLst>
                                            <p:cond delay="0"/>
                                          </p:stCondLst>
                                        </p:cTn>
                                        <p:tgtEl>
                                          <p:spTgt spid="175"/>
                                        </p:tgtEl>
                                        <p:attrNameLst>
                                          <p:attrName>style.visibility</p:attrName>
                                        </p:attrNameLst>
                                      </p:cBhvr>
                                      <p:to>
                                        <p:strVal val="visible"/>
                                      </p:to>
                                    </p:set>
                                    <p:animEffect transition="in" filter="fade">
                                      <p:cBhvr>
                                        <p:cTn id="116" dur="500"/>
                                        <p:tgtEl>
                                          <p:spTgt spid="175"/>
                                        </p:tgtEl>
                                      </p:cBhvr>
                                    </p:animEffect>
                                  </p:childTnLst>
                                </p:cTn>
                              </p:par>
                              <p:par>
                                <p:cTn id="117" presetID="10" presetClass="entr" presetSubtype="0" fill="hold" nodeType="withEffect">
                                  <p:stCondLst>
                                    <p:cond delay="0"/>
                                  </p:stCondLst>
                                  <p:childTnLst>
                                    <p:set>
                                      <p:cBhvr>
                                        <p:cTn id="118" dur="1" fill="hold">
                                          <p:stCondLst>
                                            <p:cond delay="0"/>
                                          </p:stCondLst>
                                        </p:cTn>
                                        <p:tgtEl>
                                          <p:spTgt spid="176"/>
                                        </p:tgtEl>
                                        <p:attrNameLst>
                                          <p:attrName>style.visibility</p:attrName>
                                        </p:attrNameLst>
                                      </p:cBhvr>
                                      <p:to>
                                        <p:strVal val="visible"/>
                                      </p:to>
                                    </p:set>
                                    <p:animEffect transition="in" filter="fade">
                                      <p:cBhvr>
                                        <p:cTn id="119" dur="500"/>
                                        <p:tgtEl>
                                          <p:spTgt spid="176"/>
                                        </p:tgtEl>
                                      </p:cBhvr>
                                    </p:animEffect>
                                  </p:childTnLst>
                                </p:cTn>
                              </p:par>
                              <p:par>
                                <p:cTn id="120" presetID="10" presetClass="entr" presetSubtype="0" fill="hold" nodeType="withEffect">
                                  <p:stCondLst>
                                    <p:cond delay="0"/>
                                  </p:stCondLst>
                                  <p:childTnLst>
                                    <p:set>
                                      <p:cBhvr>
                                        <p:cTn id="121" dur="1" fill="hold">
                                          <p:stCondLst>
                                            <p:cond delay="0"/>
                                          </p:stCondLst>
                                        </p:cTn>
                                        <p:tgtEl>
                                          <p:spTgt spid="177"/>
                                        </p:tgtEl>
                                        <p:attrNameLst>
                                          <p:attrName>style.visibility</p:attrName>
                                        </p:attrNameLst>
                                      </p:cBhvr>
                                      <p:to>
                                        <p:strVal val="visible"/>
                                      </p:to>
                                    </p:set>
                                    <p:animEffect transition="in" filter="fade">
                                      <p:cBhvr>
                                        <p:cTn id="122" dur="500"/>
                                        <p:tgtEl>
                                          <p:spTgt spid="1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t="24703"/>
          <a:stretch/>
        </p:blipFill>
        <p:spPr>
          <a:xfrm>
            <a:off x="759864" y="2063692"/>
            <a:ext cx="7632700" cy="4063908"/>
          </a:xfrm>
          <a:prstGeom prst="rect">
            <a:avLst/>
          </a:prstGeom>
        </p:spPr>
      </p:pic>
      <p:sp>
        <p:nvSpPr>
          <p:cNvPr id="8" name="Rectangle 7"/>
          <p:cNvSpPr/>
          <p:nvPr/>
        </p:nvSpPr>
        <p:spPr>
          <a:xfrm>
            <a:off x="3070798" y="697112"/>
            <a:ext cx="3002425" cy="615553"/>
          </a:xfrm>
          <a:prstGeom prst="rect">
            <a:avLst/>
          </a:prstGeom>
        </p:spPr>
        <p:txBody>
          <a:bodyPr wrap="none" lIns="0" tIns="0" rIns="0" bIns="0">
            <a:spAutoFit/>
          </a:bodyPr>
          <a:lstStyle/>
          <a:p>
            <a:pPr algn="ctr"/>
            <a:r>
              <a:rPr lang="en-GB" altLang="en-US" sz="4000" dirty="0">
                <a:latin typeface="+mj-lt"/>
              </a:rPr>
              <a:t>Samir’s Shop</a:t>
            </a:r>
            <a:endParaRPr lang="en-GB" sz="4000" dirty="0">
              <a:latin typeface="+mj-lt"/>
            </a:endParaRPr>
          </a:p>
        </p:txBody>
      </p:sp>
      <p:sp>
        <p:nvSpPr>
          <p:cNvPr id="63" name="Rectangle 62"/>
          <p:cNvSpPr/>
          <p:nvPr/>
        </p:nvSpPr>
        <p:spPr>
          <a:xfrm>
            <a:off x="1287304" y="1383454"/>
            <a:ext cx="6630005" cy="646331"/>
          </a:xfrm>
          <a:prstGeom prst="rect">
            <a:avLst/>
          </a:prstGeom>
        </p:spPr>
        <p:txBody>
          <a:bodyPr wrap="square">
            <a:spAutoFit/>
          </a:bodyPr>
          <a:lstStyle/>
          <a:p>
            <a:pPr algn="ctr"/>
            <a:r>
              <a:rPr lang="en-GB" dirty="0"/>
              <a:t>We are going to create a block diagram to show how many of each type of toy Samir sold. </a:t>
            </a:r>
          </a:p>
        </p:txBody>
      </p:sp>
      <p:graphicFrame>
        <p:nvGraphicFramePr>
          <p:cNvPr id="3" name="Table 2"/>
          <p:cNvGraphicFramePr>
            <a:graphicFrameLocks noGrp="1"/>
          </p:cNvGraphicFramePr>
          <p:nvPr>
            <p:extLst>
              <p:ext uri="{D42A27DB-BD31-4B8C-83A1-F6EECF244321}">
                <p14:modId xmlns:p14="http://schemas.microsoft.com/office/powerpoint/2010/main" val="2089134335"/>
              </p:ext>
            </p:extLst>
          </p:nvPr>
        </p:nvGraphicFramePr>
        <p:xfrm>
          <a:off x="919992" y="2100573"/>
          <a:ext cx="2930556" cy="3992250"/>
        </p:xfrm>
        <a:graphic>
          <a:graphicData uri="http://schemas.openxmlformats.org/drawingml/2006/table">
            <a:tbl>
              <a:tblPr firstRow="1" bandRow="1">
                <a:tableStyleId>{5C22544A-7EE6-4342-B048-85BDC9FD1C3A}</a:tableStyleId>
              </a:tblPr>
              <a:tblGrid>
                <a:gridCol w="1465278">
                  <a:extLst>
                    <a:ext uri="{9D8B030D-6E8A-4147-A177-3AD203B41FA5}">
                      <a16:colId xmlns:a16="http://schemas.microsoft.com/office/drawing/2014/main" val="969799815"/>
                    </a:ext>
                  </a:extLst>
                </a:gridCol>
                <a:gridCol w="1465278">
                  <a:extLst>
                    <a:ext uri="{9D8B030D-6E8A-4147-A177-3AD203B41FA5}">
                      <a16:colId xmlns:a16="http://schemas.microsoft.com/office/drawing/2014/main" val="4247952974"/>
                    </a:ext>
                  </a:extLst>
                </a:gridCol>
              </a:tblGrid>
              <a:tr h="392414">
                <a:tc>
                  <a:txBody>
                    <a:bodyPr/>
                    <a:lstStyle/>
                    <a:p>
                      <a:pPr algn="ctr"/>
                      <a:r>
                        <a:rPr lang="en-GB" dirty="0">
                          <a:solidFill>
                            <a:schemeClr val="tx1"/>
                          </a:solidFill>
                        </a:rPr>
                        <a:t>Toy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dirty="0">
                          <a:solidFill>
                            <a:schemeClr val="tx1"/>
                          </a:solidFill>
                        </a:rPr>
                        <a:t>Frequency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72804809"/>
                  </a:ext>
                </a:extLst>
              </a:tr>
              <a:tr h="899959">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dirty="0">
                          <a:solidFill>
                            <a:schemeClr val="tx1"/>
                          </a:solidFill>
                        </a:rPr>
                        <a:t>20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36042489"/>
                  </a:ext>
                </a:extLst>
              </a:tr>
              <a:tr h="899959">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dirty="0">
                          <a:solidFill>
                            <a:schemeClr val="tx1"/>
                          </a:solidFill>
                        </a:rPr>
                        <a:t>30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85823617"/>
                  </a:ext>
                </a:extLst>
              </a:tr>
              <a:tr h="899959">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dirty="0">
                          <a:solidFill>
                            <a:schemeClr val="tx1"/>
                          </a:solidFill>
                        </a:rPr>
                        <a:t>15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72059248"/>
                  </a:ext>
                </a:extLst>
              </a:tr>
              <a:tr h="899959">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dirty="0">
                          <a:solidFill>
                            <a:schemeClr val="tx1"/>
                          </a:solidFill>
                        </a:rPr>
                        <a:t>10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21899302"/>
                  </a:ext>
                </a:extLst>
              </a:tr>
            </a:tbl>
          </a:graphicData>
        </a:graphic>
      </p:graphicFrame>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22778" y="2608263"/>
            <a:ext cx="719293" cy="765175"/>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22778" y="3520244"/>
            <a:ext cx="722407" cy="721765"/>
          </a:xfrm>
          <a:prstGeom prst="rect">
            <a:avLst/>
          </a:prstGeom>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352076" y="4388815"/>
            <a:ext cx="460695" cy="691043"/>
          </a:xfrm>
          <a:prstGeom prst="rect">
            <a:avLst/>
          </a:prstGeom>
        </p:spPr>
      </p:pic>
      <p:pic>
        <p:nvPicPr>
          <p:cNvPr id="11" name="Picture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09601" y="5346502"/>
            <a:ext cx="1207514" cy="630354"/>
          </a:xfrm>
          <a:prstGeom prst="rect">
            <a:avLst/>
          </a:prstGeom>
        </p:spPr>
      </p:pic>
      <p:pic>
        <p:nvPicPr>
          <p:cNvPr id="4" name="Picture 3"/>
          <p:cNvPicPr>
            <a:picLocks noChangeAspect="1"/>
          </p:cNvPicPr>
          <p:nvPr/>
        </p:nvPicPr>
        <p:blipFill rotWithShape="1">
          <a:blip r:embed="rId7" cstate="print">
            <a:extLst>
              <a:ext uri="{28A0092B-C50C-407E-A947-70E740481C1C}">
                <a14:useLocalDpi xmlns:a14="http://schemas.microsoft.com/office/drawing/2010/main" val="0"/>
              </a:ext>
            </a:extLst>
          </a:blip>
          <a:srcRect b="14211"/>
          <a:stretch/>
        </p:blipFill>
        <p:spPr>
          <a:xfrm flipH="1">
            <a:off x="6879490" y="2608263"/>
            <a:ext cx="2075635" cy="4249737"/>
          </a:xfrm>
          <a:prstGeom prst="rect">
            <a:avLst/>
          </a:prstGeom>
        </p:spPr>
      </p:pic>
      <p:sp>
        <p:nvSpPr>
          <p:cNvPr id="5" name="Oval Callout 4"/>
          <p:cNvSpPr/>
          <p:nvPr/>
        </p:nvSpPr>
        <p:spPr>
          <a:xfrm>
            <a:off x="4353886" y="2432808"/>
            <a:ext cx="2407641" cy="2030136"/>
          </a:xfrm>
          <a:prstGeom prst="wedgeEllipseCallout">
            <a:avLst>
              <a:gd name="adj1" fmla="val 61630"/>
              <a:gd name="adj2" fmla="val 20477"/>
            </a:avLst>
          </a:prstGeom>
          <a:solidFill>
            <a:srgbClr val="00BCA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What could the block diagram count in steps of? </a:t>
            </a:r>
          </a:p>
        </p:txBody>
      </p:sp>
    </p:spTree>
    <p:extLst>
      <p:ext uri="{BB962C8B-B14F-4D97-AF65-F5344CB8AC3E}">
        <p14:creationId xmlns:p14="http://schemas.microsoft.com/office/powerpoint/2010/main" val="245878078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3076411" y="697112"/>
            <a:ext cx="2991204" cy="615553"/>
          </a:xfrm>
          <a:prstGeom prst="rect">
            <a:avLst/>
          </a:prstGeom>
        </p:spPr>
        <p:txBody>
          <a:bodyPr wrap="none" lIns="0" tIns="0" rIns="0" bIns="0">
            <a:spAutoFit/>
          </a:bodyPr>
          <a:lstStyle/>
          <a:p>
            <a:pPr algn="ctr"/>
            <a:r>
              <a:rPr lang="en-GB" altLang="en-US" sz="4000" dirty="0">
                <a:latin typeface="+mj-lt"/>
              </a:rPr>
              <a:t>Seaside Shop</a:t>
            </a:r>
            <a:endParaRPr lang="en-GB" sz="4000" dirty="0">
              <a:latin typeface="+mj-lt"/>
            </a:endParaRPr>
          </a:p>
        </p:txBody>
      </p:sp>
      <p:graphicFrame>
        <p:nvGraphicFramePr>
          <p:cNvPr id="21" name="Table 20"/>
          <p:cNvGraphicFramePr>
            <a:graphicFrameLocks noGrp="1"/>
          </p:cNvGraphicFramePr>
          <p:nvPr>
            <p:extLst>
              <p:ext uri="{D42A27DB-BD31-4B8C-83A1-F6EECF244321}">
                <p14:modId xmlns:p14="http://schemas.microsoft.com/office/powerpoint/2010/main" val="3486545064"/>
              </p:ext>
            </p:extLst>
          </p:nvPr>
        </p:nvGraphicFramePr>
        <p:xfrm>
          <a:off x="3367722" y="2068057"/>
          <a:ext cx="2408574" cy="3218593"/>
        </p:xfrm>
        <a:graphic>
          <a:graphicData uri="http://schemas.openxmlformats.org/drawingml/2006/table">
            <a:tbl>
              <a:tblPr firstRow="1" bandRow="1">
                <a:tableStyleId>{5C22544A-7EE6-4342-B048-85BDC9FD1C3A}</a:tableStyleId>
              </a:tblPr>
              <a:tblGrid>
                <a:gridCol w="360728">
                  <a:extLst>
                    <a:ext uri="{9D8B030D-6E8A-4147-A177-3AD203B41FA5}">
                      <a16:colId xmlns:a16="http://schemas.microsoft.com/office/drawing/2014/main" val="20000"/>
                    </a:ext>
                  </a:extLst>
                </a:gridCol>
                <a:gridCol w="503446">
                  <a:extLst>
                    <a:ext uri="{9D8B030D-6E8A-4147-A177-3AD203B41FA5}">
                      <a16:colId xmlns:a16="http://schemas.microsoft.com/office/drawing/2014/main" val="20001"/>
                    </a:ext>
                  </a:extLst>
                </a:gridCol>
                <a:gridCol w="534749">
                  <a:extLst>
                    <a:ext uri="{9D8B030D-6E8A-4147-A177-3AD203B41FA5}">
                      <a16:colId xmlns:a16="http://schemas.microsoft.com/office/drawing/2014/main" val="20002"/>
                    </a:ext>
                  </a:extLst>
                </a:gridCol>
                <a:gridCol w="524269">
                  <a:extLst>
                    <a:ext uri="{9D8B030D-6E8A-4147-A177-3AD203B41FA5}">
                      <a16:colId xmlns:a16="http://schemas.microsoft.com/office/drawing/2014/main" val="20003"/>
                    </a:ext>
                  </a:extLst>
                </a:gridCol>
                <a:gridCol w="485382">
                  <a:extLst>
                    <a:ext uri="{9D8B030D-6E8A-4147-A177-3AD203B41FA5}">
                      <a16:colId xmlns:a16="http://schemas.microsoft.com/office/drawing/2014/main" val="20004"/>
                    </a:ext>
                  </a:extLst>
                </a:gridCol>
              </a:tblGrid>
              <a:tr h="459799">
                <a:tc>
                  <a:txBody>
                    <a:bodyPr/>
                    <a:lstStyle/>
                    <a:p>
                      <a:pPr algn="r"/>
                      <a:r>
                        <a:rPr lang="en-GB" sz="1200" b="0" dirty="0">
                          <a:solidFill>
                            <a:schemeClr val="tx1"/>
                          </a:solidFill>
                          <a:latin typeface="+mn-lt"/>
                        </a:rPr>
                        <a:t>35</a:t>
                      </a:r>
                    </a:p>
                  </a:txBody>
                  <a:tcPr marL="81960" marR="81960" marT="40980" marB="4098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600" dirty="0"/>
                    </a:p>
                  </a:txBody>
                  <a:tcPr marL="81960" marR="81960" marT="40980" marB="40980">
                    <a:lnL w="12700" cap="flat" cmpd="sng" algn="ctr">
                      <a:solidFill>
                        <a:schemeClr val="tx1"/>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tc>
                  <a:txBody>
                    <a:bodyPr/>
                    <a:lstStyle/>
                    <a:p>
                      <a:endParaRPr lang="en-GB" sz="1600" dirty="0"/>
                    </a:p>
                  </a:txBody>
                  <a:tcPr marL="81960" marR="81960" marT="40980" marB="40980">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tc>
                  <a:txBody>
                    <a:bodyPr/>
                    <a:lstStyle/>
                    <a:p>
                      <a:endParaRPr lang="en-GB" sz="1600" dirty="0"/>
                    </a:p>
                  </a:txBody>
                  <a:tcPr marL="81960" marR="81960" marT="40980" marB="40980">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tc>
                  <a:txBody>
                    <a:bodyPr/>
                    <a:lstStyle/>
                    <a:p>
                      <a:endParaRPr lang="en-GB" sz="1600" dirty="0"/>
                    </a:p>
                  </a:txBody>
                  <a:tcPr marL="81960" marR="81960" marT="40980" marB="40980">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459799">
                <a:tc>
                  <a:txBody>
                    <a:bodyPr/>
                    <a:lstStyle/>
                    <a:p>
                      <a:pPr algn="r"/>
                      <a:r>
                        <a:rPr lang="en-GB" sz="1200" b="0" dirty="0">
                          <a:solidFill>
                            <a:schemeClr val="tx1"/>
                          </a:solidFill>
                          <a:latin typeface="+mn-lt"/>
                        </a:rPr>
                        <a:t>30</a:t>
                      </a:r>
                    </a:p>
                  </a:txBody>
                  <a:tcPr marL="81960" marR="81960" marT="40980" marB="4098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600" dirty="0"/>
                    </a:p>
                  </a:txBody>
                  <a:tcPr marL="81960" marR="81960" marT="40980" marB="40980">
                    <a:lnL w="12700" cap="flat" cmpd="sng" algn="ctr">
                      <a:solidFill>
                        <a:schemeClr val="tx1"/>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tc>
                  <a:txBody>
                    <a:bodyPr/>
                    <a:lstStyle/>
                    <a:p>
                      <a:endParaRPr lang="en-GB" sz="1600" dirty="0"/>
                    </a:p>
                  </a:txBody>
                  <a:tcPr marL="81960" marR="81960" marT="40980" marB="40980">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rgbClr val="0082C9"/>
                    </a:solidFill>
                  </a:tcPr>
                </a:tc>
                <a:tc>
                  <a:txBody>
                    <a:bodyPr/>
                    <a:lstStyle/>
                    <a:p>
                      <a:endParaRPr lang="en-GB" sz="1600" dirty="0"/>
                    </a:p>
                  </a:txBody>
                  <a:tcPr marL="81960" marR="81960" marT="40980" marB="40980">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tc>
                  <a:txBody>
                    <a:bodyPr/>
                    <a:lstStyle/>
                    <a:p>
                      <a:endParaRPr lang="en-GB" sz="1600" dirty="0"/>
                    </a:p>
                  </a:txBody>
                  <a:tcPr marL="81960" marR="81960" marT="40980" marB="40980">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r h="459799">
                <a:tc>
                  <a:txBody>
                    <a:bodyPr/>
                    <a:lstStyle/>
                    <a:p>
                      <a:pPr algn="r"/>
                      <a:r>
                        <a:rPr lang="en-GB" sz="1200" b="0" dirty="0">
                          <a:solidFill>
                            <a:schemeClr val="tx1"/>
                          </a:solidFill>
                          <a:latin typeface="+mn-lt"/>
                        </a:rPr>
                        <a:t>25</a:t>
                      </a:r>
                    </a:p>
                  </a:txBody>
                  <a:tcPr marL="81960" marR="81960" marT="40980" marB="4098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600" dirty="0"/>
                    </a:p>
                  </a:txBody>
                  <a:tcPr marL="81960" marR="81960" marT="40980" marB="40980">
                    <a:lnL w="12700" cap="flat" cmpd="sng" algn="ctr">
                      <a:solidFill>
                        <a:schemeClr val="tx1"/>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tc>
                  <a:txBody>
                    <a:bodyPr/>
                    <a:lstStyle/>
                    <a:p>
                      <a:endParaRPr lang="en-GB" sz="1600" dirty="0"/>
                    </a:p>
                  </a:txBody>
                  <a:tcPr marL="81960" marR="81960" marT="40980" marB="40980">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rgbClr val="0082C9"/>
                    </a:solidFill>
                  </a:tcPr>
                </a:tc>
                <a:tc>
                  <a:txBody>
                    <a:bodyPr/>
                    <a:lstStyle/>
                    <a:p>
                      <a:endParaRPr lang="en-GB" sz="1600" dirty="0"/>
                    </a:p>
                  </a:txBody>
                  <a:tcPr marL="81960" marR="81960" marT="40980" marB="40980">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tc>
                  <a:txBody>
                    <a:bodyPr/>
                    <a:lstStyle/>
                    <a:p>
                      <a:endParaRPr lang="en-GB" sz="1600" dirty="0"/>
                    </a:p>
                  </a:txBody>
                  <a:tcPr marL="81960" marR="81960" marT="40980" marB="40980">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5"/>
                  </a:ext>
                </a:extLst>
              </a:tr>
              <a:tr h="459799">
                <a:tc>
                  <a:txBody>
                    <a:bodyPr/>
                    <a:lstStyle/>
                    <a:p>
                      <a:pPr algn="r"/>
                      <a:r>
                        <a:rPr lang="en-GB" sz="1200" b="0" dirty="0">
                          <a:solidFill>
                            <a:schemeClr val="tx1"/>
                          </a:solidFill>
                          <a:latin typeface="+mn-lt"/>
                        </a:rPr>
                        <a:t>20</a:t>
                      </a:r>
                    </a:p>
                  </a:txBody>
                  <a:tcPr marL="81960" marR="81960" marT="40980" marB="4098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600" dirty="0"/>
                    </a:p>
                  </a:txBody>
                  <a:tcPr marL="81960" marR="81960" marT="40980" marB="40980">
                    <a:lnL w="12700" cap="flat" cmpd="sng" algn="ctr">
                      <a:solidFill>
                        <a:schemeClr val="tx1"/>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tc>
                  <a:txBody>
                    <a:bodyPr/>
                    <a:lstStyle/>
                    <a:p>
                      <a:endParaRPr lang="en-GB" sz="1600" dirty="0"/>
                    </a:p>
                  </a:txBody>
                  <a:tcPr marL="81960" marR="81960" marT="40980" marB="40980">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rgbClr val="0082C9"/>
                    </a:solidFill>
                  </a:tcPr>
                </a:tc>
                <a:tc>
                  <a:txBody>
                    <a:bodyPr/>
                    <a:lstStyle/>
                    <a:p>
                      <a:endParaRPr lang="en-GB" sz="1600" dirty="0"/>
                    </a:p>
                  </a:txBody>
                  <a:tcPr marL="81960" marR="81960" marT="40980" marB="40980">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rgbClr val="884098"/>
                    </a:solidFill>
                  </a:tcPr>
                </a:tc>
                <a:tc>
                  <a:txBody>
                    <a:bodyPr/>
                    <a:lstStyle/>
                    <a:p>
                      <a:endParaRPr lang="en-GB" sz="1600" dirty="0"/>
                    </a:p>
                  </a:txBody>
                  <a:tcPr marL="81960" marR="81960" marT="40980" marB="40980">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6"/>
                  </a:ext>
                </a:extLst>
              </a:tr>
              <a:tr h="459799">
                <a:tc>
                  <a:txBody>
                    <a:bodyPr/>
                    <a:lstStyle/>
                    <a:p>
                      <a:pPr algn="r"/>
                      <a:r>
                        <a:rPr lang="en-GB" sz="1200" b="0" dirty="0">
                          <a:solidFill>
                            <a:schemeClr val="tx1"/>
                          </a:solidFill>
                          <a:latin typeface="+mn-lt"/>
                        </a:rPr>
                        <a:t>15</a:t>
                      </a:r>
                    </a:p>
                  </a:txBody>
                  <a:tcPr marL="81960" marR="81960" marT="40980" marB="4098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600" dirty="0"/>
                    </a:p>
                  </a:txBody>
                  <a:tcPr marL="81960" marR="81960" marT="40980" marB="40980">
                    <a:lnL w="12700" cap="flat" cmpd="sng" algn="ctr">
                      <a:solidFill>
                        <a:schemeClr val="tx1"/>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tc>
                  <a:txBody>
                    <a:bodyPr/>
                    <a:lstStyle/>
                    <a:p>
                      <a:endParaRPr lang="en-GB" sz="1600" dirty="0"/>
                    </a:p>
                  </a:txBody>
                  <a:tcPr marL="81960" marR="81960" marT="40980" marB="40980">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rgbClr val="0082C9"/>
                    </a:solidFill>
                  </a:tcPr>
                </a:tc>
                <a:tc>
                  <a:txBody>
                    <a:bodyPr/>
                    <a:lstStyle/>
                    <a:p>
                      <a:endParaRPr lang="en-GB" sz="1600" dirty="0"/>
                    </a:p>
                  </a:txBody>
                  <a:tcPr marL="81960" marR="81960" marT="40980" marB="40980">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rgbClr val="884098"/>
                    </a:solidFill>
                  </a:tcPr>
                </a:tc>
                <a:tc>
                  <a:txBody>
                    <a:bodyPr/>
                    <a:lstStyle/>
                    <a:p>
                      <a:endParaRPr lang="en-GB" sz="1600" dirty="0"/>
                    </a:p>
                  </a:txBody>
                  <a:tcPr marL="81960" marR="81960" marT="40980" marB="40980">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lnTlToBr w="12700" cmpd="sng">
                      <a:noFill/>
                      <a:prstDash val="solid"/>
                    </a:lnTlToBr>
                    <a:lnBlToTr w="12700" cmpd="sng">
                      <a:noFill/>
                      <a:prstDash val="solid"/>
                    </a:lnBlToTr>
                    <a:solidFill>
                      <a:srgbClr val="69C34B"/>
                    </a:solidFill>
                  </a:tcPr>
                </a:tc>
                <a:extLst>
                  <a:ext uri="{0D108BD9-81ED-4DB2-BD59-A6C34878D82A}">
                    <a16:rowId xmlns:a16="http://schemas.microsoft.com/office/drawing/2014/main" val="10007"/>
                  </a:ext>
                </a:extLst>
              </a:tr>
              <a:tr h="459799">
                <a:tc>
                  <a:txBody>
                    <a:bodyPr/>
                    <a:lstStyle/>
                    <a:p>
                      <a:pPr algn="r"/>
                      <a:r>
                        <a:rPr lang="en-GB" sz="1200" b="0" dirty="0">
                          <a:solidFill>
                            <a:schemeClr val="tx1"/>
                          </a:solidFill>
                          <a:latin typeface="+mn-lt"/>
                        </a:rPr>
                        <a:t>10</a:t>
                      </a:r>
                    </a:p>
                  </a:txBody>
                  <a:tcPr marL="81960" marR="81960" marT="40980" marB="4098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600" dirty="0"/>
                    </a:p>
                  </a:txBody>
                  <a:tcPr marL="81960" marR="81960" marT="40980" marB="40980">
                    <a:lnL w="12700" cap="flat" cmpd="sng" algn="ctr">
                      <a:solidFill>
                        <a:schemeClr val="tx1"/>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rgbClr val="FFA8F1"/>
                    </a:solidFill>
                  </a:tcPr>
                </a:tc>
                <a:tc>
                  <a:txBody>
                    <a:bodyPr/>
                    <a:lstStyle/>
                    <a:p>
                      <a:endParaRPr lang="en-GB" sz="1600" dirty="0"/>
                    </a:p>
                  </a:txBody>
                  <a:tcPr marL="81960" marR="81960" marT="40980" marB="40980">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rgbClr val="0082C9"/>
                    </a:solidFill>
                  </a:tcPr>
                </a:tc>
                <a:tc>
                  <a:txBody>
                    <a:bodyPr/>
                    <a:lstStyle/>
                    <a:p>
                      <a:endParaRPr lang="en-GB" sz="1600" dirty="0"/>
                    </a:p>
                  </a:txBody>
                  <a:tcPr marL="81960" marR="81960" marT="40980" marB="40980">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rgbClr val="884098"/>
                    </a:solidFill>
                  </a:tcPr>
                </a:tc>
                <a:tc>
                  <a:txBody>
                    <a:bodyPr/>
                    <a:lstStyle/>
                    <a:p>
                      <a:endParaRPr lang="en-GB" sz="1600" dirty="0"/>
                    </a:p>
                  </a:txBody>
                  <a:tcPr marL="81960" marR="81960" marT="40980" marB="40980">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lnTlToBr w="12700" cmpd="sng">
                      <a:noFill/>
                      <a:prstDash val="solid"/>
                    </a:lnTlToBr>
                    <a:lnBlToTr w="12700" cmpd="sng">
                      <a:noFill/>
                      <a:prstDash val="solid"/>
                    </a:lnBlToTr>
                    <a:solidFill>
                      <a:srgbClr val="69C34B"/>
                    </a:solidFill>
                  </a:tcPr>
                </a:tc>
                <a:extLst>
                  <a:ext uri="{0D108BD9-81ED-4DB2-BD59-A6C34878D82A}">
                    <a16:rowId xmlns:a16="http://schemas.microsoft.com/office/drawing/2014/main" val="10008"/>
                  </a:ext>
                </a:extLst>
              </a:tr>
              <a:tr h="459799">
                <a:tc>
                  <a:txBody>
                    <a:bodyPr/>
                    <a:lstStyle/>
                    <a:p>
                      <a:pPr algn="r"/>
                      <a:r>
                        <a:rPr lang="en-GB" sz="1200" b="0" dirty="0">
                          <a:solidFill>
                            <a:schemeClr val="tx1"/>
                          </a:solidFill>
                          <a:latin typeface="+mn-lt"/>
                        </a:rPr>
                        <a:t>5</a:t>
                      </a:r>
                    </a:p>
                  </a:txBody>
                  <a:tcPr marL="81960" marR="81960" marT="40980" marB="4098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600" dirty="0"/>
                    </a:p>
                  </a:txBody>
                  <a:tcPr marL="81960" marR="81960" marT="40980" marB="40980">
                    <a:lnL w="12700" cap="flat" cmpd="sng" algn="ctr">
                      <a:solidFill>
                        <a:schemeClr val="tx1"/>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A8F1"/>
                    </a:solidFill>
                  </a:tcPr>
                </a:tc>
                <a:tc>
                  <a:txBody>
                    <a:bodyPr/>
                    <a:lstStyle/>
                    <a:p>
                      <a:endParaRPr lang="en-GB" sz="1600" dirty="0"/>
                    </a:p>
                  </a:txBody>
                  <a:tcPr marL="81960" marR="81960" marT="40980" marB="40980">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82C9"/>
                    </a:solidFill>
                  </a:tcPr>
                </a:tc>
                <a:tc>
                  <a:txBody>
                    <a:bodyPr/>
                    <a:lstStyle/>
                    <a:p>
                      <a:endParaRPr lang="en-GB" sz="1600" dirty="0"/>
                    </a:p>
                  </a:txBody>
                  <a:tcPr marL="81960" marR="81960" marT="40980" marB="40980">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84098"/>
                    </a:solidFill>
                  </a:tcPr>
                </a:tc>
                <a:tc>
                  <a:txBody>
                    <a:bodyPr/>
                    <a:lstStyle/>
                    <a:p>
                      <a:endParaRPr lang="en-GB" sz="1600" dirty="0"/>
                    </a:p>
                  </a:txBody>
                  <a:tcPr marL="81960" marR="81960" marT="40980" marB="40980">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69C34B"/>
                    </a:solidFill>
                  </a:tcPr>
                </a:tc>
                <a:extLst>
                  <a:ext uri="{0D108BD9-81ED-4DB2-BD59-A6C34878D82A}">
                    <a16:rowId xmlns:a16="http://schemas.microsoft.com/office/drawing/2014/main" val="10009"/>
                  </a:ext>
                </a:extLst>
              </a:tr>
            </a:tbl>
          </a:graphicData>
        </a:graphic>
      </p:graphicFrame>
      <p:pic>
        <p:nvPicPr>
          <p:cNvPr id="45" name="Picture 4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75242" y="5369359"/>
            <a:ext cx="308050" cy="327700"/>
          </a:xfrm>
          <a:prstGeom prst="rect">
            <a:avLst/>
          </a:prstGeom>
        </p:spPr>
      </p:pic>
      <p:pic>
        <p:nvPicPr>
          <p:cNvPr id="46" name="Picture 4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44295" y="5369359"/>
            <a:ext cx="314816" cy="314536"/>
          </a:xfrm>
          <a:prstGeom prst="rect">
            <a:avLst/>
          </a:prstGeom>
        </p:spPr>
      </p:pic>
      <p:pic>
        <p:nvPicPr>
          <p:cNvPr id="47" name="Picture 4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99424" y="5327896"/>
            <a:ext cx="263582" cy="395373"/>
          </a:xfrm>
          <a:prstGeom prst="rect">
            <a:avLst/>
          </a:prstGeom>
        </p:spPr>
      </p:pic>
      <p:pic>
        <p:nvPicPr>
          <p:cNvPr id="48" name="Picture 4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70015" y="5369359"/>
            <a:ext cx="358149" cy="186963"/>
          </a:xfrm>
          <a:prstGeom prst="rect">
            <a:avLst/>
          </a:prstGeom>
        </p:spPr>
      </p:pic>
      <p:sp>
        <p:nvSpPr>
          <p:cNvPr id="3" name="Rectangle 2"/>
          <p:cNvSpPr/>
          <p:nvPr/>
        </p:nvSpPr>
        <p:spPr>
          <a:xfrm>
            <a:off x="4093098" y="5664546"/>
            <a:ext cx="1374095" cy="369332"/>
          </a:xfrm>
          <a:prstGeom prst="rect">
            <a:avLst/>
          </a:prstGeom>
        </p:spPr>
        <p:txBody>
          <a:bodyPr wrap="none">
            <a:spAutoFit/>
          </a:bodyPr>
          <a:lstStyle/>
          <a:p>
            <a:pPr algn="r"/>
            <a:r>
              <a:rPr lang="en-GB" dirty="0"/>
              <a:t>Type of Toy</a:t>
            </a:r>
          </a:p>
        </p:txBody>
      </p:sp>
      <p:sp>
        <p:nvSpPr>
          <p:cNvPr id="64" name="Rectangle 63"/>
          <p:cNvSpPr/>
          <p:nvPr/>
        </p:nvSpPr>
        <p:spPr>
          <a:xfrm rot="16200000">
            <a:off x="2240364" y="3890917"/>
            <a:ext cx="1797288" cy="369332"/>
          </a:xfrm>
          <a:prstGeom prst="rect">
            <a:avLst/>
          </a:prstGeom>
        </p:spPr>
        <p:txBody>
          <a:bodyPr wrap="none">
            <a:spAutoFit/>
          </a:bodyPr>
          <a:lstStyle/>
          <a:p>
            <a:pPr algn="r"/>
            <a:r>
              <a:rPr lang="en-GB" dirty="0"/>
              <a:t>Number of Toys</a:t>
            </a:r>
          </a:p>
        </p:txBody>
      </p:sp>
      <p:sp>
        <p:nvSpPr>
          <p:cNvPr id="65" name="Rectangle 64"/>
          <p:cNvSpPr/>
          <p:nvPr/>
        </p:nvSpPr>
        <p:spPr>
          <a:xfrm>
            <a:off x="1037227" y="1505495"/>
            <a:ext cx="7069564" cy="369332"/>
          </a:xfrm>
          <a:prstGeom prst="rect">
            <a:avLst/>
          </a:prstGeom>
        </p:spPr>
        <p:txBody>
          <a:bodyPr wrap="none">
            <a:spAutoFit/>
          </a:bodyPr>
          <a:lstStyle/>
          <a:p>
            <a:pPr algn="r"/>
            <a:r>
              <a:rPr lang="en-GB" u="sng" dirty="0"/>
              <a:t>A Block Diagram to Show the Number of Toys Sold in Samir’s Shop</a:t>
            </a:r>
          </a:p>
        </p:txBody>
      </p:sp>
    </p:spTree>
    <p:extLst>
      <p:ext uri="{BB962C8B-B14F-4D97-AF65-F5344CB8AC3E}">
        <p14:creationId xmlns:p14="http://schemas.microsoft.com/office/powerpoint/2010/main" val="240673175"/>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Twinkl Planit">
      <a:dk1>
        <a:srgbClr val="1C1C1C"/>
      </a:dk1>
      <a:lt1>
        <a:srgbClr val="FFFFFF"/>
      </a:lt1>
      <a:dk2>
        <a:srgbClr val="132A8C"/>
      </a:dk2>
      <a:lt2>
        <a:srgbClr val="E2E2E2"/>
      </a:lt2>
      <a:accent1>
        <a:srgbClr val="6B388C"/>
      </a:accent1>
      <a:accent2>
        <a:srgbClr val="E6236A"/>
      </a:accent2>
      <a:accent3>
        <a:srgbClr val="32B3A2"/>
      </a:accent3>
      <a:accent4>
        <a:srgbClr val="A21774"/>
      </a:accent4>
      <a:accent5>
        <a:srgbClr val="14B4E4"/>
      </a:accent5>
      <a:accent6>
        <a:srgbClr val="EE7918"/>
      </a:accent6>
      <a:hlink>
        <a:srgbClr val="14B4E4"/>
      </a:hlink>
      <a:folHlink>
        <a:srgbClr val="86CEFA"/>
      </a:folHlink>
    </a:clrScheme>
    <a:fontScheme name="Custom 1">
      <a:majorFont>
        <a:latin typeface="Twinkl SemiBold"/>
        <a:ea typeface=""/>
        <a:cs typeface=""/>
      </a:majorFont>
      <a:minorFont>
        <a:latin typeface="Twink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esson Presentation Template" id="{1412784A-9730-4539-AD18-FDCBB0907DE4}" vid="{C564E1A4-2DFA-4397-8513-317C74FF867F}"/>
    </a:ext>
  </a:extLst>
</a:theme>
</file>

<file path=docProps/app.xml><?xml version="1.0" encoding="utf-8"?>
<Properties xmlns="http://schemas.openxmlformats.org/officeDocument/2006/extended-properties" xmlns:vt="http://schemas.openxmlformats.org/officeDocument/2006/docPropsVTypes">
  <Template/>
  <TotalTime>676</TotalTime>
  <Words>489</Words>
  <Application>Microsoft Office PowerPoint</Application>
  <PresentationFormat>On-screen Show (4:3)</PresentationFormat>
  <Paragraphs>121</Paragraphs>
  <Slides>14</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14</vt:i4>
      </vt:variant>
    </vt:vector>
  </HeadingPairs>
  <TitlesOfParts>
    <vt:vector size="24" baseType="lpstr">
      <vt:lpstr>Calibri</vt:lpstr>
      <vt:lpstr>Sassoon Infant Md</vt:lpstr>
      <vt:lpstr>Twinkl</vt:lpstr>
      <vt:lpstr>Tuffy-TTF</vt:lpstr>
      <vt:lpstr>Sassoon Infant Rg</vt:lpstr>
      <vt:lpstr>Times New Roman</vt:lpstr>
      <vt:lpstr>Arial</vt:lpstr>
      <vt:lpstr>Twinkl SemiBold</vt:lpstr>
      <vt:lpstr>Tuffy</vt:lpstr>
      <vt:lpstr>1_Office Theme</vt:lpstr>
      <vt:lpstr>Maths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Rachel Leather</dc:creator>
  <cp:lastModifiedBy>Year 2</cp:lastModifiedBy>
  <cp:revision>47</cp:revision>
  <dcterms:created xsi:type="dcterms:W3CDTF">2019-01-21T14:44:56Z</dcterms:created>
  <dcterms:modified xsi:type="dcterms:W3CDTF">2020-06-14T10:23:45Z</dcterms:modified>
</cp:coreProperties>
</file>