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70" r:id="rId3"/>
    <p:sldId id="283" r:id="rId4"/>
    <p:sldId id="284" r:id="rId5"/>
    <p:sldId id="285" r:id="rId6"/>
    <p:sldId id="264"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pos="476">
          <p15:clr>
            <a:srgbClr val="A4A3A4"/>
          </p15:clr>
        </p15:guide>
        <p15:guide id="5" pos="5284">
          <p15:clr>
            <a:srgbClr val="A4A3A4"/>
          </p15:clr>
        </p15:guide>
        <p15:guide id="6" pos="5443">
          <p15:clr>
            <a:srgbClr val="A4A3A4"/>
          </p15:clr>
        </p15:guide>
        <p15:guide id="7" orient="horz" pos="323">
          <p15:clr>
            <a:srgbClr val="A4A3A4"/>
          </p15:clr>
        </p15:guide>
        <p15:guide id="8" orient="horz" pos="482">
          <p15:clr>
            <a:srgbClr val="A4A3A4"/>
          </p15:clr>
        </p15:guide>
        <p15:guide id="9" orient="horz" pos="3997">
          <p15:clr>
            <a:srgbClr val="A4A3A4"/>
          </p15:clr>
        </p15:guide>
        <p15:guide id="10" orient="horz"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4F6"/>
    <a:srgbClr val="579460"/>
    <a:srgbClr val="FFFF99"/>
    <a:srgbClr val="9EC6A4"/>
    <a:srgbClr val="FF6161"/>
    <a:srgbClr val="D3EEFD"/>
    <a:srgbClr val="EDF8FE"/>
    <a:srgbClr val="B4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1278" y="78"/>
      </p:cViewPr>
      <p:guideLst>
        <p:guide orient="horz" pos="2160"/>
        <p:guide pos="2880"/>
        <p:guide pos="317"/>
        <p:guide pos="476"/>
        <p:guide pos="5284"/>
        <p:guide pos="5443"/>
        <p:guide orient="horz" pos="323"/>
        <p:guide orient="horz" pos="482"/>
        <p:guide orient="horz" pos="3997"/>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Twinkl SemiBold" pitchFamily="2"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3247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SemiBold" pitchFamily="2"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850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smtClean="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smtClean="0"/>
              <a:t>Click to edit Master text styles</a:t>
            </a:r>
          </a:p>
        </p:txBody>
      </p:sp>
    </p:spTree>
    <p:extLst>
      <p:ext uri="{BB962C8B-B14F-4D97-AF65-F5344CB8AC3E}">
        <p14:creationId xmlns:p14="http://schemas.microsoft.com/office/powerpoint/2010/main" val="186652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90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61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Tree>
    <p:extLst>
      <p:ext uri="{BB962C8B-B14F-4D97-AF65-F5344CB8AC3E}">
        <p14:creationId xmlns:p14="http://schemas.microsoft.com/office/powerpoint/2010/main" val="342965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Clas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Whole Cla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9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Individual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0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ir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ai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16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lking Partner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Talking Partne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87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Group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70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tal and Oral Starter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02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ment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197" y="2153354"/>
            <a:ext cx="8220075"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57198" y="485773"/>
            <a:ext cx="8220075" cy="1595581"/>
          </a:xfrm>
        </p:spPr>
        <p:txBody>
          <a:bodyPr>
            <a:normAutofit/>
          </a:bodyPr>
          <a:lstStyle>
            <a:lvl1pPr>
              <a:defRPr sz="3600" b="0">
                <a:latin typeface="Twinkl SemiBold" pitchFamily="2"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0028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697" r:id="rId10"/>
    <p:sldLayoutId id="2147483698" r:id="rId11"/>
    <p:sldLayoutId id="2147483708" r:id="rId12"/>
    <p:sldLayoutId id="2147483709" r:id="rId13"/>
  </p:sldLayoutIdLst>
  <p:timing>
    <p:tnLst>
      <p:par>
        <p:cTn id="1" dur="indefinite" restart="never" nodeType="tmRoot"/>
      </p:par>
    </p:tnLst>
  </p:timing>
  <p:txStyles>
    <p:titleStyle>
      <a:lvl1pPr algn="l" rtl="0" fontAlgn="base">
        <a:lnSpc>
          <a:spcPct val="90000"/>
        </a:lnSpc>
        <a:spcBef>
          <a:spcPct val="0"/>
        </a:spcBef>
        <a:spcAft>
          <a:spcPct val="0"/>
        </a:spcAft>
        <a:defRPr sz="3600" kern="1200">
          <a:solidFill>
            <a:srgbClr val="1C1C1C"/>
          </a:solidFill>
          <a:latin typeface="Twinkl SemiBold" pitchFamily="2" charset="0"/>
          <a:ea typeface="+mj-ea"/>
          <a:cs typeface="+mj-cs"/>
        </a:defRPr>
      </a:lvl1pPr>
      <a:lvl2pPr algn="l" rtl="0" fontAlgn="base">
        <a:lnSpc>
          <a:spcPct val="90000"/>
        </a:lnSpc>
        <a:spcBef>
          <a:spcPct val="0"/>
        </a:spcBef>
        <a:spcAft>
          <a:spcPct val="0"/>
        </a:spcAft>
        <a:defRPr sz="3600">
          <a:solidFill>
            <a:srgbClr val="1C1C1C"/>
          </a:solidFill>
          <a:latin typeface="Twinkl SemiBold" pitchFamily="2" charset="0"/>
        </a:defRPr>
      </a:lvl2pPr>
      <a:lvl3pPr algn="l" rtl="0" fontAlgn="base">
        <a:lnSpc>
          <a:spcPct val="90000"/>
        </a:lnSpc>
        <a:spcBef>
          <a:spcPct val="0"/>
        </a:spcBef>
        <a:spcAft>
          <a:spcPct val="0"/>
        </a:spcAft>
        <a:defRPr sz="3600">
          <a:solidFill>
            <a:srgbClr val="1C1C1C"/>
          </a:solidFill>
          <a:latin typeface="Twinkl SemiBold" pitchFamily="2" charset="0"/>
        </a:defRPr>
      </a:lvl3pPr>
      <a:lvl4pPr algn="l" rtl="0" fontAlgn="base">
        <a:lnSpc>
          <a:spcPct val="90000"/>
        </a:lnSpc>
        <a:spcBef>
          <a:spcPct val="0"/>
        </a:spcBef>
        <a:spcAft>
          <a:spcPct val="0"/>
        </a:spcAft>
        <a:defRPr sz="3600">
          <a:solidFill>
            <a:srgbClr val="1C1C1C"/>
          </a:solidFill>
          <a:latin typeface="Twinkl SemiBold" pitchFamily="2" charset="0"/>
        </a:defRPr>
      </a:lvl4pPr>
      <a:lvl5pPr algn="l" rtl="0" fontAlgn="base">
        <a:lnSpc>
          <a:spcPct val="90000"/>
        </a:lnSpc>
        <a:spcBef>
          <a:spcPct val="0"/>
        </a:spcBef>
        <a:spcAft>
          <a:spcPct val="0"/>
        </a:spcAft>
        <a:defRPr sz="3600">
          <a:solidFill>
            <a:srgbClr val="1C1C1C"/>
          </a:solidFill>
          <a:latin typeface="Twinkl SemiBold" pitchFamily="2" charset="0"/>
        </a:defRPr>
      </a:lvl5pPr>
      <a:lvl6pPr marL="4572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6pPr>
      <a:lvl7pPr marL="9144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7pPr>
      <a:lvl8pPr marL="13716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8pPr>
      <a:lvl9pPr marL="18288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Sassoon Infant Rg" panose="02000503030000020003" pitchFamily="50" charset="0"/>
          <a:cs typeface="Twinkl" pitchFamily="2"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Sassoon Infant Rg" panose="02000503030000020003" pitchFamily="50" charset="0"/>
          <a:cs typeface="Twinkl" pitchFamily="2"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16313" y="758825"/>
            <a:ext cx="2128837" cy="554038"/>
          </a:xfrm>
          <a:prstGeom prst="rect">
            <a:avLst/>
          </a:prstGeom>
        </p:spPr>
        <p:txBody>
          <a:bodyPr wrap="none" lIns="0" tIns="0" rIns="0" bIns="0">
            <a:spAutoFit/>
          </a:bodyPr>
          <a:lstStyle/>
          <a:p>
            <a:pPr eaLnBrk="1" fontAlgn="auto" hangingPunct="1">
              <a:spcBef>
                <a:spcPts val="0"/>
              </a:spcBef>
              <a:spcAft>
                <a:spcPts val="0"/>
              </a:spcAft>
              <a:defRPr/>
            </a:pPr>
            <a:r>
              <a:rPr lang="en-GB" altLang="en-US" sz="3600" b="1" dirty="0">
                <a:latin typeface="+mj-lt"/>
              </a:rPr>
              <a:t>Symmetry</a:t>
            </a:r>
            <a:endParaRPr lang="en-GB" sz="3600" b="1" dirty="0">
              <a:latin typeface="+mj-lt"/>
            </a:endParaRPr>
          </a:p>
        </p:txBody>
      </p:sp>
      <p:sp>
        <p:nvSpPr>
          <p:cNvPr id="3" name="Rounded Rectangle 2"/>
          <p:cNvSpPr/>
          <p:nvPr/>
        </p:nvSpPr>
        <p:spPr>
          <a:xfrm>
            <a:off x="755650" y="1473200"/>
            <a:ext cx="7632700" cy="469900"/>
          </a:xfrm>
          <a:prstGeom prst="roundRect">
            <a:avLst/>
          </a:prstGeom>
          <a:solidFill>
            <a:srgbClr val="9EC6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schemeClr val="tx1"/>
                </a:solidFill>
              </a:rPr>
              <a:t>Reflective Symmetry</a:t>
            </a:r>
            <a:endParaRPr lang="en-GB" sz="1600" b="1" dirty="0">
              <a:solidFill>
                <a:schemeClr val="tx1"/>
              </a:solidFill>
            </a:endParaRPr>
          </a:p>
        </p:txBody>
      </p:sp>
      <p:sp>
        <p:nvSpPr>
          <p:cNvPr id="22532" name="Rectangle 16"/>
          <p:cNvSpPr>
            <a:spLocks noChangeArrowheads="1"/>
          </p:cNvSpPr>
          <p:nvPr/>
        </p:nvSpPr>
        <p:spPr bwMode="auto">
          <a:xfrm>
            <a:off x="763588" y="2105025"/>
            <a:ext cx="7634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spcAft>
                <a:spcPts val="600"/>
              </a:spcAft>
            </a:pPr>
            <a:r>
              <a:rPr lang="en-GB" altLang="en-US" sz="1600"/>
              <a:t>Reflection symmetry is where one half of the image is the reflection of the other half. You could fold the image and have both halves match exactly.</a:t>
            </a:r>
          </a:p>
        </p:txBody>
      </p:sp>
      <p:pic>
        <p:nvPicPr>
          <p:cNvPr id="225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7613" y="3114675"/>
            <a:ext cx="1547812"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3068638"/>
            <a:ext cx="1930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7038" y="3068638"/>
            <a:ext cx="116046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3041650"/>
            <a:ext cx="9175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16313" y="758825"/>
            <a:ext cx="2128837" cy="554038"/>
          </a:xfrm>
          <a:prstGeom prst="rect">
            <a:avLst/>
          </a:prstGeom>
        </p:spPr>
        <p:txBody>
          <a:bodyPr wrap="none" lIns="0" tIns="0" rIns="0" bIns="0">
            <a:spAutoFit/>
          </a:bodyPr>
          <a:lstStyle/>
          <a:p>
            <a:pPr eaLnBrk="1" fontAlgn="auto" hangingPunct="1">
              <a:spcBef>
                <a:spcPts val="0"/>
              </a:spcBef>
              <a:spcAft>
                <a:spcPts val="0"/>
              </a:spcAft>
              <a:defRPr/>
            </a:pPr>
            <a:r>
              <a:rPr lang="en-GB" altLang="en-US" sz="3600" b="1" dirty="0">
                <a:latin typeface="+mj-lt"/>
              </a:rPr>
              <a:t>Symmetry</a:t>
            </a:r>
            <a:endParaRPr lang="en-GB" sz="3600" b="1" dirty="0">
              <a:latin typeface="+mj-lt"/>
            </a:endParaRPr>
          </a:p>
        </p:txBody>
      </p:sp>
      <p:sp>
        <p:nvSpPr>
          <p:cNvPr id="3" name="Rounded Rectangle 2"/>
          <p:cNvSpPr/>
          <p:nvPr/>
        </p:nvSpPr>
        <p:spPr>
          <a:xfrm>
            <a:off x="755650" y="1473200"/>
            <a:ext cx="7632700" cy="469900"/>
          </a:xfrm>
          <a:prstGeom prst="roundRect">
            <a:avLst/>
          </a:prstGeom>
          <a:solidFill>
            <a:srgbClr val="9EC6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schemeClr val="tx1"/>
                </a:solidFill>
              </a:rPr>
              <a:t>Reflective Symmetry</a:t>
            </a:r>
            <a:endParaRPr lang="en-GB" sz="1600" b="1" dirty="0">
              <a:solidFill>
                <a:schemeClr val="tx1"/>
              </a:solidFill>
            </a:endParaRPr>
          </a:p>
        </p:txBody>
      </p:sp>
      <p:sp>
        <p:nvSpPr>
          <p:cNvPr id="23556" name="Rectangle 16"/>
          <p:cNvSpPr>
            <a:spLocks noChangeArrowheads="1"/>
          </p:cNvSpPr>
          <p:nvPr/>
        </p:nvSpPr>
        <p:spPr bwMode="auto">
          <a:xfrm>
            <a:off x="763588" y="2105025"/>
            <a:ext cx="7634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spcAft>
                <a:spcPts val="600"/>
              </a:spcAft>
            </a:pPr>
            <a:r>
              <a:rPr lang="en-GB" altLang="en-US" sz="1600"/>
              <a:t>Reflection symmetry can be in different orientations.</a:t>
            </a:r>
          </a:p>
        </p:txBody>
      </p:sp>
      <p:sp>
        <p:nvSpPr>
          <p:cNvPr id="2" name="Moon 1"/>
          <p:cNvSpPr/>
          <p:nvPr/>
        </p:nvSpPr>
        <p:spPr>
          <a:xfrm>
            <a:off x="1392238" y="2916238"/>
            <a:ext cx="1746250" cy="2536825"/>
          </a:xfrm>
          <a:prstGeom prst="moon">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Pentagon 3"/>
          <p:cNvSpPr/>
          <p:nvPr/>
        </p:nvSpPr>
        <p:spPr>
          <a:xfrm>
            <a:off x="3686175" y="2827338"/>
            <a:ext cx="2241550" cy="1203325"/>
          </a:xfrm>
          <a:prstGeom prst="homePlate">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Pie 4"/>
          <p:cNvSpPr/>
          <p:nvPr/>
        </p:nvSpPr>
        <p:spPr>
          <a:xfrm>
            <a:off x="6475413" y="3097213"/>
            <a:ext cx="1746250" cy="1746250"/>
          </a:xfrm>
          <a:prstGeom prst="pie">
            <a:avLst/>
          </a:prstGeom>
          <a:solidFill>
            <a:srgbClr val="FF616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6" name="&quot;No&quot; Symbol 5"/>
          <p:cNvSpPr/>
          <p:nvPr/>
        </p:nvSpPr>
        <p:spPr>
          <a:xfrm>
            <a:off x="4217988" y="4383088"/>
            <a:ext cx="1498600" cy="1498600"/>
          </a:xfrm>
          <a:prstGeom prst="noSmoking">
            <a:avLst/>
          </a:prstGeom>
          <a:solidFill>
            <a:srgbClr val="9EC6A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cxnSp>
        <p:nvCxnSpPr>
          <p:cNvPr id="9" name="Straight Connector 8"/>
          <p:cNvCxnSpPr/>
          <p:nvPr/>
        </p:nvCxnSpPr>
        <p:spPr>
          <a:xfrm>
            <a:off x="3513138" y="3429000"/>
            <a:ext cx="256222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573838" y="3281363"/>
            <a:ext cx="1449387" cy="1498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25925" y="4383088"/>
            <a:ext cx="1427163" cy="144145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33475" y="4184650"/>
            <a:ext cx="163512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16313" y="758825"/>
            <a:ext cx="2128837" cy="554038"/>
          </a:xfrm>
          <a:prstGeom prst="rect">
            <a:avLst/>
          </a:prstGeom>
        </p:spPr>
        <p:txBody>
          <a:bodyPr wrap="none" lIns="0" tIns="0" rIns="0" bIns="0">
            <a:spAutoFit/>
          </a:bodyPr>
          <a:lstStyle/>
          <a:p>
            <a:pPr eaLnBrk="1" fontAlgn="auto" hangingPunct="1">
              <a:spcBef>
                <a:spcPts val="0"/>
              </a:spcBef>
              <a:spcAft>
                <a:spcPts val="0"/>
              </a:spcAft>
              <a:defRPr/>
            </a:pPr>
            <a:r>
              <a:rPr lang="en-GB" altLang="en-US" sz="3600" b="1" dirty="0">
                <a:latin typeface="+mj-lt"/>
              </a:rPr>
              <a:t>Symmetry</a:t>
            </a:r>
            <a:endParaRPr lang="en-GB" sz="3600" b="1" dirty="0">
              <a:latin typeface="+mj-lt"/>
            </a:endParaRPr>
          </a:p>
        </p:txBody>
      </p:sp>
      <p:sp>
        <p:nvSpPr>
          <p:cNvPr id="3" name="Rounded Rectangle 2"/>
          <p:cNvSpPr/>
          <p:nvPr/>
        </p:nvSpPr>
        <p:spPr>
          <a:xfrm>
            <a:off x="755650" y="1473200"/>
            <a:ext cx="7632700" cy="469900"/>
          </a:xfrm>
          <a:prstGeom prst="roundRect">
            <a:avLst/>
          </a:prstGeom>
          <a:solidFill>
            <a:srgbClr val="9EC6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Lots of real life objects are symmetrical.</a:t>
            </a:r>
            <a:endParaRPr lang="en-GB" sz="1600" dirty="0">
              <a:solidFill>
                <a:schemeClr val="tx1"/>
              </a:solidFill>
            </a:endParaRPr>
          </a:p>
        </p:txBody>
      </p:sp>
      <p:pic>
        <p:nvPicPr>
          <p:cNvPr id="2458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213518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3500" y="2135188"/>
            <a:ext cx="20574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375" y="3856038"/>
            <a:ext cx="14478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8300" y="3630613"/>
            <a:ext cx="3789363"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296529">
            <a:off x="6792913" y="2703513"/>
            <a:ext cx="2195512"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73663" y="2193925"/>
            <a:ext cx="207327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03513" y="758825"/>
            <a:ext cx="3736975" cy="554038"/>
          </a:xfrm>
          <a:prstGeom prst="rect">
            <a:avLst/>
          </a:prstGeom>
        </p:spPr>
        <p:txBody>
          <a:bodyPr wrap="none" lIns="0" tIns="0" rIns="0" bIns="0">
            <a:spAutoFit/>
          </a:bodyPr>
          <a:lstStyle/>
          <a:p>
            <a:pPr eaLnBrk="1" fontAlgn="auto" hangingPunct="1">
              <a:spcBef>
                <a:spcPts val="0"/>
              </a:spcBef>
              <a:spcAft>
                <a:spcPts val="0"/>
              </a:spcAft>
              <a:defRPr/>
            </a:pPr>
            <a:r>
              <a:rPr lang="en-GB" altLang="en-US" sz="3600" b="1" dirty="0">
                <a:latin typeface="+mj-lt"/>
              </a:rPr>
              <a:t>Butterfly Patterns</a:t>
            </a:r>
            <a:endParaRPr lang="en-GB" sz="3600" b="1" dirty="0">
              <a:latin typeface="+mj-lt"/>
            </a:endParaRPr>
          </a:p>
        </p:txBody>
      </p:sp>
      <p:sp>
        <p:nvSpPr>
          <p:cNvPr id="3" name="Rounded Rectangle 2"/>
          <p:cNvSpPr/>
          <p:nvPr/>
        </p:nvSpPr>
        <p:spPr>
          <a:xfrm>
            <a:off x="755650" y="1473200"/>
            <a:ext cx="7632700" cy="661988"/>
          </a:xfrm>
          <a:prstGeom prst="roundRect">
            <a:avLst/>
          </a:prstGeom>
          <a:solidFill>
            <a:srgbClr val="9EC6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Divide your whiteboard in half with a line and pretend the two halves are butterfly wings. Make a symmetrical pattern with a partner.</a:t>
            </a:r>
            <a:endParaRPr lang="en-GB" sz="1600" dirty="0">
              <a:solidFill>
                <a:schemeClr val="tx1"/>
              </a:solidFill>
            </a:endParaRPr>
          </a:p>
        </p:txBody>
      </p:sp>
      <p:sp>
        <p:nvSpPr>
          <p:cNvPr id="11" name="Rounded Rectangle 10"/>
          <p:cNvSpPr/>
          <p:nvPr/>
        </p:nvSpPr>
        <p:spPr>
          <a:xfrm>
            <a:off x="755650" y="2211388"/>
            <a:ext cx="7632700" cy="94297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One person draws a 2D shape on one wing and the other person draws the same shape in the correct position on the other wing. Take turns to draw on each wing. Click on the butterfly to generate a 2D shape to use in your design.</a:t>
            </a:r>
            <a:endParaRPr lang="en-GB" sz="1600" dirty="0">
              <a:solidFill>
                <a:schemeClr val="tx1"/>
              </a:solidFill>
            </a:endParaRPr>
          </a:p>
        </p:txBody>
      </p:sp>
      <p:pic>
        <p:nvPicPr>
          <p:cNvPr id="13" name="butterfl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6188" y="3690938"/>
            <a:ext cx="27495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ircle"/>
          <p:cNvSpPr/>
          <p:nvPr/>
        </p:nvSpPr>
        <p:spPr>
          <a:xfrm>
            <a:off x="5526088" y="3690938"/>
            <a:ext cx="1828800" cy="1828800"/>
          </a:xfrm>
          <a:prstGeom prst="ellipse">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Square"/>
          <p:cNvSpPr/>
          <p:nvPr/>
        </p:nvSpPr>
        <p:spPr>
          <a:xfrm>
            <a:off x="5559425" y="3765550"/>
            <a:ext cx="1762125" cy="1762125"/>
          </a:xfrm>
          <a:prstGeom prst="rect">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pentagon"/>
          <p:cNvSpPr/>
          <p:nvPr/>
        </p:nvSpPr>
        <p:spPr>
          <a:xfrm>
            <a:off x="5494338" y="3690938"/>
            <a:ext cx="2035175" cy="1938337"/>
          </a:xfrm>
          <a:prstGeom prst="pentagon">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riangle"/>
          <p:cNvSpPr/>
          <p:nvPr/>
        </p:nvSpPr>
        <p:spPr>
          <a:xfrm>
            <a:off x="5341938" y="3690938"/>
            <a:ext cx="2197100" cy="1893887"/>
          </a:xfrm>
          <a:prstGeom prst="triangle">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hexagon"/>
          <p:cNvSpPr/>
          <p:nvPr/>
        </p:nvSpPr>
        <p:spPr>
          <a:xfrm>
            <a:off x="5327650" y="3757613"/>
            <a:ext cx="2225675" cy="1917700"/>
          </a:xfrm>
          <a:prstGeom prst="hexagon">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ctagon"/>
          <p:cNvSpPr/>
          <p:nvPr/>
        </p:nvSpPr>
        <p:spPr>
          <a:xfrm>
            <a:off x="5557838" y="3721100"/>
            <a:ext cx="1928812" cy="1928813"/>
          </a:xfrm>
          <a:prstGeom prst="octagon">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quadrilateral"/>
          <p:cNvSpPr/>
          <p:nvPr/>
        </p:nvSpPr>
        <p:spPr>
          <a:xfrm>
            <a:off x="5245100" y="3905250"/>
            <a:ext cx="2390775" cy="1597025"/>
          </a:xfrm>
          <a:prstGeom prst="flowChartInputOutput">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ectangle 16"/>
          <p:cNvSpPr/>
          <p:nvPr/>
        </p:nvSpPr>
        <p:spPr>
          <a:xfrm>
            <a:off x="5561013" y="3767138"/>
            <a:ext cx="2084387" cy="1803400"/>
          </a:xfrm>
          <a:custGeom>
            <a:avLst/>
            <a:gdLst>
              <a:gd name="connsiteX0" fmla="*/ 0 w 1631092"/>
              <a:gd name="connsiteY0" fmla="*/ 0 h 1631092"/>
              <a:gd name="connsiteX1" fmla="*/ 1631092 w 1631092"/>
              <a:gd name="connsiteY1" fmla="*/ 0 h 1631092"/>
              <a:gd name="connsiteX2" fmla="*/ 1631092 w 1631092"/>
              <a:gd name="connsiteY2" fmla="*/ 1631092 h 1631092"/>
              <a:gd name="connsiteX3" fmla="*/ 0 w 1631092"/>
              <a:gd name="connsiteY3" fmla="*/ 1631092 h 1631092"/>
              <a:gd name="connsiteX4" fmla="*/ 0 w 1631092"/>
              <a:gd name="connsiteY4" fmla="*/ 0 h 1631092"/>
              <a:gd name="connsiteX0" fmla="*/ 0 w 2380735"/>
              <a:gd name="connsiteY0" fmla="*/ 0 h 2059460"/>
              <a:gd name="connsiteX1" fmla="*/ 1631092 w 2380735"/>
              <a:gd name="connsiteY1" fmla="*/ 0 h 2059460"/>
              <a:gd name="connsiteX2" fmla="*/ 2380735 w 2380735"/>
              <a:gd name="connsiteY2" fmla="*/ 2059460 h 2059460"/>
              <a:gd name="connsiteX3" fmla="*/ 0 w 2380735"/>
              <a:gd name="connsiteY3" fmla="*/ 1631092 h 2059460"/>
              <a:gd name="connsiteX4" fmla="*/ 0 w 2380735"/>
              <a:gd name="connsiteY4" fmla="*/ 0 h 205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735" h="2059460">
                <a:moveTo>
                  <a:pt x="0" y="0"/>
                </a:moveTo>
                <a:lnTo>
                  <a:pt x="1631092" y="0"/>
                </a:lnTo>
                <a:lnTo>
                  <a:pt x="2380735" y="2059460"/>
                </a:lnTo>
                <a:lnTo>
                  <a:pt x="0" y="1631092"/>
                </a:lnTo>
                <a:lnTo>
                  <a:pt x="0" y="0"/>
                </a:lnTo>
                <a:close/>
              </a:path>
            </a:pathLst>
          </a:cu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oval"/>
          <p:cNvSpPr/>
          <p:nvPr/>
        </p:nvSpPr>
        <p:spPr>
          <a:xfrm>
            <a:off x="5208588" y="3905250"/>
            <a:ext cx="2463800" cy="1555750"/>
          </a:xfrm>
          <a:prstGeom prst="ellipse">
            <a:avLst/>
          </a:prstGeom>
          <a:solidFill>
            <a:srgbClr val="68A4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5615"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9"/>
                                        </p:tgtEl>
                                        <p:attrNameLst>
                                          <p:attrName>style.visibility</p:attrName>
                                        </p:attrNameLst>
                                      </p:cBhvr>
                                      <p:to>
                                        <p:strVal val="hidden"/>
                                      </p:to>
                                    </p:set>
                                  </p:childTnLst>
                                </p:cTn>
                              </p:par>
                            </p:childTnLst>
                          </p:cTn>
                        </p:par>
                        <p:par>
                          <p:cTn id="46" fill="hold" nodeType="after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childTnLst>
                          </p:cTn>
                        </p:par>
                        <p:par>
                          <p:cTn id="53" fill="hold" nodeType="afterGroup">
                            <p:stCondLst>
                              <p:cond delay="0"/>
                            </p:stCondLst>
                            <p:childTnLst>
                              <p:par>
                                <p:cTn id="54" presetID="1"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nodeType="clickEffect">
                                  <p:stCondLst>
                                    <p:cond delay="0"/>
                                  </p:stCondLst>
                                  <p:childTnLst>
                                    <p:set>
                                      <p:cBhvr>
                                        <p:cTn id="59" dur="1" fill="hold">
                                          <p:stCondLst>
                                            <p:cond delay="0"/>
                                          </p:stCondLst>
                                        </p:cTn>
                                        <p:tgtEl>
                                          <p:spTgt spid="17"/>
                                        </p:tgtEl>
                                        <p:attrNameLst>
                                          <p:attrName>style.visibility</p:attrName>
                                        </p:attrNameLst>
                                      </p:cBhvr>
                                      <p:to>
                                        <p:strVal val="hidden"/>
                                      </p:to>
                                    </p:set>
                                  </p:childTnLst>
                                </p:cTn>
                              </p:par>
                            </p:childTnLst>
                          </p:cTn>
                        </p:par>
                        <p:par>
                          <p:cTn id="60" fill="hold" nodeType="afterGroup">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5" grpId="0" animBg="1"/>
      <p:bldP spid="15" grpId="1" animBg="1"/>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1">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 Presentation Template" id="{3C4AA890-A98A-49CB-9789-37C2142E8ECB}" vid="{D329D7C4-AF03-437F-A4FE-F7A8B98817C4}"/>
    </a:ext>
  </a:extLst>
</a:theme>
</file>

<file path=docProps/app.xml><?xml version="1.0" encoding="utf-8"?>
<Properties xmlns="http://schemas.openxmlformats.org/officeDocument/2006/extended-properties" xmlns:vt="http://schemas.openxmlformats.org/officeDocument/2006/docPropsVTypes">
  <Template/>
  <TotalTime>340</TotalTime>
  <Words>128</Words>
  <Application>Microsoft Office PowerPoint</Application>
  <PresentationFormat>On-screen Show (4:3)</PresentationFormat>
  <Paragraphs>11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Twinkl</vt:lpstr>
      <vt:lpstr>Arial</vt:lpstr>
      <vt:lpstr>Twinkl SemiBold</vt:lpstr>
      <vt:lpstr>Sassoon Infant Rg</vt:lpstr>
      <vt:lpstr>Calibri</vt:lpstr>
      <vt:lpstr>Tuffy</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Staff</cp:lastModifiedBy>
  <cp:revision>28</cp:revision>
  <dcterms:created xsi:type="dcterms:W3CDTF">2017-07-12T10:51:34Z</dcterms:created>
  <dcterms:modified xsi:type="dcterms:W3CDTF">2020-06-08T07:56:40Z</dcterms:modified>
</cp:coreProperties>
</file>