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3" r:id="rId4"/>
    <p:sldId id="283" r:id="rId5"/>
    <p:sldId id="284" r:id="rId6"/>
    <p:sldId id="285" r:id="rId7"/>
    <p:sldId id="286" r:id="rId8"/>
    <p:sldId id="287" r:id="rId9"/>
    <p:sldId id="282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Twinkl SemiBold" pitchFamily="2" charset="0"/>
      <p:bold r:id="rId17"/>
    </p:embeddedFont>
    <p:embeddedFont>
      <p:font typeface="Sassoon Infant Md" panose="02000603050000020003" charset="0"/>
      <p:regular r:id="rId18"/>
    </p:embeddedFont>
    <p:embeddedFont>
      <p:font typeface="Sassoon Infant Rg" panose="02000503030000020003" charset="0"/>
      <p:regular r:id="rId19"/>
      <p:bold r:id="rId20"/>
    </p:embeddedFont>
    <p:embeddedFont>
      <p:font typeface="Twinkl" pitchFamily="2" charset="0"/>
      <p:regular r:id="rId21"/>
      <p:bold r:id="rId22"/>
    </p:embeddedFont>
    <p:embeddedFont>
      <p:font typeface="Tuffy" panose="020B0603060100000000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F24BA8-BE69-428A-84F0-062183FFE10C}">
          <p14:sldIdLst>
            <p14:sldId id="260"/>
            <p14:sldId id="261"/>
            <p14:sldId id="263"/>
            <p14:sldId id="283"/>
            <p14:sldId id="284"/>
            <p14:sldId id="285"/>
            <p14:sldId id="286"/>
            <p14:sldId id="287"/>
            <p14:sldId id="282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4DE"/>
    <a:srgbClr val="7768AD"/>
    <a:srgbClr val="6D8F29"/>
    <a:srgbClr val="92C137"/>
    <a:srgbClr val="4A3582"/>
    <a:srgbClr val="FAAF01"/>
    <a:srgbClr val="FFE001"/>
    <a:srgbClr val="EF7D1A"/>
    <a:srgbClr val="F7BC93"/>
    <a:srgbClr val="87B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26" y="78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EFD52-CF25-4607-823D-6B6A294B963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4 | Measurement | Solving Time Problems | Lesson 1 of 4: Time Problems Involving Hours and Minutes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281F71F-F833-4DED-B9E1-3799D5BCF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11051"/>
          <a:stretch/>
        </p:blipFill>
        <p:spPr>
          <a:xfrm>
            <a:off x="622998" y="1955942"/>
            <a:ext cx="7908227" cy="4284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7104" y="150971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Use the correct symbol (&lt;, &gt; or =) to compare these times: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6551" y="697112"/>
            <a:ext cx="523380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>
                <a:latin typeface="Twinkl" pitchFamily="2" charset="0"/>
              </a:rPr>
              <a:t>Comparing Time Units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D48E7FA-411A-4F68-969D-E850DB36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23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4CF194-C7E2-4041-BF0D-CB7BAC455320}"/>
              </a:ext>
            </a:extLst>
          </p:cNvPr>
          <p:cNvSpPr/>
          <p:nvPr/>
        </p:nvSpPr>
        <p:spPr>
          <a:xfrm>
            <a:off x="1865554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 minutes </a:t>
            </a:r>
          </a:p>
          <a:p>
            <a:pPr algn="ctr"/>
            <a:r>
              <a:rPr lang="en-GB" sz="2000" dirty="0"/>
              <a:t>20 seconds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A6251-578A-483A-B1B9-BF66B56225BC}"/>
              </a:ext>
            </a:extLst>
          </p:cNvPr>
          <p:cNvSpPr/>
          <p:nvPr/>
        </p:nvSpPr>
        <p:spPr>
          <a:xfrm>
            <a:off x="5090723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150 seconds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EE99-2891-4541-9680-F7D11C216554}"/>
              </a:ext>
            </a:extLst>
          </p:cNvPr>
          <p:cNvSpPr/>
          <p:nvPr/>
        </p:nvSpPr>
        <p:spPr>
          <a:xfrm>
            <a:off x="4195985" y="4125064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ox 1">
            <a:extLst>
              <a:ext uri="{FF2B5EF4-FFF2-40B4-BE49-F238E27FC236}">
                <a16:creationId xmlns:a16="http://schemas.microsoft.com/office/drawing/2014/main" id="{330F0530-F9FF-4C4A-AB11-0069F1FDA117}"/>
              </a:ext>
            </a:extLst>
          </p:cNvPr>
          <p:cNvSpPr/>
          <p:nvPr/>
        </p:nvSpPr>
        <p:spPr>
          <a:xfrm>
            <a:off x="2768838" y="3153077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&gt;</a:t>
            </a:r>
          </a:p>
        </p:txBody>
      </p:sp>
      <p:sp>
        <p:nvSpPr>
          <p:cNvPr id="12" name="box 2">
            <a:extLst>
              <a:ext uri="{FF2B5EF4-FFF2-40B4-BE49-F238E27FC236}">
                <a16:creationId xmlns:a16="http://schemas.microsoft.com/office/drawing/2014/main" id="{686445CE-3F0D-4AC3-8A75-E09E8AB74C92}"/>
              </a:ext>
            </a:extLst>
          </p:cNvPr>
          <p:cNvSpPr/>
          <p:nvPr/>
        </p:nvSpPr>
        <p:spPr>
          <a:xfrm>
            <a:off x="4204531" y="3153076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&lt;</a:t>
            </a:r>
          </a:p>
        </p:txBody>
      </p:sp>
      <p:sp>
        <p:nvSpPr>
          <p:cNvPr id="13" name="box 3">
            <a:extLst>
              <a:ext uri="{FF2B5EF4-FFF2-40B4-BE49-F238E27FC236}">
                <a16:creationId xmlns:a16="http://schemas.microsoft.com/office/drawing/2014/main" id="{6313978D-1AB4-4D30-96FA-E7F2AC8C8F3B}"/>
              </a:ext>
            </a:extLst>
          </p:cNvPr>
          <p:cNvSpPr/>
          <p:nvPr/>
        </p:nvSpPr>
        <p:spPr>
          <a:xfrm>
            <a:off x="5640224" y="3153075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BEB89-B36C-4B1A-8894-AD8D74BF225F}"/>
              </a:ext>
            </a:extLst>
          </p:cNvPr>
          <p:cNvSpPr/>
          <p:nvPr/>
        </p:nvSpPr>
        <p:spPr>
          <a:xfrm>
            <a:off x="4195985" y="4125063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&lt;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EDBD2-B611-4341-BDFC-E572AA249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4" y="4925223"/>
            <a:ext cx="1441541" cy="8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0.00023 C 0.00122 -0.00139 0.00174 -0.00324 0.00434 -0.0044 C 0.00556 -0.00509 0.01389 -0.00717 0.01771 -0.00717 C 0.0283 -0.00764 0.03889 -0.00764 0.04913 -0.00787 C 0.05226 -0.0081 0.05591 -0.0081 0.05816 -0.00879 C 0.06094 -0.00995 0.06406 -0.01088 0.06563 -0.01227 C 0.06684 -0.01319 0.06684 -0.01458 0.06875 -0.01551 C 0.06962 -0.0162 0.07049 -0.01666 0.07153 -0.01713 L 0.07778 -0.01921 " pathEditMode="relative" rAng="0" ptsTypes="AAAAAAAA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2" animBg="1"/>
      <p:bldP spid="13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FF85A57-769C-4A3A-A147-5B21FB9E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11051"/>
          <a:stretch/>
        </p:blipFill>
        <p:spPr>
          <a:xfrm>
            <a:off x="622998" y="1955942"/>
            <a:ext cx="7908227" cy="4284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7104" y="150971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Use the correct symbol (&lt;, &gt; or =) to compare these times: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5097" y="697112"/>
            <a:ext cx="523380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>
                <a:latin typeface="Twinkl" pitchFamily="2" charset="0"/>
              </a:rPr>
              <a:t>Comparing Time Units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D48E7FA-411A-4F68-969D-E850DB36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23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4CF194-C7E2-4041-BF0D-CB7BAC455320}"/>
              </a:ext>
            </a:extLst>
          </p:cNvPr>
          <p:cNvSpPr/>
          <p:nvPr/>
        </p:nvSpPr>
        <p:spPr>
          <a:xfrm>
            <a:off x="1865554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 hour 15 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A6251-578A-483A-B1B9-BF66B56225BC}"/>
              </a:ext>
            </a:extLst>
          </p:cNvPr>
          <p:cNvSpPr/>
          <p:nvPr/>
        </p:nvSpPr>
        <p:spPr>
          <a:xfrm>
            <a:off x="5090723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75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EE99-2891-4541-9680-F7D11C216554}"/>
              </a:ext>
            </a:extLst>
          </p:cNvPr>
          <p:cNvSpPr/>
          <p:nvPr/>
        </p:nvSpPr>
        <p:spPr>
          <a:xfrm>
            <a:off x="4195985" y="4125064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ox 1">
            <a:extLst>
              <a:ext uri="{FF2B5EF4-FFF2-40B4-BE49-F238E27FC236}">
                <a16:creationId xmlns:a16="http://schemas.microsoft.com/office/drawing/2014/main" id="{330F0530-F9FF-4C4A-AB11-0069F1FDA117}"/>
              </a:ext>
            </a:extLst>
          </p:cNvPr>
          <p:cNvSpPr/>
          <p:nvPr/>
        </p:nvSpPr>
        <p:spPr>
          <a:xfrm>
            <a:off x="2768838" y="3153077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&gt;</a:t>
            </a:r>
          </a:p>
        </p:txBody>
      </p:sp>
      <p:sp>
        <p:nvSpPr>
          <p:cNvPr id="12" name="box 2">
            <a:extLst>
              <a:ext uri="{FF2B5EF4-FFF2-40B4-BE49-F238E27FC236}">
                <a16:creationId xmlns:a16="http://schemas.microsoft.com/office/drawing/2014/main" id="{686445CE-3F0D-4AC3-8A75-E09E8AB74C92}"/>
              </a:ext>
            </a:extLst>
          </p:cNvPr>
          <p:cNvSpPr/>
          <p:nvPr/>
        </p:nvSpPr>
        <p:spPr>
          <a:xfrm>
            <a:off x="4204531" y="3153076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&lt;</a:t>
            </a:r>
          </a:p>
        </p:txBody>
      </p:sp>
      <p:sp>
        <p:nvSpPr>
          <p:cNvPr id="13" name="box 3">
            <a:extLst>
              <a:ext uri="{FF2B5EF4-FFF2-40B4-BE49-F238E27FC236}">
                <a16:creationId xmlns:a16="http://schemas.microsoft.com/office/drawing/2014/main" id="{6313978D-1AB4-4D30-96FA-E7F2AC8C8F3B}"/>
              </a:ext>
            </a:extLst>
          </p:cNvPr>
          <p:cNvSpPr/>
          <p:nvPr/>
        </p:nvSpPr>
        <p:spPr>
          <a:xfrm>
            <a:off x="5640224" y="3153075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BEB89-B36C-4B1A-8894-AD8D74BF225F}"/>
              </a:ext>
            </a:extLst>
          </p:cNvPr>
          <p:cNvSpPr/>
          <p:nvPr/>
        </p:nvSpPr>
        <p:spPr>
          <a:xfrm>
            <a:off x="4195985" y="4125063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4F15E6-207B-4E04-8057-B11371294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4" y="4925223"/>
            <a:ext cx="1441541" cy="8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0.00023 C 0.00122 -0.00139 0.00174 -0.00324 0.00434 -0.0044 C 0.00556 -0.00509 0.01389 -0.00717 0.01771 -0.00717 C 0.0283 -0.00764 0.03889 -0.00764 0.04913 -0.00787 C 0.05226 -0.0081 0.05591 -0.0081 0.05816 -0.00879 C 0.06094 -0.00995 0.06406 -0.01088 0.06563 -0.01227 C 0.06684 -0.01319 0.06684 -0.01458 0.06875 -0.01551 C 0.06962 -0.0162 0.07049 -0.01666 0.07153 -0.01713 L 0.07778 -0.01921 " pathEditMode="relative" rAng="0" ptsTypes="AAAAAAAAAA">
                                      <p:cBhvr>
                                        <p:cTn id="9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2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E45B9C-2913-4975-906C-3D0A4EFA9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11051"/>
          <a:stretch/>
        </p:blipFill>
        <p:spPr>
          <a:xfrm>
            <a:off x="622998" y="1955942"/>
            <a:ext cx="7908227" cy="4284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7104" y="150971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Use the correct symbol (&lt;, &gt; or =) to compare these times: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5097" y="681100"/>
            <a:ext cx="523380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>
                <a:latin typeface="Twinkl" pitchFamily="2" charset="0"/>
              </a:rPr>
              <a:t>Comparing Time Units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D48E7FA-411A-4F68-969D-E850DB36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23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4CF194-C7E2-4041-BF0D-CB7BAC455320}"/>
              </a:ext>
            </a:extLst>
          </p:cNvPr>
          <p:cNvSpPr/>
          <p:nvPr/>
        </p:nvSpPr>
        <p:spPr>
          <a:xfrm>
            <a:off x="1865554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500 seconds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A6251-578A-483A-B1B9-BF66B56225BC}"/>
              </a:ext>
            </a:extLst>
          </p:cNvPr>
          <p:cNvSpPr/>
          <p:nvPr/>
        </p:nvSpPr>
        <p:spPr>
          <a:xfrm>
            <a:off x="5090723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9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EE99-2891-4541-9680-F7D11C216554}"/>
              </a:ext>
            </a:extLst>
          </p:cNvPr>
          <p:cNvSpPr/>
          <p:nvPr/>
        </p:nvSpPr>
        <p:spPr>
          <a:xfrm>
            <a:off x="4195985" y="4125064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ox 1">
            <a:extLst>
              <a:ext uri="{FF2B5EF4-FFF2-40B4-BE49-F238E27FC236}">
                <a16:creationId xmlns:a16="http://schemas.microsoft.com/office/drawing/2014/main" id="{330F0530-F9FF-4C4A-AB11-0069F1FDA117}"/>
              </a:ext>
            </a:extLst>
          </p:cNvPr>
          <p:cNvSpPr/>
          <p:nvPr/>
        </p:nvSpPr>
        <p:spPr>
          <a:xfrm>
            <a:off x="2768838" y="3153077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&gt;</a:t>
            </a:r>
          </a:p>
        </p:txBody>
      </p:sp>
      <p:sp>
        <p:nvSpPr>
          <p:cNvPr id="12" name="box 2">
            <a:extLst>
              <a:ext uri="{FF2B5EF4-FFF2-40B4-BE49-F238E27FC236}">
                <a16:creationId xmlns:a16="http://schemas.microsoft.com/office/drawing/2014/main" id="{686445CE-3F0D-4AC3-8A75-E09E8AB74C92}"/>
              </a:ext>
            </a:extLst>
          </p:cNvPr>
          <p:cNvSpPr/>
          <p:nvPr/>
        </p:nvSpPr>
        <p:spPr>
          <a:xfrm>
            <a:off x="4204531" y="3153076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&lt;</a:t>
            </a:r>
          </a:p>
        </p:txBody>
      </p:sp>
      <p:sp>
        <p:nvSpPr>
          <p:cNvPr id="13" name="box 3">
            <a:extLst>
              <a:ext uri="{FF2B5EF4-FFF2-40B4-BE49-F238E27FC236}">
                <a16:creationId xmlns:a16="http://schemas.microsoft.com/office/drawing/2014/main" id="{6313978D-1AB4-4D30-96FA-E7F2AC8C8F3B}"/>
              </a:ext>
            </a:extLst>
          </p:cNvPr>
          <p:cNvSpPr/>
          <p:nvPr/>
        </p:nvSpPr>
        <p:spPr>
          <a:xfrm>
            <a:off x="5640224" y="3153075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BEB89-B36C-4B1A-8894-AD8D74BF225F}"/>
              </a:ext>
            </a:extLst>
          </p:cNvPr>
          <p:cNvSpPr/>
          <p:nvPr/>
        </p:nvSpPr>
        <p:spPr>
          <a:xfrm>
            <a:off x="4195985" y="4125063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&lt;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EDBD2-B611-4341-BDFC-E572AA249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4" y="4925223"/>
            <a:ext cx="1441541" cy="8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0.00023 C 0.00122 -0.00139 0.00174 -0.00324 0.00434 -0.0044 C 0.00556 -0.00509 0.01389 -0.00717 0.01771 -0.00717 C 0.0283 -0.00764 0.03889 -0.00764 0.04913 -0.00787 C 0.05226 -0.0081 0.05591 -0.0081 0.05816 -0.00879 C 0.06094 -0.00995 0.06406 -0.01088 0.06563 -0.01227 C 0.06684 -0.01319 0.06684 -0.01458 0.06875 -0.01551 C 0.06962 -0.0162 0.07049 -0.01666 0.07153 -0.01713 L 0.07778 -0.01921 " pathEditMode="relative" rAng="0" ptsTypes="AAAAAAAA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7C12D12-A34D-416B-B7DB-67E0971974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11051"/>
          <a:stretch/>
        </p:blipFill>
        <p:spPr>
          <a:xfrm>
            <a:off x="622998" y="1955942"/>
            <a:ext cx="7908227" cy="4284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7104" y="150971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Use the correct symbol (&lt;, &gt; or =) to compare these times: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5097" y="697112"/>
            <a:ext cx="523380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>
                <a:latin typeface="Twinkl" pitchFamily="2" charset="0"/>
              </a:rPr>
              <a:t>Comparing Time Units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D48E7FA-411A-4F68-969D-E850DB36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23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4CF194-C7E2-4041-BF0D-CB7BAC455320}"/>
              </a:ext>
            </a:extLst>
          </p:cNvPr>
          <p:cNvSpPr/>
          <p:nvPr/>
        </p:nvSpPr>
        <p:spPr>
          <a:xfrm>
            <a:off x="1865554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1000 seconds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A6251-578A-483A-B1B9-BF66B56225BC}"/>
              </a:ext>
            </a:extLst>
          </p:cNvPr>
          <p:cNvSpPr/>
          <p:nvPr/>
        </p:nvSpPr>
        <p:spPr>
          <a:xfrm>
            <a:off x="5090723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20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EE99-2891-4541-9680-F7D11C216554}"/>
              </a:ext>
            </a:extLst>
          </p:cNvPr>
          <p:cNvSpPr/>
          <p:nvPr/>
        </p:nvSpPr>
        <p:spPr>
          <a:xfrm>
            <a:off x="4195985" y="4125064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ox 1">
            <a:extLst>
              <a:ext uri="{FF2B5EF4-FFF2-40B4-BE49-F238E27FC236}">
                <a16:creationId xmlns:a16="http://schemas.microsoft.com/office/drawing/2014/main" id="{330F0530-F9FF-4C4A-AB11-0069F1FDA117}"/>
              </a:ext>
            </a:extLst>
          </p:cNvPr>
          <p:cNvSpPr/>
          <p:nvPr/>
        </p:nvSpPr>
        <p:spPr>
          <a:xfrm>
            <a:off x="2768838" y="3153077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&gt;</a:t>
            </a:r>
          </a:p>
        </p:txBody>
      </p:sp>
      <p:sp>
        <p:nvSpPr>
          <p:cNvPr id="12" name="box 2">
            <a:extLst>
              <a:ext uri="{FF2B5EF4-FFF2-40B4-BE49-F238E27FC236}">
                <a16:creationId xmlns:a16="http://schemas.microsoft.com/office/drawing/2014/main" id="{686445CE-3F0D-4AC3-8A75-E09E8AB74C92}"/>
              </a:ext>
            </a:extLst>
          </p:cNvPr>
          <p:cNvSpPr/>
          <p:nvPr/>
        </p:nvSpPr>
        <p:spPr>
          <a:xfrm>
            <a:off x="4204531" y="3153076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&lt;</a:t>
            </a:r>
          </a:p>
        </p:txBody>
      </p:sp>
      <p:sp>
        <p:nvSpPr>
          <p:cNvPr id="13" name="box 3">
            <a:extLst>
              <a:ext uri="{FF2B5EF4-FFF2-40B4-BE49-F238E27FC236}">
                <a16:creationId xmlns:a16="http://schemas.microsoft.com/office/drawing/2014/main" id="{6313978D-1AB4-4D30-96FA-E7F2AC8C8F3B}"/>
              </a:ext>
            </a:extLst>
          </p:cNvPr>
          <p:cNvSpPr/>
          <p:nvPr/>
        </p:nvSpPr>
        <p:spPr>
          <a:xfrm>
            <a:off x="5640224" y="3153075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BEB89-B36C-4B1A-8894-AD8D74BF225F}"/>
              </a:ext>
            </a:extLst>
          </p:cNvPr>
          <p:cNvSpPr/>
          <p:nvPr/>
        </p:nvSpPr>
        <p:spPr>
          <a:xfrm>
            <a:off x="4195985" y="4125063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&lt;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EDBD2-B611-4341-BDFC-E572AA249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4" y="4925223"/>
            <a:ext cx="1441541" cy="8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0.00023 C 0.00122 -0.00139 0.00174 -0.00324 0.00434 -0.0044 C 0.00556 -0.00509 0.01389 -0.00717 0.01771 -0.00717 C 0.0283 -0.00764 0.03889 -0.00764 0.04913 -0.00787 C 0.05226 -0.0081 0.05591 -0.0081 0.05816 -0.00879 C 0.06094 -0.00995 0.06406 -0.01088 0.06563 -0.01227 C 0.06684 -0.01319 0.06684 -0.01458 0.06875 -0.01551 C 0.06962 -0.0162 0.07049 -0.01666 0.07153 -0.01713 L 0.07778 -0.01921 " pathEditMode="relative" rAng="0" ptsTypes="AAAAAAAA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7104" y="150971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Use the correct symbol (&lt;, &gt; or =) to compare these times: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3811" y="697112"/>
            <a:ext cx="523380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>
                <a:latin typeface="Twinkl" pitchFamily="2" charset="0"/>
              </a:rPr>
              <a:t>Comparing Time Units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D48E7FA-411A-4F68-969D-E850DB367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23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6AAB35-D2E9-4283-8032-404227B06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11051"/>
          <a:stretch/>
        </p:blipFill>
        <p:spPr>
          <a:xfrm>
            <a:off x="622998" y="1955942"/>
            <a:ext cx="7908227" cy="42840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4CF194-C7E2-4041-BF0D-CB7BAC455320}"/>
              </a:ext>
            </a:extLst>
          </p:cNvPr>
          <p:cNvSpPr/>
          <p:nvPr/>
        </p:nvSpPr>
        <p:spPr>
          <a:xfrm>
            <a:off x="1026715" y="4104804"/>
            <a:ext cx="1711844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 hours </a:t>
            </a:r>
          </a:p>
          <a:p>
            <a:pPr algn="ctr"/>
            <a:r>
              <a:rPr lang="en-GB" sz="2000" dirty="0"/>
              <a:t>10 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A6251-578A-483A-B1B9-BF66B56225BC}"/>
              </a:ext>
            </a:extLst>
          </p:cNvPr>
          <p:cNvSpPr/>
          <p:nvPr/>
        </p:nvSpPr>
        <p:spPr>
          <a:xfrm>
            <a:off x="3724792" y="4104804"/>
            <a:ext cx="1711844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100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EE99-2891-4541-9680-F7D11C216554}"/>
              </a:ext>
            </a:extLst>
          </p:cNvPr>
          <p:cNvSpPr/>
          <p:nvPr/>
        </p:nvSpPr>
        <p:spPr>
          <a:xfrm>
            <a:off x="2864207" y="4104804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ox 1">
            <a:extLst>
              <a:ext uri="{FF2B5EF4-FFF2-40B4-BE49-F238E27FC236}">
                <a16:creationId xmlns:a16="http://schemas.microsoft.com/office/drawing/2014/main" id="{330F0530-F9FF-4C4A-AB11-0069F1FDA117}"/>
              </a:ext>
            </a:extLst>
          </p:cNvPr>
          <p:cNvSpPr/>
          <p:nvPr/>
        </p:nvSpPr>
        <p:spPr>
          <a:xfrm>
            <a:off x="2768838" y="3153077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&gt;</a:t>
            </a:r>
          </a:p>
        </p:txBody>
      </p:sp>
      <p:sp>
        <p:nvSpPr>
          <p:cNvPr id="12" name="box 2">
            <a:extLst>
              <a:ext uri="{FF2B5EF4-FFF2-40B4-BE49-F238E27FC236}">
                <a16:creationId xmlns:a16="http://schemas.microsoft.com/office/drawing/2014/main" id="{686445CE-3F0D-4AC3-8A75-E09E8AB74C92}"/>
              </a:ext>
            </a:extLst>
          </p:cNvPr>
          <p:cNvSpPr/>
          <p:nvPr/>
        </p:nvSpPr>
        <p:spPr>
          <a:xfrm>
            <a:off x="4204531" y="3153076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&lt;</a:t>
            </a:r>
          </a:p>
        </p:txBody>
      </p:sp>
      <p:sp>
        <p:nvSpPr>
          <p:cNvPr id="13" name="box 3">
            <a:extLst>
              <a:ext uri="{FF2B5EF4-FFF2-40B4-BE49-F238E27FC236}">
                <a16:creationId xmlns:a16="http://schemas.microsoft.com/office/drawing/2014/main" id="{6313978D-1AB4-4D30-96FA-E7F2AC8C8F3B}"/>
              </a:ext>
            </a:extLst>
          </p:cNvPr>
          <p:cNvSpPr/>
          <p:nvPr/>
        </p:nvSpPr>
        <p:spPr>
          <a:xfrm>
            <a:off x="5640224" y="3153075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BEB89-B36C-4B1A-8894-AD8D74BF225F}"/>
              </a:ext>
            </a:extLst>
          </p:cNvPr>
          <p:cNvSpPr/>
          <p:nvPr/>
        </p:nvSpPr>
        <p:spPr>
          <a:xfrm>
            <a:off x="2864207" y="4104803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EDBD2-B611-4341-BDFC-E572AA249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4" y="4925223"/>
            <a:ext cx="1441541" cy="8948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F8BC997-F649-45F1-A04D-D079CE34EDE2}"/>
              </a:ext>
            </a:extLst>
          </p:cNvPr>
          <p:cNvSpPr/>
          <p:nvPr/>
        </p:nvSpPr>
        <p:spPr>
          <a:xfrm>
            <a:off x="6422868" y="4104804"/>
            <a:ext cx="1711844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 hour 40 minutes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5873D6-E442-4AD3-B1DF-F6EFCC213DE4}"/>
              </a:ext>
            </a:extLst>
          </p:cNvPr>
          <p:cNvSpPr/>
          <p:nvPr/>
        </p:nvSpPr>
        <p:spPr>
          <a:xfrm>
            <a:off x="5562283" y="4104804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BFC54B-F463-4B3A-8E02-3E5D1E137E4E}"/>
              </a:ext>
            </a:extLst>
          </p:cNvPr>
          <p:cNvSpPr/>
          <p:nvPr/>
        </p:nvSpPr>
        <p:spPr>
          <a:xfrm>
            <a:off x="5562283" y="4104803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768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2.77778E-7 0.00023 C 0.00122 -0.00139 0.00174 -0.00324 0.00434 -0.00439 C 0.00556 -0.00509 0.01389 -0.00717 0.01771 -0.00717 C 0.0283 -0.00764 0.03889 -0.00764 0.04913 -0.00787 C 0.05226 -0.0081 0.0559 -0.0081 0.05816 -0.00879 C 0.06094 -0.00995 0.06406 -0.01088 0.06562 -0.01227 C 0.06684 -0.01319 0.06684 -0.01458 0.06875 -0.01551 C 0.06962 -0.0162 0.07049 -0.01666 0.07153 -0.01713 L 0.07778 -0.01921 " pathEditMode="relative" rAng="0" ptsTypes="AAAAAAAA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80BB801A-ABBA-4351-8533-1F0AE4A2E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18001" r="16544" b="19847"/>
          <a:stretch/>
        </p:blipFill>
        <p:spPr>
          <a:xfrm>
            <a:off x="622998" y="1955942"/>
            <a:ext cx="7955666" cy="42840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AFB7CB0-C0F8-4FAC-994F-973A01BBA9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2"/>
          <a:stretch/>
        </p:blipFill>
        <p:spPr>
          <a:xfrm flipH="1">
            <a:off x="268642" y="1244004"/>
            <a:ext cx="3223494" cy="4996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8021" y="697112"/>
            <a:ext cx="523380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>
                <a:latin typeface="Twinkl" pitchFamily="2" charset="0"/>
              </a:rPr>
              <a:t>Comparing Time Units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D48E7FA-411A-4F68-969D-E850DB367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23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B6C8D5-2E1D-40C0-85E6-9CA538CDFE45}"/>
              </a:ext>
            </a:extLst>
          </p:cNvPr>
          <p:cNvSpPr/>
          <p:nvPr/>
        </p:nvSpPr>
        <p:spPr>
          <a:xfrm>
            <a:off x="2024268" y="2295353"/>
            <a:ext cx="1924665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500 seconds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4D3EE1-757A-435C-8976-A01F41E19319}"/>
              </a:ext>
            </a:extLst>
          </p:cNvPr>
          <p:cNvSpPr/>
          <p:nvPr/>
        </p:nvSpPr>
        <p:spPr>
          <a:xfrm>
            <a:off x="6452982" y="2295353"/>
            <a:ext cx="1924665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 hour 5 minutes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8AD3FA-EA99-49FC-9125-8B5FA79C8609}"/>
              </a:ext>
            </a:extLst>
          </p:cNvPr>
          <p:cNvSpPr/>
          <p:nvPr/>
        </p:nvSpPr>
        <p:spPr>
          <a:xfrm>
            <a:off x="4238625" y="2295353"/>
            <a:ext cx="1924665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 minutes </a:t>
            </a:r>
          </a:p>
          <a:p>
            <a:pPr algn="ctr"/>
            <a:r>
              <a:rPr lang="en-GB" sz="2000" dirty="0"/>
              <a:t>50 seconds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4E4D4A-D1D8-442F-85E6-022F50147E25}"/>
              </a:ext>
            </a:extLst>
          </p:cNvPr>
          <p:cNvSpPr/>
          <p:nvPr/>
        </p:nvSpPr>
        <p:spPr>
          <a:xfrm>
            <a:off x="2024268" y="3281315"/>
            <a:ext cx="1924665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30 minutes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02F9AF-C560-4563-BFA4-7CDFB5EC1B2B}"/>
              </a:ext>
            </a:extLst>
          </p:cNvPr>
          <p:cNvSpPr/>
          <p:nvPr/>
        </p:nvSpPr>
        <p:spPr>
          <a:xfrm>
            <a:off x="6452982" y="3281315"/>
            <a:ext cx="1924665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395 seconds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B02486-5F28-4383-96A2-28620E0DC9A2}"/>
              </a:ext>
            </a:extLst>
          </p:cNvPr>
          <p:cNvSpPr/>
          <p:nvPr/>
        </p:nvSpPr>
        <p:spPr>
          <a:xfrm>
            <a:off x="4238625" y="3281315"/>
            <a:ext cx="1924665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 hours </a:t>
            </a:r>
          </a:p>
          <a:p>
            <a:pPr algn="ctr"/>
            <a:r>
              <a:rPr lang="en-GB" sz="2000" dirty="0"/>
              <a:t>25 minutes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22B694-C182-49B0-951C-B5630383A23B}"/>
              </a:ext>
            </a:extLst>
          </p:cNvPr>
          <p:cNvSpPr/>
          <p:nvPr/>
        </p:nvSpPr>
        <p:spPr>
          <a:xfrm>
            <a:off x="2024268" y="4196515"/>
            <a:ext cx="1924665" cy="700755"/>
          </a:xfrm>
          <a:prstGeom prst="rect">
            <a:avLst/>
          </a:prstGeom>
          <a:solidFill>
            <a:schemeClr val="bg1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D8F29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891FC-8609-45C1-AF3C-7554E3B365A7}"/>
              </a:ext>
            </a:extLst>
          </p:cNvPr>
          <p:cNvSpPr/>
          <p:nvPr/>
        </p:nvSpPr>
        <p:spPr>
          <a:xfrm>
            <a:off x="6452982" y="4196515"/>
            <a:ext cx="1924665" cy="700755"/>
          </a:xfrm>
          <a:prstGeom prst="rect">
            <a:avLst/>
          </a:prstGeom>
          <a:solidFill>
            <a:schemeClr val="bg1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D8F29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A36F3-95F2-428B-932E-8A8B8100A9EB}"/>
              </a:ext>
            </a:extLst>
          </p:cNvPr>
          <p:cNvSpPr/>
          <p:nvPr/>
        </p:nvSpPr>
        <p:spPr>
          <a:xfrm>
            <a:off x="4238625" y="4196515"/>
            <a:ext cx="1924665" cy="700755"/>
          </a:xfrm>
          <a:prstGeom prst="rect">
            <a:avLst/>
          </a:prstGeom>
          <a:solidFill>
            <a:schemeClr val="bg1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D8F29"/>
                </a:solidFill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C24219-D59A-4555-A277-EF115AC9E2E9}"/>
              </a:ext>
            </a:extLst>
          </p:cNvPr>
          <p:cNvSpPr/>
          <p:nvPr/>
        </p:nvSpPr>
        <p:spPr>
          <a:xfrm>
            <a:off x="2024268" y="5182477"/>
            <a:ext cx="1924665" cy="700755"/>
          </a:xfrm>
          <a:prstGeom prst="rect">
            <a:avLst/>
          </a:prstGeom>
          <a:solidFill>
            <a:schemeClr val="bg1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D8F29"/>
                </a:solidFill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47778C-888F-4E0F-9B7B-2F05993767C1}"/>
              </a:ext>
            </a:extLst>
          </p:cNvPr>
          <p:cNvSpPr/>
          <p:nvPr/>
        </p:nvSpPr>
        <p:spPr>
          <a:xfrm>
            <a:off x="6452982" y="5182477"/>
            <a:ext cx="1924665" cy="700755"/>
          </a:xfrm>
          <a:prstGeom prst="rect">
            <a:avLst/>
          </a:prstGeom>
          <a:solidFill>
            <a:schemeClr val="bg1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D8F29"/>
                </a:solidFill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DE9CF3-5A44-406A-A481-AE772FC05E7B}"/>
              </a:ext>
            </a:extLst>
          </p:cNvPr>
          <p:cNvSpPr/>
          <p:nvPr/>
        </p:nvSpPr>
        <p:spPr>
          <a:xfrm>
            <a:off x="4238625" y="5182477"/>
            <a:ext cx="1924665" cy="700755"/>
          </a:xfrm>
          <a:prstGeom prst="rect">
            <a:avLst/>
          </a:prstGeom>
          <a:solidFill>
            <a:schemeClr val="bg1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6D8F29"/>
                </a:solidFill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CEDA83-E91B-4CD5-92EA-9863DFD9211F}"/>
              </a:ext>
            </a:extLst>
          </p:cNvPr>
          <p:cNvSpPr/>
          <p:nvPr/>
        </p:nvSpPr>
        <p:spPr>
          <a:xfrm>
            <a:off x="2024268" y="4196515"/>
            <a:ext cx="1924665" cy="700755"/>
          </a:xfrm>
          <a:prstGeom prst="rect">
            <a:avLst/>
          </a:prstGeom>
          <a:solidFill>
            <a:srgbClr val="92C137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 hours </a:t>
            </a:r>
          </a:p>
          <a:p>
            <a:pPr algn="ctr"/>
            <a:r>
              <a:rPr lang="en-GB" sz="2000" dirty="0"/>
              <a:t>25 minutes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CF23C9-750B-4BAD-820E-8C3BE19A4E51}"/>
              </a:ext>
            </a:extLst>
          </p:cNvPr>
          <p:cNvSpPr/>
          <p:nvPr/>
        </p:nvSpPr>
        <p:spPr>
          <a:xfrm>
            <a:off x="6452982" y="4196515"/>
            <a:ext cx="1924665" cy="700755"/>
          </a:xfrm>
          <a:prstGeom prst="rect">
            <a:avLst/>
          </a:prstGeom>
          <a:solidFill>
            <a:srgbClr val="92C137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30 minutes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960074-89DA-420A-A6EF-3FA46D423F6D}"/>
              </a:ext>
            </a:extLst>
          </p:cNvPr>
          <p:cNvSpPr/>
          <p:nvPr/>
        </p:nvSpPr>
        <p:spPr>
          <a:xfrm>
            <a:off x="4238625" y="4196515"/>
            <a:ext cx="1924665" cy="700755"/>
          </a:xfrm>
          <a:prstGeom prst="rect">
            <a:avLst/>
          </a:prstGeom>
          <a:solidFill>
            <a:srgbClr val="92C137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 hour 5 minutes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2E325C-E74C-4ACD-8F26-2BC84B732B53}"/>
              </a:ext>
            </a:extLst>
          </p:cNvPr>
          <p:cNvSpPr/>
          <p:nvPr/>
        </p:nvSpPr>
        <p:spPr>
          <a:xfrm>
            <a:off x="2024268" y="5182477"/>
            <a:ext cx="1924665" cy="700755"/>
          </a:xfrm>
          <a:prstGeom prst="rect">
            <a:avLst/>
          </a:prstGeom>
          <a:solidFill>
            <a:srgbClr val="92C137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500 seconds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329AC2-7E73-4271-B845-9141582AC6AA}"/>
              </a:ext>
            </a:extLst>
          </p:cNvPr>
          <p:cNvSpPr/>
          <p:nvPr/>
        </p:nvSpPr>
        <p:spPr>
          <a:xfrm>
            <a:off x="6452982" y="5182477"/>
            <a:ext cx="1924665" cy="700755"/>
          </a:xfrm>
          <a:prstGeom prst="rect">
            <a:avLst/>
          </a:prstGeom>
          <a:solidFill>
            <a:srgbClr val="92C137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 minutes </a:t>
            </a:r>
          </a:p>
          <a:p>
            <a:pPr algn="ctr"/>
            <a:r>
              <a:rPr lang="en-GB" sz="2000" dirty="0"/>
              <a:t>50 seconds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FEC3FA-E0E1-4727-80F2-9DFCB9F9E82B}"/>
              </a:ext>
            </a:extLst>
          </p:cNvPr>
          <p:cNvSpPr/>
          <p:nvPr/>
        </p:nvSpPr>
        <p:spPr>
          <a:xfrm>
            <a:off x="4238625" y="5182477"/>
            <a:ext cx="1924665" cy="700755"/>
          </a:xfrm>
          <a:prstGeom prst="rect">
            <a:avLst/>
          </a:prstGeom>
          <a:solidFill>
            <a:srgbClr val="92C137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395 seconds</a:t>
            </a:r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7CAABC0D-C1A5-4EFE-9BCB-6005B5E00D55}"/>
              </a:ext>
            </a:extLst>
          </p:cNvPr>
          <p:cNvSpPr/>
          <p:nvPr/>
        </p:nvSpPr>
        <p:spPr>
          <a:xfrm>
            <a:off x="1948021" y="1485899"/>
            <a:ext cx="6429626" cy="546893"/>
          </a:xfrm>
          <a:prstGeom prst="wedgeRectCallout">
            <a:avLst>
              <a:gd name="adj1" fmla="val -56244"/>
              <a:gd name="adj2" fmla="val 50127"/>
            </a:avLst>
          </a:prstGeom>
          <a:solidFill>
            <a:schemeClr val="bg1"/>
          </a:solidFill>
          <a:ln w="28575">
            <a:solidFill>
              <a:srgbClr val="6D8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Order these times from the longest time to the shortest time:</a:t>
            </a:r>
          </a:p>
        </p:txBody>
      </p:sp>
    </p:spTree>
    <p:extLst>
      <p:ext uri="{BB962C8B-B14F-4D97-AF65-F5344CB8AC3E}">
        <p14:creationId xmlns:p14="http://schemas.microsoft.com/office/powerpoint/2010/main" val="117306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7464" y="770709"/>
            <a:ext cx="698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order to do the work today, you need to know: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67543" y="1881664"/>
            <a:ext cx="57999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 hour = 60 </a:t>
            </a:r>
            <a:r>
              <a:rPr lang="en-GB" sz="4400" dirty="0" smtClean="0"/>
              <a:t>minutes</a:t>
            </a:r>
          </a:p>
          <a:p>
            <a:endParaRPr lang="en-GB" sz="4400" dirty="0"/>
          </a:p>
          <a:p>
            <a:r>
              <a:rPr lang="en-GB" sz="4400" dirty="0" smtClean="0"/>
              <a:t>60 seconds = 1 minute</a:t>
            </a:r>
            <a:endParaRPr lang="en-GB" sz="4400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2411" y="4376133"/>
            <a:ext cx="681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60 minutes in 1 hour!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927464" y="5208610"/>
            <a:ext cx="681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really important to remember that because you’re used to things being in 100s.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4219" y="1250564"/>
            <a:ext cx="68188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So, if there are 60 minutes in 1 hour, how many minutes are there in 3 hours?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To work that out, you need to do 3 x 60 </a:t>
            </a:r>
          </a:p>
          <a:p>
            <a:endParaRPr lang="en-GB" dirty="0" smtClean="0"/>
          </a:p>
          <a:p>
            <a:r>
              <a:rPr lang="en-GB" dirty="0" smtClean="0"/>
              <a:t>(remember, you can do 3 x 6 which is 18 and then add the 0 back on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 3 hours = 180 minutes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6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4219" y="1250564"/>
            <a:ext cx="68188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these questions on a whiteboard or piece of paper: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many minutes are there in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 hours?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4 hours?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8 hours? 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377440" y="2873829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120 minutes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440" y="3966755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240 minutes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7440" y="5059681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480 minutes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4219" y="1250564"/>
            <a:ext cx="68188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about if the question is set out like this:</a:t>
            </a:r>
          </a:p>
          <a:p>
            <a:endParaRPr lang="en-GB" dirty="0"/>
          </a:p>
          <a:p>
            <a:r>
              <a:rPr lang="en-GB" dirty="0" smtClean="0"/>
              <a:t>How many minutes are there in 3 hours and 47 minutes?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first thing to do is work out how many minutes are in three hours so that is 3 x 6 = 18, add the 0 and you get 180 minutes. </a:t>
            </a:r>
          </a:p>
          <a:p>
            <a:endParaRPr lang="en-GB" dirty="0"/>
          </a:p>
          <a:p>
            <a:r>
              <a:rPr lang="en-GB" dirty="0" smtClean="0"/>
              <a:t>Then we need to add the 47 minutes on. </a:t>
            </a:r>
          </a:p>
          <a:p>
            <a:endParaRPr lang="en-GB" dirty="0"/>
          </a:p>
          <a:p>
            <a:r>
              <a:rPr lang="en-GB" dirty="0" smtClean="0"/>
              <a:t>180 + 47 = 227 minutes</a:t>
            </a:r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8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84219" y="1250564"/>
            <a:ext cx="6818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these on your board or piece of paper: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many minutes are in 1 hour 38 minutes?          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 many minutes are in 4 hours 42 minutes?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178730" y="2050868"/>
            <a:ext cx="143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98 minutes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7111" y="3174210"/>
            <a:ext cx="143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282 minutes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594" y="757646"/>
            <a:ext cx="6831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is the exact same when you’re dealing with minutes and seconds.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1 minute 43 seconds would be 103 seconds because there are 60 seconds in a minute then you add on the 43 seconds.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How many seconds is 2 minutes 35 seconds?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45474" y="3683726"/>
            <a:ext cx="501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x 60 = 120 seconds</a:t>
            </a:r>
          </a:p>
          <a:p>
            <a:endParaRPr lang="en-GB" dirty="0"/>
          </a:p>
          <a:p>
            <a:r>
              <a:rPr lang="en-GB" dirty="0" smtClean="0"/>
              <a:t>120 + 35 = 155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9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5F2B692-98BF-416B-AC5D-FC8E8F4F1B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11051"/>
          <a:stretch/>
        </p:blipFill>
        <p:spPr>
          <a:xfrm>
            <a:off x="622998" y="1955942"/>
            <a:ext cx="7908227" cy="4284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7104" y="150971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Use the correct symbol (&lt;, &gt; or =) to compare these times: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6551" y="697112"/>
            <a:ext cx="523380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4000" b="1" dirty="0">
                <a:latin typeface="Twinkl" pitchFamily="2" charset="0"/>
              </a:rPr>
              <a:t>Comparing Time Units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D48E7FA-411A-4F68-969D-E850DB367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223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4CF194-C7E2-4041-BF0D-CB7BAC455320}"/>
              </a:ext>
            </a:extLst>
          </p:cNvPr>
          <p:cNvSpPr/>
          <p:nvPr/>
        </p:nvSpPr>
        <p:spPr>
          <a:xfrm>
            <a:off x="1865554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125 seconds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BA6251-578A-483A-B1B9-BF66B56225BC}"/>
              </a:ext>
            </a:extLst>
          </p:cNvPr>
          <p:cNvSpPr/>
          <p:nvPr/>
        </p:nvSpPr>
        <p:spPr>
          <a:xfrm>
            <a:off x="5090723" y="4125064"/>
            <a:ext cx="2170631" cy="700755"/>
          </a:xfrm>
          <a:prstGeom prst="rect">
            <a:avLst/>
          </a:prstGeom>
          <a:solidFill>
            <a:srgbClr val="7768AD"/>
          </a:solidFill>
          <a:ln w="28575">
            <a:solidFill>
              <a:srgbClr val="4A3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1 minute </a:t>
            </a:r>
            <a:br>
              <a:rPr lang="en-GB" sz="2000" dirty="0"/>
            </a:br>
            <a:r>
              <a:rPr lang="en-GB" sz="2000" dirty="0"/>
              <a:t>50 seconds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6EE99-2891-4541-9680-F7D11C216554}"/>
              </a:ext>
            </a:extLst>
          </p:cNvPr>
          <p:cNvSpPr/>
          <p:nvPr/>
        </p:nvSpPr>
        <p:spPr>
          <a:xfrm>
            <a:off x="4195985" y="4125064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box 1">
            <a:extLst>
              <a:ext uri="{FF2B5EF4-FFF2-40B4-BE49-F238E27FC236}">
                <a16:creationId xmlns:a16="http://schemas.microsoft.com/office/drawing/2014/main" id="{330F0530-F9FF-4C4A-AB11-0069F1FDA117}"/>
              </a:ext>
            </a:extLst>
          </p:cNvPr>
          <p:cNvSpPr/>
          <p:nvPr/>
        </p:nvSpPr>
        <p:spPr>
          <a:xfrm>
            <a:off x="2768838" y="3153077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&gt;</a:t>
            </a:r>
          </a:p>
        </p:txBody>
      </p:sp>
      <p:sp>
        <p:nvSpPr>
          <p:cNvPr id="12" name="box 2">
            <a:extLst>
              <a:ext uri="{FF2B5EF4-FFF2-40B4-BE49-F238E27FC236}">
                <a16:creationId xmlns:a16="http://schemas.microsoft.com/office/drawing/2014/main" id="{686445CE-3F0D-4AC3-8A75-E09E8AB74C92}"/>
              </a:ext>
            </a:extLst>
          </p:cNvPr>
          <p:cNvSpPr/>
          <p:nvPr/>
        </p:nvSpPr>
        <p:spPr>
          <a:xfrm>
            <a:off x="4204531" y="3153076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&lt;</a:t>
            </a:r>
          </a:p>
        </p:txBody>
      </p:sp>
      <p:sp>
        <p:nvSpPr>
          <p:cNvPr id="13" name="box 3">
            <a:extLst>
              <a:ext uri="{FF2B5EF4-FFF2-40B4-BE49-F238E27FC236}">
                <a16:creationId xmlns:a16="http://schemas.microsoft.com/office/drawing/2014/main" id="{6313978D-1AB4-4D30-96FA-E7F2AC8C8F3B}"/>
              </a:ext>
            </a:extLst>
          </p:cNvPr>
          <p:cNvSpPr/>
          <p:nvPr/>
        </p:nvSpPr>
        <p:spPr>
          <a:xfrm>
            <a:off x="5640224" y="3153075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=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27BB86-2994-47EE-B248-547C3F875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4" y="4925223"/>
            <a:ext cx="1441541" cy="8948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FBEB89-B36C-4B1A-8894-AD8D74BF225F}"/>
              </a:ext>
            </a:extLst>
          </p:cNvPr>
          <p:cNvSpPr/>
          <p:nvPr/>
        </p:nvSpPr>
        <p:spPr>
          <a:xfrm>
            <a:off x="4195985" y="4125063"/>
            <a:ext cx="734938" cy="700755"/>
          </a:xfrm>
          <a:prstGeom prst="rect">
            <a:avLst/>
          </a:prstGeom>
          <a:solidFill>
            <a:srgbClr val="92C13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475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0.00023 C 0.00122 -0.00139 0.00174 -0.00324 0.00434 -0.0044 C 0.00556 -0.00509 0.01389 -0.00717 0.01771 -0.00717 C 0.0283 -0.00764 0.03889 -0.00764 0.04913 -0.00787 C 0.05226 -0.0081 0.05591 -0.0081 0.05816 -0.00879 C 0.06094 -0.00995 0.06406 -0.01088 0.06563 -0.01227 C 0.06684 -0.01319 0.06684 -0.01458 0.06875 -0.01551 C 0.06962 -0.0162 0.07049 -0.01666 0.07153 -0.01713 L 0.07778 -0.01921 " pathEditMode="relative" rAng="0" ptsTypes="AAAAAAAAAA">
                                      <p:cBhvr>
                                        <p:cTn id="11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2049</TotalTime>
  <Words>541</Words>
  <Application>Microsoft Office PowerPoint</Application>
  <PresentationFormat>On-screen Show (4:3)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Twinkl SemiBold</vt:lpstr>
      <vt:lpstr>Sassoon Infant Md</vt:lpstr>
      <vt:lpstr>Sassoon Infant Rg</vt:lpstr>
      <vt:lpstr>Twinkl</vt:lpstr>
      <vt:lpstr>Tuffy</vt:lpstr>
      <vt:lpstr>Arial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Aamina Rammah</dc:creator>
  <cp:lastModifiedBy>Staff</cp:lastModifiedBy>
  <cp:revision>49</cp:revision>
  <dcterms:created xsi:type="dcterms:W3CDTF">2018-08-14T07:52:09Z</dcterms:created>
  <dcterms:modified xsi:type="dcterms:W3CDTF">2020-06-26T10:57:36Z</dcterms:modified>
</cp:coreProperties>
</file>