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73" r:id="rId4"/>
    <p:sldId id="274" r:id="rId5"/>
    <p:sldId id="275" r:id="rId6"/>
    <p:sldId id="277" r:id="rId7"/>
    <p:sldId id="276" r:id="rId8"/>
    <p:sldId id="278" r:id="rId9"/>
    <p:sldId id="279" r:id="rId10"/>
    <p:sldId id="280" r:id="rId11"/>
    <p:sldId id="281" r:id="rId12"/>
    <p:sldId id="266" r:id="rId13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Kalam" panose="020B0604020202020204" charset="0"/>
      <p:regular r:id="rId15"/>
    </p:embeddedFont>
    <p:embeddedFont>
      <p:font typeface="Sassoon Infant Md" panose="02000603050000020003" charset="0"/>
      <p:regular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itchFamily="2" charset="0"/>
      <p:regular r:id="rId19"/>
      <p:bold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F24BA8-BE69-428A-84F0-062183FFE10C}">
          <p14:sldIdLst>
            <p14:sldId id="260"/>
            <p14:sldId id="261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4DE"/>
    <a:srgbClr val="7768AD"/>
    <a:srgbClr val="6D8F29"/>
    <a:srgbClr val="92C137"/>
    <a:srgbClr val="4A3582"/>
    <a:srgbClr val="FAAF01"/>
    <a:srgbClr val="FFE001"/>
    <a:srgbClr val="EF7D1A"/>
    <a:srgbClr val="F7BC93"/>
    <a:srgbClr val="87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EFD52-CF25-4607-823D-6B6A294B963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4 | Measurement | Solving Time Problems | Lesson 1 of 4: Time Problems Involving Hours and Minutes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768625-3DEE-453A-8CB9-C979B5039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1" b="5201"/>
          <a:stretch/>
        </p:blipFill>
        <p:spPr>
          <a:xfrm>
            <a:off x="622998" y="2593440"/>
            <a:ext cx="7908227" cy="3662080"/>
          </a:xfrm>
          <a:prstGeom prst="rect">
            <a:avLst/>
          </a:prstGeom>
        </p:spPr>
      </p:pic>
      <p:pic>
        <p:nvPicPr>
          <p:cNvPr id="10" name="Pairs">
            <a:extLst>
              <a:ext uri="{FF2B5EF4-FFF2-40B4-BE49-F238E27FC236}">
                <a16:creationId xmlns:a16="http://schemas.microsoft.com/office/drawing/2014/main" id="{73352A94-80AB-480D-B6F9-74D65AB5F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99777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6655" y="697112"/>
            <a:ext cx="821987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Plan the Activities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622998" y="1424293"/>
            <a:ext cx="7908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80" dirty="0"/>
              <a:t>At Starlight </a:t>
            </a:r>
            <a:r>
              <a:rPr lang="en-GB" sz="1780"/>
              <a:t>Holiday Club, </a:t>
            </a:r>
            <a:r>
              <a:rPr lang="en-GB" sz="1780" dirty="0"/>
              <a:t>there are a variety of activities for children to choose from. Daniel is planning how he will spend his time. Some of the activities have a particular start time, so he needs to bear this in mind. His session starts at 9 a.m. and ends at 1 p.m.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CCD960-8EEF-47A3-95B7-6B56F0C4E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41585"/>
              </p:ext>
            </p:extLst>
          </p:nvPr>
        </p:nvGraphicFramePr>
        <p:xfrm>
          <a:off x="3223724" y="2685450"/>
          <a:ext cx="5033473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2197">
                  <a:extLst>
                    <a:ext uri="{9D8B030D-6E8A-4147-A177-3AD203B41FA5}">
                      <a16:colId xmlns:a16="http://schemas.microsoft.com/office/drawing/2014/main" val="2054212230"/>
                    </a:ext>
                  </a:extLst>
                </a:gridCol>
                <a:gridCol w="1616516">
                  <a:extLst>
                    <a:ext uri="{9D8B030D-6E8A-4147-A177-3AD203B41FA5}">
                      <a16:colId xmlns:a16="http://schemas.microsoft.com/office/drawing/2014/main" val="4142037463"/>
                    </a:ext>
                  </a:extLst>
                </a:gridCol>
                <a:gridCol w="1834760">
                  <a:extLst>
                    <a:ext uri="{9D8B030D-6E8A-4147-A177-3AD203B41FA5}">
                      <a16:colId xmlns:a16="http://schemas.microsoft.com/office/drawing/2014/main" val="2796703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b="1" dirty="0"/>
                        <a:t>Activity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Start Time 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(if there is one)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Length of Activity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0459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Drawing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7448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Football skills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10:00 a.m.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6664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Sweet</a:t>
                      </a:r>
                      <a:r>
                        <a:rPr lang="en-GB" sz="1400" baseline="0" dirty="0"/>
                        <a:t> making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1513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Dance lesson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11:15 a.m.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12261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Pottery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2414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Photography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10:30 a.m.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87615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Watching a film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11:00 a.m.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1242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r>
                        <a:rPr lang="en-GB" sz="1400" dirty="0"/>
                        <a:t>Puppet making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8450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8C0CB78-C502-4BA4-BCB8-D4CBA10795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>
          <a:xfrm>
            <a:off x="821920" y="2450631"/>
            <a:ext cx="2168699" cy="3804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DF79B4-321A-4642-885F-066CB8FBF189}"/>
              </a:ext>
            </a:extLst>
          </p:cNvPr>
          <p:cNvSpPr/>
          <p:nvPr/>
        </p:nvSpPr>
        <p:spPr>
          <a:xfrm>
            <a:off x="763382" y="4841811"/>
            <a:ext cx="232669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Your task is to plan a morning of activities for Daniel. Decide how you will record the activities he chooses.</a:t>
            </a:r>
          </a:p>
        </p:txBody>
      </p:sp>
    </p:spTree>
    <p:extLst>
      <p:ext uri="{BB962C8B-B14F-4D97-AF65-F5344CB8AC3E}">
        <p14:creationId xmlns:p14="http://schemas.microsoft.com/office/powerpoint/2010/main" val="2462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I can solve problems that involve converting units of time (hours </a:t>
            </a:r>
            <a:br>
              <a:rPr lang="en-GB" dirty="0"/>
            </a:br>
            <a:r>
              <a:rPr lang="en-GB" dirty="0"/>
              <a:t>and minutes).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I can convert from hours and minutes to minutes.</a:t>
            </a:r>
          </a:p>
          <a:p>
            <a:pPr>
              <a:lnSpc>
                <a:spcPct val="100000"/>
              </a:lnSpc>
            </a:pPr>
            <a:r>
              <a:rPr lang="en-GB" dirty="0"/>
              <a:t>I can convert from minutes to hours and minutes.</a:t>
            </a:r>
          </a:p>
          <a:p>
            <a:pPr>
              <a:lnSpc>
                <a:spcPct val="100000"/>
              </a:lnSpc>
            </a:pPr>
            <a:r>
              <a:rPr lang="en-GB" dirty="0"/>
              <a:t>I can solve problems that involve converting from hours and minutes to minutes and minutes to hours and minutes.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0A03735-F622-464B-9340-24FEC62D7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3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4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FF45F-FD55-4AAB-9810-CABA7B0BC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557" r="5166" b="21811"/>
          <a:stretch/>
        </p:blipFill>
        <p:spPr>
          <a:xfrm>
            <a:off x="622998" y="1889709"/>
            <a:ext cx="7908227" cy="4284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836" y="697112"/>
            <a:ext cx="828271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How Long Is That Film?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43" name="Whole Class">
            <a:extLst>
              <a:ext uri="{FF2B5EF4-FFF2-40B4-BE49-F238E27FC236}">
                <a16:creationId xmlns:a16="http://schemas.microsoft.com/office/drawing/2014/main" id="{DB99E9E6-8979-4D17-94F6-18A0D38C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3DD1C23-6BBD-44C9-A995-F9F2D0EDAF40}"/>
              </a:ext>
            </a:extLst>
          </p:cNvPr>
          <p:cNvGrpSpPr/>
          <p:nvPr/>
        </p:nvGrpSpPr>
        <p:grpSpPr>
          <a:xfrm>
            <a:off x="622998" y="1666781"/>
            <a:ext cx="7908227" cy="379690"/>
            <a:chOff x="622998" y="1576251"/>
            <a:chExt cx="7908227" cy="379690"/>
          </a:xfrm>
          <a:solidFill>
            <a:srgbClr val="92C137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AA6D94-830F-4248-9CB5-631C65760E0E}"/>
                </a:ext>
              </a:extLst>
            </p:cNvPr>
            <p:cNvSpPr/>
            <p:nvPr/>
          </p:nvSpPr>
          <p:spPr>
            <a:xfrm>
              <a:off x="622998" y="1576251"/>
              <a:ext cx="7908227" cy="379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5AEE76-2E86-4308-9181-25C18E9B0792}"/>
                </a:ext>
              </a:extLst>
            </p:cNvPr>
            <p:cNvSpPr/>
            <p:nvPr/>
          </p:nvSpPr>
          <p:spPr>
            <a:xfrm>
              <a:off x="2332444" y="1586609"/>
              <a:ext cx="447911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GB" dirty="0"/>
                <a:t>Here are the times for some popular films: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30571A-146D-4A64-952B-C91B396AA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27104"/>
              </p:ext>
            </p:extLst>
          </p:nvPr>
        </p:nvGraphicFramePr>
        <p:xfrm>
          <a:off x="1510176" y="2294217"/>
          <a:ext cx="6122127" cy="278065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schemeClr val="bg1">
                      <a:alpha val="27000"/>
                    </a:schemeClr>
                  </a:outerShdw>
                </a:effectLst>
                <a:tableStyleId>{5940675A-B579-460E-94D1-54222C63F5DA}</a:tableStyleId>
              </a:tblPr>
              <a:tblGrid>
                <a:gridCol w="2934790">
                  <a:extLst>
                    <a:ext uri="{9D8B030D-6E8A-4147-A177-3AD203B41FA5}">
                      <a16:colId xmlns:a16="http://schemas.microsoft.com/office/drawing/2014/main" val="1437450573"/>
                    </a:ext>
                  </a:extLst>
                </a:gridCol>
                <a:gridCol w="1721074">
                  <a:extLst>
                    <a:ext uri="{9D8B030D-6E8A-4147-A177-3AD203B41FA5}">
                      <a16:colId xmlns:a16="http://schemas.microsoft.com/office/drawing/2014/main" val="503279834"/>
                    </a:ext>
                  </a:extLst>
                </a:gridCol>
                <a:gridCol w="1466263">
                  <a:extLst>
                    <a:ext uri="{9D8B030D-6E8A-4147-A177-3AD203B41FA5}">
                      <a16:colId xmlns:a16="http://schemas.microsoft.com/office/drawing/2014/main" val="2047238787"/>
                    </a:ext>
                  </a:extLst>
                </a:gridCol>
              </a:tblGrid>
              <a:tr h="58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/>
                        <a:t>Film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in Hours and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600" dirty="0"/>
                        <a:t>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91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Toy Zone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21m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893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err="1"/>
                        <a:t>Timbo</a:t>
                      </a:r>
                      <a:r>
                        <a:rPr lang="en-GB" dirty="0"/>
                        <a:t> and the Golden 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 32m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288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 err="1"/>
                        <a:t>Scalliwags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Kalam" panose="02000000000000000000" pitchFamily="2" charset="0"/>
                        </a:rPr>
                        <a:t>91m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31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Frozen World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Kalam" panose="02000000000000000000" pitchFamily="2" charset="0"/>
                        </a:rPr>
                        <a:t>102m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802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Finding Billy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37m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65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Horses in the Wild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  <a:cs typeface="Kalam" panose="02000000000000000000" pitchFamily="2" charset="0"/>
                        </a:rPr>
                        <a:t>178m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8882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B393878-EDB9-48F4-AA74-27A8B8841B91}"/>
              </a:ext>
            </a:extLst>
          </p:cNvPr>
          <p:cNvSpPr/>
          <p:nvPr/>
        </p:nvSpPr>
        <p:spPr>
          <a:xfrm>
            <a:off x="6162906" y="287327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81m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14CF9B-C25F-49A7-B5BA-96B065E350F4}"/>
              </a:ext>
            </a:extLst>
          </p:cNvPr>
          <p:cNvSpPr/>
          <p:nvPr/>
        </p:nvSpPr>
        <p:spPr>
          <a:xfrm>
            <a:off x="6162906" y="3233901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152m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A5FCB9-D2B2-48C9-8999-BECEA6E81590}"/>
              </a:ext>
            </a:extLst>
          </p:cNvPr>
          <p:cNvSpPr/>
          <p:nvPr/>
        </p:nvSpPr>
        <p:spPr>
          <a:xfrm>
            <a:off x="4432874" y="3603233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1h 31m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680088-A3E3-481A-9E63-67A6786C67C4}"/>
              </a:ext>
            </a:extLst>
          </p:cNvPr>
          <p:cNvSpPr/>
          <p:nvPr/>
        </p:nvSpPr>
        <p:spPr>
          <a:xfrm>
            <a:off x="4432874" y="3973949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1h 42m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25630A-4B3A-4721-B4A9-FB159C43A73C}"/>
              </a:ext>
            </a:extLst>
          </p:cNvPr>
          <p:cNvSpPr/>
          <p:nvPr/>
        </p:nvSpPr>
        <p:spPr>
          <a:xfrm>
            <a:off x="6162906" y="431715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97m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FB0276-0C48-47D2-82B7-568D4FA213F9}"/>
              </a:ext>
            </a:extLst>
          </p:cNvPr>
          <p:cNvSpPr/>
          <p:nvPr/>
        </p:nvSpPr>
        <p:spPr>
          <a:xfrm>
            <a:off x="4432874" y="468812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Kalam" panose="02000000000000000000" pitchFamily="2" charset="0"/>
                <a:cs typeface="Kalam" panose="02000000000000000000" pitchFamily="2" charset="0"/>
              </a:rPr>
              <a:t>2h 58m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DAB95B-45DC-458C-B619-BB18C1537EEC}"/>
              </a:ext>
            </a:extLst>
          </p:cNvPr>
          <p:cNvGrpSpPr/>
          <p:nvPr/>
        </p:nvGrpSpPr>
        <p:grpSpPr>
          <a:xfrm>
            <a:off x="622998" y="1666781"/>
            <a:ext cx="7907468" cy="379690"/>
            <a:chOff x="623757" y="1576251"/>
            <a:chExt cx="7907468" cy="379690"/>
          </a:xfrm>
          <a:solidFill>
            <a:srgbClr val="92C137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A8BFE4-7321-4285-9600-A3E28141FC0E}"/>
                </a:ext>
              </a:extLst>
            </p:cNvPr>
            <p:cNvSpPr/>
            <p:nvPr/>
          </p:nvSpPr>
          <p:spPr>
            <a:xfrm>
              <a:off x="623757" y="1576251"/>
              <a:ext cx="7907468" cy="379690"/>
            </a:xfrm>
            <a:prstGeom prst="rect">
              <a:avLst/>
            </a:prstGeom>
            <a:solidFill>
              <a:srgbClr val="7768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59C5C2D-54F4-49D0-B99A-BA47C2F38DA3}"/>
                </a:ext>
              </a:extLst>
            </p:cNvPr>
            <p:cNvSpPr/>
            <p:nvPr/>
          </p:nvSpPr>
          <p:spPr>
            <a:xfrm>
              <a:off x="848865" y="1586609"/>
              <a:ext cx="7446269" cy="369332"/>
            </a:xfrm>
            <a:prstGeom prst="rect">
              <a:avLst/>
            </a:prstGeom>
            <a:solidFill>
              <a:srgbClr val="7768AD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Convert the times to show them in minutes and in hours and minutes. 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FCA09858-40EA-4003-AC4E-801C8DB389CC}"/>
              </a:ext>
            </a:extLst>
          </p:cNvPr>
          <p:cNvSpPr/>
          <p:nvPr/>
        </p:nvSpPr>
        <p:spPr>
          <a:xfrm>
            <a:off x="622998" y="1586369"/>
            <a:ext cx="7907847" cy="646331"/>
          </a:xfrm>
          <a:prstGeom prst="rect">
            <a:avLst/>
          </a:prstGeom>
          <a:solidFill>
            <a:srgbClr val="92C137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Now we have converted all the films into the same unit, it is easier to sort </a:t>
            </a:r>
          </a:p>
          <a:p>
            <a:pPr algn="ctr"/>
            <a:r>
              <a:rPr lang="en-GB" dirty="0"/>
              <a:t>them in order of length. This is the order from shortest to longest:</a:t>
            </a:r>
          </a:p>
        </p:txBody>
      </p: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28B13605-F6DB-4FDB-B473-792426B5B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375870"/>
              </p:ext>
            </p:extLst>
          </p:nvPr>
        </p:nvGraphicFramePr>
        <p:xfrm>
          <a:off x="1498795" y="2304059"/>
          <a:ext cx="6154528" cy="278065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schemeClr val="bg1">
                      <a:alpha val="27000"/>
                    </a:schemeClr>
                  </a:outerShdw>
                </a:effectLst>
                <a:tableStyleId>{5940675A-B579-460E-94D1-54222C63F5DA}</a:tableStyleId>
              </a:tblPr>
              <a:tblGrid>
                <a:gridCol w="2950322">
                  <a:extLst>
                    <a:ext uri="{9D8B030D-6E8A-4147-A177-3AD203B41FA5}">
                      <a16:colId xmlns:a16="http://schemas.microsoft.com/office/drawing/2014/main" val="1437450573"/>
                    </a:ext>
                  </a:extLst>
                </a:gridCol>
                <a:gridCol w="1730183">
                  <a:extLst>
                    <a:ext uri="{9D8B030D-6E8A-4147-A177-3AD203B41FA5}">
                      <a16:colId xmlns:a16="http://schemas.microsoft.com/office/drawing/2014/main" val="503279834"/>
                    </a:ext>
                  </a:extLst>
                </a:gridCol>
                <a:gridCol w="1474023">
                  <a:extLst>
                    <a:ext uri="{9D8B030D-6E8A-4147-A177-3AD203B41FA5}">
                      <a16:colId xmlns:a16="http://schemas.microsoft.com/office/drawing/2014/main" val="2047238787"/>
                    </a:ext>
                  </a:extLst>
                </a:gridCol>
              </a:tblGrid>
              <a:tr h="586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/>
                        <a:t>Film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Length in Hours and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91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 Toy Zone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21m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893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dirty="0" err="1"/>
                        <a:t>Scalliwags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31m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288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 Finding Billy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37m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31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 Frozen World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42m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802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sz="1770" dirty="0" err="1"/>
                        <a:t>Timbo</a:t>
                      </a:r>
                      <a:r>
                        <a:rPr lang="en-GB" sz="1770" dirty="0"/>
                        <a:t> and the Golden 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 32m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65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 Horses in the Wild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 58m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88825"/>
                  </a:ext>
                </a:extLst>
              </a:tr>
            </a:tbl>
          </a:graphicData>
        </a:graphic>
      </p:graphicFrame>
      <p:sp>
        <p:nvSpPr>
          <p:cNvPr id="58" name="Oval 57">
            <a:extLst>
              <a:ext uri="{FF2B5EF4-FFF2-40B4-BE49-F238E27FC236}">
                <a16:creationId xmlns:a16="http://schemas.microsoft.com/office/drawing/2014/main" id="{58A69ACD-07D5-46F1-A128-F5BC9583437D}"/>
              </a:ext>
            </a:extLst>
          </p:cNvPr>
          <p:cNvSpPr/>
          <p:nvPr/>
        </p:nvSpPr>
        <p:spPr>
          <a:xfrm>
            <a:off x="1342010" y="2924665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D254C47-1934-4F71-BDA6-3F0103169293}"/>
              </a:ext>
            </a:extLst>
          </p:cNvPr>
          <p:cNvSpPr/>
          <p:nvPr/>
        </p:nvSpPr>
        <p:spPr>
          <a:xfrm>
            <a:off x="1342010" y="3283452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0967204-7BA3-49E0-89E7-F09A467FFC3C}"/>
              </a:ext>
            </a:extLst>
          </p:cNvPr>
          <p:cNvSpPr/>
          <p:nvPr/>
        </p:nvSpPr>
        <p:spPr>
          <a:xfrm>
            <a:off x="1342010" y="3652780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6C031DD-7B74-4D44-86F4-4C8B23AD78D4}"/>
              </a:ext>
            </a:extLst>
          </p:cNvPr>
          <p:cNvSpPr/>
          <p:nvPr/>
        </p:nvSpPr>
        <p:spPr>
          <a:xfrm>
            <a:off x="1342010" y="4022266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1CBE611-E5C1-41F5-AF34-8162502FCF24}"/>
              </a:ext>
            </a:extLst>
          </p:cNvPr>
          <p:cNvSpPr/>
          <p:nvPr/>
        </p:nvSpPr>
        <p:spPr>
          <a:xfrm>
            <a:off x="1342010" y="4381584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1E03315-9F12-4C73-A064-A52E8A15D1BC}"/>
              </a:ext>
            </a:extLst>
          </p:cNvPr>
          <p:cNvSpPr/>
          <p:nvPr/>
        </p:nvSpPr>
        <p:spPr>
          <a:xfrm>
            <a:off x="1342010" y="4752554"/>
            <a:ext cx="304902" cy="304902"/>
          </a:xfrm>
          <a:prstGeom prst="ellipse">
            <a:avLst/>
          </a:prstGeom>
          <a:solidFill>
            <a:schemeClr val="bg1"/>
          </a:solidFill>
          <a:ln w="19050">
            <a:solidFill>
              <a:srgbClr val="92C1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73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4" grpId="0"/>
      <p:bldP spid="45" grpId="0"/>
      <p:bldP spid="46" grpId="0"/>
      <p:bldP spid="47" grpId="0"/>
      <p:bldP spid="48" grpId="0"/>
      <p:bldP spid="57" grpId="0" animBg="1"/>
      <p:bldP spid="58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Whole Class">
            <a:extLst>
              <a:ext uri="{FF2B5EF4-FFF2-40B4-BE49-F238E27FC236}">
                <a16:creationId xmlns:a16="http://schemas.microsoft.com/office/drawing/2014/main" id="{DB99E9E6-8979-4D17-94F6-18A0D38C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3D3AD6-E3E6-4AC6-8863-9E5FFA1C5775}"/>
              </a:ext>
            </a:extLst>
          </p:cNvPr>
          <p:cNvSpPr/>
          <p:nvPr/>
        </p:nvSpPr>
        <p:spPr>
          <a:xfrm>
            <a:off x="756745" y="1598069"/>
            <a:ext cx="7647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can now work out how much longer one film is than another: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AAA7F5-CB82-4D37-8249-43C5D2911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3" t="59394" b="76"/>
          <a:stretch/>
        </p:blipFill>
        <p:spPr>
          <a:xfrm>
            <a:off x="756745" y="2184080"/>
            <a:ext cx="7550732" cy="396601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3435F5E-3DB9-4559-A291-09CA7E084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73732"/>
              </p:ext>
            </p:extLst>
          </p:nvPr>
        </p:nvGraphicFramePr>
        <p:xfrm>
          <a:off x="946539" y="2333855"/>
          <a:ext cx="4083594" cy="366646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schemeClr val="bg1">
                      <a:alpha val="27000"/>
                    </a:schemeClr>
                  </a:outerShdw>
                </a:effectLst>
                <a:tableStyleId>{5940675A-B579-460E-94D1-54222C63F5DA}</a:tableStyleId>
              </a:tblPr>
              <a:tblGrid>
                <a:gridCol w="1957570">
                  <a:extLst>
                    <a:ext uri="{9D8B030D-6E8A-4147-A177-3AD203B41FA5}">
                      <a16:colId xmlns:a16="http://schemas.microsoft.com/office/drawing/2014/main" val="1437450573"/>
                    </a:ext>
                  </a:extLst>
                </a:gridCol>
                <a:gridCol w="1147995">
                  <a:extLst>
                    <a:ext uri="{9D8B030D-6E8A-4147-A177-3AD203B41FA5}">
                      <a16:colId xmlns:a16="http://schemas.microsoft.com/office/drawing/2014/main" val="503279834"/>
                    </a:ext>
                  </a:extLst>
                </a:gridCol>
                <a:gridCol w="978029">
                  <a:extLst>
                    <a:ext uri="{9D8B030D-6E8A-4147-A177-3AD203B41FA5}">
                      <a16:colId xmlns:a16="http://schemas.microsoft.com/office/drawing/2014/main" val="2047238787"/>
                    </a:ext>
                  </a:extLst>
                </a:gridCol>
              </a:tblGrid>
              <a:tr h="87235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sz="1800" b="1" dirty="0"/>
                        <a:t>Film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/>
                        <a:t>Length in Hours and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sz="1600" dirty="0"/>
                        <a:t>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9190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Toy Zone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1h 21m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89386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 err="1"/>
                        <a:t>Scalliwags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1h 31m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91m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28853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Finding Billy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1h 37m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97m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3193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Frozen World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1h 42m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102m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802117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pPr algn="l"/>
                      <a:r>
                        <a:rPr lang="en-GB" dirty="0" err="1"/>
                        <a:t>Timbo</a:t>
                      </a:r>
                      <a:r>
                        <a:rPr lang="en-GB" dirty="0"/>
                        <a:t> and the Golden 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2h 32m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152m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6593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Horses in </a:t>
                      </a:r>
                      <a:br>
                        <a:rPr lang="en-GB" dirty="0"/>
                      </a:br>
                      <a:r>
                        <a:rPr lang="en-GB" dirty="0"/>
                        <a:t>the Wild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2h 58m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178m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8882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EE1F9F2-0AAD-4CB0-A807-B90C8426F425}"/>
              </a:ext>
            </a:extLst>
          </p:cNvPr>
          <p:cNvSpPr/>
          <p:nvPr/>
        </p:nvSpPr>
        <p:spPr>
          <a:xfrm>
            <a:off x="5269071" y="2333855"/>
            <a:ext cx="279946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C1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much longer is </a:t>
            </a:r>
            <a:r>
              <a:rPr lang="en-GB" dirty="0" err="1"/>
              <a:t>Timbo</a:t>
            </a:r>
            <a:r>
              <a:rPr lang="en-GB" dirty="0"/>
              <a:t> and the Golden Lion than Toy Zone?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553E54-4BA3-4B96-ABCC-52EBAB7CD7A8}"/>
              </a:ext>
            </a:extLst>
          </p:cNvPr>
          <p:cNvGrpSpPr/>
          <p:nvPr/>
        </p:nvGrpSpPr>
        <p:grpSpPr>
          <a:xfrm>
            <a:off x="5269071" y="3378879"/>
            <a:ext cx="2799467" cy="633880"/>
            <a:chOff x="5335540" y="3041217"/>
            <a:chExt cx="2799467" cy="700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7F6E56-F2C3-46E7-B435-F0A35F733F87}"/>
                </a:ext>
              </a:extLst>
            </p:cNvPr>
            <p:cNvSpPr/>
            <p:nvPr/>
          </p:nvSpPr>
          <p:spPr>
            <a:xfrm>
              <a:off x="5335540" y="3041217"/>
              <a:ext cx="2799466" cy="700755"/>
            </a:xfrm>
            <a:prstGeom prst="rect">
              <a:avLst/>
            </a:prstGeom>
            <a:solidFill>
              <a:srgbClr val="92C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B97636-522C-4F2E-8679-F1D7923330A3}"/>
                </a:ext>
              </a:extLst>
            </p:cNvPr>
            <p:cNvSpPr/>
            <p:nvPr/>
          </p:nvSpPr>
          <p:spPr>
            <a:xfrm>
              <a:off x="5335540" y="3041217"/>
              <a:ext cx="2799467" cy="700755"/>
            </a:xfrm>
            <a:prstGeom prst="rect">
              <a:avLst/>
            </a:prstGeom>
            <a:noFill/>
            <a:ln w="28575">
              <a:solidFill>
                <a:srgbClr val="6D8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 152 – 81 =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9CD41-A335-4124-A01B-953A2F492801}"/>
              </a:ext>
            </a:extLst>
          </p:cNvPr>
          <p:cNvSpPr/>
          <p:nvPr/>
        </p:nvSpPr>
        <p:spPr>
          <a:xfrm>
            <a:off x="6541698" y="3378879"/>
            <a:ext cx="1526839" cy="6338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71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999A5-4F83-4AD3-8BA0-290EB150F346}"/>
              </a:ext>
            </a:extLst>
          </p:cNvPr>
          <p:cNvSpPr/>
          <p:nvPr/>
        </p:nvSpPr>
        <p:spPr>
          <a:xfrm>
            <a:off x="435836" y="697112"/>
            <a:ext cx="828271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How Long Is That Film?</a:t>
            </a:r>
            <a:endParaRPr lang="en-GB" sz="4000" b="1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Whole Class">
            <a:extLst>
              <a:ext uri="{FF2B5EF4-FFF2-40B4-BE49-F238E27FC236}">
                <a16:creationId xmlns:a16="http://schemas.microsoft.com/office/drawing/2014/main" id="{DB99E9E6-8979-4D17-94F6-18A0D38C4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AAA7F5-CB82-4D37-8249-43C5D2911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3" t="59394" b="76"/>
          <a:stretch/>
        </p:blipFill>
        <p:spPr>
          <a:xfrm>
            <a:off x="756745" y="2184080"/>
            <a:ext cx="7550732" cy="396601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3435F5E-3DB9-4559-A291-09CA7E084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76413"/>
              </p:ext>
            </p:extLst>
          </p:nvPr>
        </p:nvGraphicFramePr>
        <p:xfrm>
          <a:off x="946539" y="2333855"/>
          <a:ext cx="4083594" cy="366646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schemeClr val="bg1">
                      <a:alpha val="27000"/>
                    </a:schemeClr>
                  </a:outerShdw>
                </a:effectLst>
                <a:tableStyleId>{5940675A-B579-460E-94D1-54222C63F5DA}</a:tableStyleId>
              </a:tblPr>
              <a:tblGrid>
                <a:gridCol w="1957570">
                  <a:extLst>
                    <a:ext uri="{9D8B030D-6E8A-4147-A177-3AD203B41FA5}">
                      <a16:colId xmlns:a16="http://schemas.microsoft.com/office/drawing/2014/main" val="1437450573"/>
                    </a:ext>
                  </a:extLst>
                </a:gridCol>
                <a:gridCol w="1147995">
                  <a:extLst>
                    <a:ext uri="{9D8B030D-6E8A-4147-A177-3AD203B41FA5}">
                      <a16:colId xmlns:a16="http://schemas.microsoft.com/office/drawing/2014/main" val="503279834"/>
                    </a:ext>
                  </a:extLst>
                </a:gridCol>
                <a:gridCol w="978029">
                  <a:extLst>
                    <a:ext uri="{9D8B030D-6E8A-4147-A177-3AD203B41FA5}">
                      <a16:colId xmlns:a16="http://schemas.microsoft.com/office/drawing/2014/main" val="2047238787"/>
                    </a:ext>
                  </a:extLst>
                </a:gridCol>
              </a:tblGrid>
              <a:tr h="872359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sz="1800" b="1" dirty="0"/>
                        <a:t>Film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/>
                        <a:t>Length in Hours and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GB" sz="1600" dirty="0"/>
                        <a:t>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29190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Toy Zone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21m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89386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 err="1"/>
                        <a:t>Scalliwags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31m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91m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28853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Finding Billy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37m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03193"/>
                  </a:ext>
                </a:extLst>
              </a:tr>
              <a:tr h="372548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Frozen World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1h 42m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802117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pPr algn="l"/>
                      <a:r>
                        <a:rPr lang="en-GB" dirty="0" err="1"/>
                        <a:t>Timbo</a:t>
                      </a:r>
                      <a:r>
                        <a:rPr lang="en-GB" dirty="0"/>
                        <a:t> and the Golden Lion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 32m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152m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6593"/>
                  </a:ext>
                </a:extLst>
              </a:tr>
              <a:tr h="651959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Horses in </a:t>
                      </a:r>
                      <a:br>
                        <a:rPr lang="en-GB" dirty="0"/>
                      </a:br>
                      <a:r>
                        <a:rPr lang="en-GB" dirty="0"/>
                        <a:t>the Wild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 58m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178m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8882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EE1F9F2-0AAD-4CB0-A807-B90C8426F425}"/>
              </a:ext>
            </a:extLst>
          </p:cNvPr>
          <p:cNvSpPr/>
          <p:nvPr/>
        </p:nvSpPr>
        <p:spPr>
          <a:xfrm>
            <a:off x="5269071" y="2333855"/>
            <a:ext cx="279946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C1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much longer is Frozen World </a:t>
            </a:r>
            <a:br>
              <a:rPr lang="en-GB" dirty="0"/>
            </a:br>
            <a:r>
              <a:rPr lang="en-GB" dirty="0"/>
              <a:t>than </a:t>
            </a:r>
            <a:r>
              <a:rPr lang="en-GB" dirty="0" err="1"/>
              <a:t>Scalliwags</a:t>
            </a:r>
            <a:r>
              <a:rPr lang="en-GB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553E54-4BA3-4B96-ABCC-52EBAB7CD7A8}"/>
              </a:ext>
            </a:extLst>
          </p:cNvPr>
          <p:cNvGrpSpPr/>
          <p:nvPr/>
        </p:nvGrpSpPr>
        <p:grpSpPr>
          <a:xfrm>
            <a:off x="5269071" y="3378879"/>
            <a:ext cx="2799467" cy="633880"/>
            <a:chOff x="5335540" y="3041217"/>
            <a:chExt cx="2799467" cy="700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7F6E56-F2C3-46E7-B435-F0A35F733F87}"/>
                </a:ext>
              </a:extLst>
            </p:cNvPr>
            <p:cNvSpPr/>
            <p:nvPr/>
          </p:nvSpPr>
          <p:spPr>
            <a:xfrm>
              <a:off x="5335540" y="3041217"/>
              <a:ext cx="2799466" cy="700755"/>
            </a:xfrm>
            <a:prstGeom prst="rect">
              <a:avLst/>
            </a:prstGeom>
            <a:solidFill>
              <a:srgbClr val="92C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B97636-522C-4F2E-8679-F1D7923330A3}"/>
                </a:ext>
              </a:extLst>
            </p:cNvPr>
            <p:cNvSpPr/>
            <p:nvPr/>
          </p:nvSpPr>
          <p:spPr>
            <a:xfrm>
              <a:off x="5335540" y="3041217"/>
              <a:ext cx="2799467" cy="700755"/>
            </a:xfrm>
            <a:prstGeom prst="rect">
              <a:avLst/>
            </a:prstGeom>
            <a:noFill/>
            <a:ln w="28575">
              <a:solidFill>
                <a:srgbClr val="6D8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102 – 91 =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99CD41-A335-4124-A01B-953A2F492801}"/>
              </a:ext>
            </a:extLst>
          </p:cNvPr>
          <p:cNvSpPr/>
          <p:nvPr/>
        </p:nvSpPr>
        <p:spPr>
          <a:xfrm>
            <a:off x="6400800" y="3378879"/>
            <a:ext cx="1667737" cy="6338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11 minutes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756745" y="1506087"/>
            <a:ext cx="7736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solve this problem? Write the answer on a whiteboard.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B2BBA2-4BE4-4121-BEF9-ED3D40AA741C}"/>
              </a:ext>
            </a:extLst>
          </p:cNvPr>
          <p:cNvSpPr/>
          <p:nvPr/>
        </p:nvSpPr>
        <p:spPr>
          <a:xfrm>
            <a:off x="5269071" y="4321420"/>
            <a:ext cx="279946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C13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much longer is Horses in the Wild than Finding Billy?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203992-0EEE-4747-8821-EDAD9A117270}"/>
              </a:ext>
            </a:extLst>
          </p:cNvPr>
          <p:cNvGrpSpPr/>
          <p:nvPr/>
        </p:nvGrpSpPr>
        <p:grpSpPr>
          <a:xfrm>
            <a:off x="5269071" y="5366444"/>
            <a:ext cx="2799467" cy="633880"/>
            <a:chOff x="5335540" y="3041217"/>
            <a:chExt cx="2799467" cy="70075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D86EF7B-7254-4159-8985-F307BD434914}"/>
                </a:ext>
              </a:extLst>
            </p:cNvPr>
            <p:cNvSpPr/>
            <p:nvPr/>
          </p:nvSpPr>
          <p:spPr>
            <a:xfrm>
              <a:off x="5335540" y="3041217"/>
              <a:ext cx="2799466" cy="700755"/>
            </a:xfrm>
            <a:prstGeom prst="rect">
              <a:avLst/>
            </a:prstGeom>
            <a:solidFill>
              <a:srgbClr val="92C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64EF379-1415-4321-B267-7623D14D8785}"/>
                </a:ext>
              </a:extLst>
            </p:cNvPr>
            <p:cNvSpPr/>
            <p:nvPr/>
          </p:nvSpPr>
          <p:spPr>
            <a:xfrm>
              <a:off x="5335540" y="3041217"/>
              <a:ext cx="2799467" cy="700755"/>
            </a:xfrm>
            <a:prstGeom prst="rect">
              <a:avLst/>
            </a:prstGeom>
            <a:noFill/>
            <a:ln w="28575">
              <a:solidFill>
                <a:srgbClr val="6D8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>
                  <a:solidFill>
                    <a:schemeClr val="tx1"/>
                  </a:solidFill>
                </a:rPr>
                <a:t>  178 – 97 =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8695C28-23BB-4148-8828-A6E4692EE9FA}"/>
              </a:ext>
            </a:extLst>
          </p:cNvPr>
          <p:cNvSpPr/>
          <p:nvPr/>
        </p:nvSpPr>
        <p:spPr>
          <a:xfrm>
            <a:off x="6541697" y="5366444"/>
            <a:ext cx="1526839" cy="6338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81 minutes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BC3B4C-FB71-4F51-A203-2EFAFF6C0431}"/>
              </a:ext>
            </a:extLst>
          </p:cNvPr>
          <p:cNvSpPr/>
          <p:nvPr/>
        </p:nvSpPr>
        <p:spPr>
          <a:xfrm>
            <a:off x="435836" y="697112"/>
            <a:ext cx="828271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How Long Is That Film?</a:t>
            </a:r>
            <a:endParaRPr lang="en-GB" sz="4000" b="1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9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10732" y="697112"/>
            <a:ext cx="564417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/>
              <a:t>What Time Does It End?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476654" y="1506087"/>
            <a:ext cx="821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If </a:t>
            </a:r>
            <a:r>
              <a:rPr lang="en-GB" dirty="0" err="1"/>
              <a:t>Scalliwags</a:t>
            </a:r>
            <a:r>
              <a:rPr lang="en-GB" dirty="0"/>
              <a:t> (length: 1h 31m or 91m) starts at 3 p.m., what time will it end?</a:t>
            </a:r>
          </a:p>
          <a:p>
            <a:pPr algn="ctr"/>
            <a:r>
              <a:rPr lang="en-GB" dirty="0"/>
              <a:t>Is it best to use hours and minutes or minutes to work this out?</a:t>
            </a:r>
          </a:p>
          <a:p>
            <a:pPr algn="ctr"/>
            <a:r>
              <a:rPr lang="en-GB" dirty="0"/>
              <a:t>You could work this out on a number line using hours and minutes. </a:t>
            </a:r>
          </a:p>
        </p:txBody>
      </p:sp>
      <p:pic>
        <p:nvPicPr>
          <p:cNvPr id="17" name="Talking Partners">
            <a:extLst>
              <a:ext uri="{FF2B5EF4-FFF2-40B4-BE49-F238E27FC236}">
                <a16:creationId xmlns:a16="http://schemas.microsoft.com/office/drawing/2014/main" id="{6E4234DC-9F51-4BD1-9518-8667FD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82104A-634D-4EE1-98C3-E213542C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4035" r="-1" b="24357"/>
          <a:stretch/>
        </p:blipFill>
        <p:spPr>
          <a:xfrm>
            <a:off x="622998" y="2462304"/>
            <a:ext cx="7908227" cy="37114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64FD07-922D-4147-BB72-BF01399D7056}"/>
              </a:ext>
            </a:extLst>
          </p:cNvPr>
          <p:cNvSpPr/>
          <p:nvPr/>
        </p:nvSpPr>
        <p:spPr>
          <a:xfrm>
            <a:off x="739302" y="2568102"/>
            <a:ext cx="7675124" cy="2801566"/>
          </a:xfrm>
          <a:prstGeom prst="rect">
            <a:avLst/>
          </a:prstGeom>
          <a:solidFill>
            <a:srgbClr val="D1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3E9E1C-A577-4A48-94CD-A465D35E8064}"/>
              </a:ext>
            </a:extLst>
          </p:cNvPr>
          <p:cNvSpPr/>
          <p:nvPr/>
        </p:nvSpPr>
        <p:spPr>
          <a:xfrm>
            <a:off x="2832617" y="4305915"/>
            <a:ext cx="1332972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2AF0F1-9B34-45C6-BD0E-7E5128F7A98F}"/>
              </a:ext>
            </a:extLst>
          </p:cNvPr>
          <p:cNvSpPr/>
          <p:nvPr/>
        </p:nvSpPr>
        <p:spPr>
          <a:xfrm>
            <a:off x="1594273" y="3989767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Start: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3 p.m.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765DFD1-C3EB-4872-8E8A-61734E925FF5}"/>
              </a:ext>
            </a:extLst>
          </p:cNvPr>
          <p:cNvSpPr/>
          <p:nvPr/>
        </p:nvSpPr>
        <p:spPr>
          <a:xfrm>
            <a:off x="5522108" y="4305915"/>
            <a:ext cx="608843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A7B750-4F8E-45F7-A78F-E655C515624D}"/>
              </a:ext>
            </a:extLst>
          </p:cNvPr>
          <p:cNvSpPr/>
          <p:nvPr/>
        </p:nvSpPr>
        <p:spPr>
          <a:xfrm>
            <a:off x="4281893" y="3989767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 p.m.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F99DAA-D4C9-4217-99FF-22357FA802A4}"/>
              </a:ext>
            </a:extLst>
          </p:cNvPr>
          <p:cNvSpPr/>
          <p:nvPr/>
        </p:nvSpPr>
        <p:spPr>
          <a:xfrm>
            <a:off x="6293790" y="3989767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4:31 p.m.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F96A825-4574-4DDC-98F8-8D422D46276D}"/>
              </a:ext>
            </a:extLst>
          </p:cNvPr>
          <p:cNvSpPr/>
          <p:nvPr/>
        </p:nvSpPr>
        <p:spPr>
          <a:xfrm>
            <a:off x="3096406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+ 1 </a:t>
            </a:r>
            <a:r>
              <a:rPr lang="en-GB" sz="1050" dirty="0"/>
              <a:t>hour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B1B6ED-C03E-4CC3-94D0-300FB4D4BE21}"/>
              </a:ext>
            </a:extLst>
          </p:cNvPr>
          <p:cNvSpPr/>
          <p:nvPr/>
        </p:nvSpPr>
        <p:spPr>
          <a:xfrm>
            <a:off x="5446165" y="300096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+ 31 </a:t>
            </a:r>
            <a:r>
              <a:rPr lang="en-GB" sz="1050" dirty="0"/>
              <a:t>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8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42" grpId="0" animBg="1"/>
      <p:bldP spid="33" grpId="0" animBg="1"/>
      <p:bldP spid="30" grpId="0" animBg="1"/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10732" y="697112"/>
            <a:ext cx="564417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/>
              <a:t>What Time Does It End?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476654" y="1658176"/>
            <a:ext cx="821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If Finding Billy (length: 1h 37m or 97m) starts at 4:30 p.m., </a:t>
            </a:r>
            <a:br>
              <a:rPr lang="en-GB" dirty="0"/>
            </a:br>
            <a:r>
              <a:rPr lang="en-GB" dirty="0"/>
              <a:t>what time will it end?</a:t>
            </a:r>
          </a:p>
        </p:txBody>
      </p:sp>
      <p:pic>
        <p:nvPicPr>
          <p:cNvPr id="17" name="Talking Partners">
            <a:extLst>
              <a:ext uri="{FF2B5EF4-FFF2-40B4-BE49-F238E27FC236}">
                <a16:creationId xmlns:a16="http://schemas.microsoft.com/office/drawing/2014/main" id="{6E4234DC-9F51-4BD1-9518-8667FD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82104A-634D-4EE1-98C3-E213542C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4035" r="-1" b="24357"/>
          <a:stretch/>
        </p:blipFill>
        <p:spPr>
          <a:xfrm>
            <a:off x="622998" y="2462304"/>
            <a:ext cx="7908227" cy="37114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64FD07-922D-4147-BB72-BF01399D7056}"/>
              </a:ext>
            </a:extLst>
          </p:cNvPr>
          <p:cNvSpPr/>
          <p:nvPr/>
        </p:nvSpPr>
        <p:spPr>
          <a:xfrm>
            <a:off x="739302" y="2568102"/>
            <a:ext cx="7675124" cy="2801566"/>
          </a:xfrm>
          <a:prstGeom prst="rect">
            <a:avLst/>
          </a:prstGeom>
          <a:solidFill>
            <a:srgbClr val="D1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3E9E1C-A577-4A48-94CD-A465D35E8064}"/>
              </a:ext>
            </a:extLst>
          </p:cNvPr>
          <p:cNvSpPr/>
          <p:nvPr/>
        </p:nvSpPr>
        <p:spPr>
          <a:xfrm>
            <a:off x="2099675" y="4305913"/>
            <a:ext cx="1332972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2AF0F1-9B34-45C6-BD0E-7E5128F7A98F}"/>
              </a:ext>
            </a:extLst>
          </p:cNvPr>
          <p:cNvSpPr/>
          <p:nvPr/>
        </p:nvSpPr>
        <p:spPr>
          <a:xfrm>
            <a:off x="861331" y="3989765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Start: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4:30 p.m.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765DFD1-C3EB-4872-8E8A-61734E925FF5}"/>
              </a:ext>
            </a:extLst>
          </p:cNvPr>
          <p:cNvSpPr/>
          <p:nvPr/>
        </p:nvSpPr>
        <p:spPr>
          <a:xfrm>
            <a:off x="4759984" y="4305913"/>
            <a:ext cx="608843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A7B750-4F8E-45F7-A78F-E655C515624D}"/>
              </a:ext>
            </a:extLst>
          </p:cNvPr>
          <p:cNvSpPr/>
          <p:nvPr/>
        </p:nvSpPr>
        <p:spPr>
          <a:xfrm>
            <a:off x="3607219" y="3989765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5:30 p.m.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B2EFF22-92B6-4DE8-9519-3C44D8F3DF38}"/>
              </a:ext>
            </a:extLst>
          </p:cNvPr>
          <p:cNvSpPr/>
          <p:nvPr/>
        </p:nvSpPr>
        <p:spPr>
          <a:xfrm>
            <a:off x="7039075" y="3989765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6:07 p.m.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C43BC685-6AD4-4B95-A4B1-FBC7D7FBA1D4}"/>
              </a:ext>
            </a:extLst>
          </p:cNvPr>
          <p:cNvSpPr/>
          <p:nvPr/>
        </p:nvSpPr>
        <p:spPr>
          <a:xfrm>
            <a:off x="6372080" y="4305913"/>
            <a:ext cx="608843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F99DAA-D4C9-4217-99FF-22357FA802A4}"/>
              </a:ext>
            </a:extLst>
          </p:cNvPr>
          <p:cNvSpPr/>
          <p:nvPr/>
        </p:nvSpPr>
        <p:spPr>
          <a:xfrm>
            <a:off x="5531666" y="3989765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6:00 p.m.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FE3D95-5067-4974-B443-FD0823CF0499}"/>
              </a:ext>
            </a:extLst>
          </p:cNvPr>
          <p:cNvSpPr/>
          <p:nvPr/>
        </p:nvSpPr>
        <p:spPr>
          <a:xfrm>
            <a:off x="2392598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+ 1 </a:t>
            </a:r>
            <a:r>
              <a:rPr lang="en-GB" sz="1050" dirty="0"/>
              <a:t>hour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186F74-C66E-4A1B-A2CC-A0B2E108AD59}"/>
              </a:ext>
            </a:extLst>
          </p:cNvPr>
          <p:cNvSpPr/>
          <p:nvPr/>
        </p:nvSpPr>
        <p:spPr>
          <a:xfrm>
            <a:off x="4715836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+ 30 </a:t>
            </a:r>
            <a:r>
              <a:rPr lang="en-GB" sz="1050" dirty="0"/>
              <a:t>minutes</a:t>
            </a:r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ACEE13-1D10-4AAC-BB3A-27103152B82A}"/>
              </a:ext>
            </a:extLst>
          </p:cNvPr>
          <p:cNvSpPr/>
          <p:nvPr/>
        </p:nvSpPr>
        <p:spPr>
          <a:xfrm>
            <a:off x="6434843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+ 7 </a:t>
            </a:r>
            <a:r>
              <a:rPr lang="en-GB" sz="1050" dirty="0"/>
              <a:t>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1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42" grpId="0" animBg="1"/>
      <p:bldP spid="33" grpId="0" animBg="1"/>
      <p:bldP spid="44" grpId="0" animBg="1"/>
      <p:bldP spid="45" grpId="0" animBg="1"/>
      <p:bldP spid="30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10732" y="697112"/>
            <a:ext cx="564417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/>
              <a:t>What Time Does It End?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476654" y="1658176"/>
            <a:ext cx="821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If Horses in the Wild (length: 2h 58m or 178m) starts at 11:00 p.m., </a:t>
            </a:r>
            <a:br>
              <a:rPr lang="en-GB" dirty="0"/>
            </a:br>
            <a:r>
              <a:rPr lang="en-GB" dirty="0"/>
              <a:t>what time will it end?</a:t>
            </a:r>
          </a:p>
        </p:txBody>
      </p:sp>
      <p:pic>
        <p:nvPicPr>
          <p:cNvPr id="17" name="Talking Partners">
            <a:extLst>
              <a:ext uri="{FF2B5EF4-FFF2-40B4-BE49-F238E27FC236}">
                <a16:creationId xmlns:a16="http://schemas.microsoft.com/office/drawing/2014/main" id="{6E4234DC-9F51-4BD1-9518-8667FD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82104A-634D-4EE1-98C3-E213542C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4035" r="-1" b="24357"/>
          <a:stretch/>
        </p:blipFill>
        <p:spPr>
          <a:xfrm>
            <a:off x="622998" y="2462304"/>
            <a:ext cx="7908227" cy="37114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64FD07-922D-4147-BB72-BF01399D7056}"/>
              </a:ext>
            </a:extLst>
          </p:cNvPr>
          <p:cNvSpPr/>
          <p:nvPr/>
        </p:nvSpPr>
        <p:spPr>
          <a:xfrm>
            <a:off x="739302" y="2568102"/>
            <a:ext cx="7675124" cy="2801566"/>
          </a:xfrm>
          <a:prstGeom prst="rect">
            <a:avLst/>
          </a:prstGeom>
          <a:solidFill>
            <a:srgbClr val="D1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3E9E1C-A577-4A48-94CD-A465D35E8064}"/>
              </a:ext>
            </a:extLst>
          </p:cNvPr>
          <p:cNvSpPr/>
          <p:nvPr/>
        </p:nvSpPr>
        <p:spPr>
          <a:xfrm>
            <a:off x="2099675" y="4318166"/>
            <a:ext cx="2304722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2AF0F1-9B34-45C6-BD0E-7E5128F7A98F}"/>
              </a:ext>
            </a:extLst>
          </p:cNvPr>
          <p:cNvSpPr/>
          <p:nvPr/>
        </p:nvSpPr>
        <p:spPr>
          <a:xfrm>
            <a:off x="861331" y="4002018"/>
            <a:ext cx="1356575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Start: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11:00 a.m.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765DFD1-C3EB-4872-8E8A-61734E925FF5}"/>
              </a:ext>
            </a:extLst>
          </p:cNvPr>
          <p:cNvSpPr/>
          <p:nvPr/>
        </p:nvSpPr>
        <p:spPr>
          <a:xfrm>
            <a:off x="5781977" y="4318166"/>
            <a:ext cx="1094260" cy="1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3A7B750-4F8E-45F7-A78F-E655C515624D}"/>
              </a:ext>
            </a:extLst>
          </p:cNvPr>
          <p:cNvSpPr/>
          <p:nvPr/>
        </p:nvSpPr>
        <p:spPr>
          <a:xfrm>
            <a:off x="4567235" y="4002018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1:00 p.m.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F99DAA-D4C9-4217-99FF-22357FA802A4}"/>
              </a:ext>
            </a:extLst>
          </p:cNvPr>
          <p:cNvSpPr/>
          <p:nvPr/>
        </p:nvSpPr>
        <p:spPr>
          <a:xfrm>
            <a:off x="7039075" y="4002018"/>
            <a:ext cx="1257099" cy="826851"/>
          </a:xfrm>
          <a:prstGeom prst="roundRect">
            <a:avLst/>
          </a:prstGeom>
          <a:solidFill>
            <a:srgbClr val="92C137"/>
          </a:solidFill>
          <a:ln w="19050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1:58 p.m.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24C4F-44A3-4D26-A4ED-706687F66679}"/>
              </a:ext>
            </a:extLst>
          </p:cNvPr>
          <p:cNvSpPr/>
          <p:nvPr/>
        </p:nvSpPr>
        <p:spPr>
          <a:xfrm>
            <a:off x="2871592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+ 2 </a:t>
            </a:r>
            <a:r>
              <a:rPr lang="en-GB" sz="1050" dirty="0"/>
              <a:t>hours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E48DB4-ADCB-4720-B6B4-C73C71883106}"/>
              </a:ext>
            </a:extLst>
          </p:cNvPr>
          <p:cNvSpPr/>
          <p:nvPr/>
        </p:nvSpPr>
        <p:spPr>
          <a:xfrm>
            <a:off x="5944334" y="2998979"/>
            <a:ext cx="940452" cy="940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+ 58 </a:t>
            </a:r>
            <a:r>
              <a:rPr lang="en-GB" sz="1050" dirty="0"/>
              <a:t>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42" grpId="0" animBg="1"/>
      <p:bldP spid="33" grpId="0" animBg="1"/>
      <p:bldP spid="3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dividual Work">
            <a:extLst>
              <a:ext uri="{FF2B5EF4-FFF2-40B4-BE49-F238E27FC236}">
                <a16:creationId xmlns:a16="http://schemas.microsoft.com/office/drawing/2014/main" id="{F9B98EA0-4DC4-4140-B0F1-9E8D8B803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0B2EA6-3506-47D0-8CE5-77313FA97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8001" r="16544" b="19847"/>
          <a:stretch/>
        </p:blipFill>
        <p:spPr>
          <a:xfrm>
            <a:off x="622998" y="1955942"/>
            <a:ext cx="7955666" cy="4284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418" y="697112"/>
            <a:ext cx="821987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Time Problems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1559F-B4F8-4952-ACE6-D9B47D3CA3FB}"/>
              </a:ext>
            </a:extLst>
          </p:cNvPr>
          <p:cNvSpPr/>
          <p:nvPr/>
        </p:nvSpPr>
        <p:spPr>
          <a:xfrm>
            <a:off x="476654" y="1473200"/>
            <a:ext cx="8219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your mastery skills to complete this activity sheet.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0468B-3941-4ED4-AA56-AAA43B755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6" y="2077473"/>
            <a:ext cx="2857976" cy="40410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3FD62-9390-46B5-A5BC-A67319963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15" y="2077472"/>
            <a:ext cx="2857976" cy="40410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2CD96-0990-48EE-AC31-6ECBC5D0B8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03" y="2077472"/>
            <a:ext cx="2857977" cy="40410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2398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574</TotalTime>
  <Words>710</Words>
  <Application>Microsoft Office PowerPoint</Application>
  <PresentationFormat>On-screen Show (4:3)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Twinkl SemiBold</vt:lpstr>
      <vt:lpstr>Kalam</vt:lpstr>
      <vt:lpstr>Sassoon Infant Md</vt:lpstr>
      <vt:lpstr>Sassoon Infant Rg</vt:lpstr>
      <vt:lpstr>Twinkl</vt:lpstr>
      <vt:lpstr>Tuffy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Staff</cp:lastModifiedBy>
  <cp:revision>46</cp:revision>
  <dcterms:created xsi:type="dcterms:W3CDTF">2018-08-14T07:52:09Z</dcterms:created>
  <dcterms:modified xsi:type="dcterms:W3CDTF">2020-06-26T11:22:34Z</dcterms:modified>
</cp:coreProperties>
</file>