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71" r:id="rId5"/>
    <p:sldId id="294" r:id="rId6"/>
    <p:sldId id="291" r:id="rId7"/>
    <p:sldId id="295" r:id="rId8"/>
    <p:sldId id="296" r:id="rId9"/>
    <p:sldId id="297" r:id="rId10"/>
    <p:sldId id="298" r:id="rId11"/>
    <p:sldId id="279" r:id="rId12"/>
    <p:sldId id="280" r:id="rId13"/>
    <p:sldId id="266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 SemiBold" pitchFamily="2" charset="0"/>
      <p:bold r:id="rId19"/>
    </p:embeddedFont>
    <p:embeddedFont>
      <p:font typeface="Sassoon Infant Md" panose="02000603050000020003" charset="0"/>
      <p:regular r:id="rId20"/>
    </p:embeddedFont>
    <p:embeddedFont>
      <p:font typeface="Sassoon Infant Rg" panose="02000503030000020003" charset="0"/>
      <p:regular r:id="rId21"/>
      <p:bold r:id="rId22"/>
    </p:embeddedFont>
    <p:embeddedFont>
      <p:font typeface="Twinkl" pitchFamily="2" charset="0"/>
      <p:regular r:id="rId23"/>
      <p:bold r:id="rId24"/>
    </p:embeddedFont>
    <p:embeddedFont>
      <p:font typeface="Tuffy" panose="020B0603060100000000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F24BA8-BE69-428A-84F0-062183FFE10C}">
          <p14:sldIdLst>
            <p14:sldId id="260"/>
            <p14:sldId id="261"/>
            <p14:sldId id="262"/>
            <p14:sldId id="271"/>
            <p14:sldId id="294"/>
            <p14:sldId id="291"/>
            <p14:sldId id="295"/>
            <p14:sldId id="296"/>
            <p14:sldId id="297"/>
            <p14:sldId id="298"/>
            <p14:sldId id="279"/>
            <p14:sldId id="280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582"/>
    <a:srgbClr val="7768AD"/>
    <a:srgbClr val="92C137"/>
    <a:srgbClr val="D1C4DE"/>
    <a:srgbClr val="D7ECB6"/>
    <a:srgbClr val="87BD33"/>
    <a:srgbClr val="6D8F29"/>
    <a:srgbClr val="FAAF01"/>
    <a:srgbClr val="FFE001"/>
    <a:srgbClr val="EF7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EFD52-CF25-4607-823D-6B6A294B96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4 | Measurement | Solving Time Problems | Lesson 3 of 4: </a:t>
            </a:r>
            <a:r>
              <a:rPr lang="en-GB" sz="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Problems Involving Years and Months</a:t>
            </a:r>
            <a:endParaRPr lang="en-GB" altLang="en-US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4AE1A9-5A15-4A69-A4FE-4789EEDC7DF8}"/>
              </a:ext>
            </a:extLst>
          </p:cNvPr>
          <p:cNvSpPr/>
          <p:nvPr/>
        </p:nvSpPr>
        <p:spPr>
          <a:xfrm>
            <a:off x="624801" y="1560712"/>
            <a:ext cx="7906424" cy="4613085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 t="-1" r="-6344" b="-226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Ages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CFB74B-4AB8-42FF-8A09-9311DFAC82FE}"/>
              </a:ext>
            </a:extLst>
          </p:cNvPr>
          <p:cNvSpPr/>
          <p:nvPr/>
        </p:nvSpPr>
        <p:spPr>
          <a:xfrm>
            <a:off x="624801" y="1560712"/>
            <a:ext cx="7906424" cy="646331"/>
          </a:xfrm>
          <a:prstGeom prst="rect">
            <a:avLst/>
          </a:prstGeom>
          <a:solidFill>
            <a:srgbClr val="87BD3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children’s ages are recorded in months and some in years and months. Order the children by age order, from youngest to oldest: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96EFCB-C96D-41E8-A4A9-49C690DF3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359612"/>
              </p:ext>
            </p:extLst>
          </p:nvPr>
        </p:nvGraphicFramePr>
        <p:xfrm>
          <a:off x="894460" y="2777453"/>
          <a:ext cx="7363626" cy="1075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7271">
                  <a:extLst>
                    <a:ext uri="{9D8B030D-6E8A-4147-A177-3AD203B41FA5}">
                      <a16:colId xmlns:a16="http://schemas.microsoft.com/office/drawing/2014/main" val="107592306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4204067676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714113393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4085409048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3820942794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4021738676"/>
                    </a:ext>
                  </a:extLst>
                </a:gridCol>
              </a:tblGrid>
              <a:tr h="31218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Claire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Aliyah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Petra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Surinder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Nathan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539837"/>
                  </a:ext>
                </a:extLst>
              </a:tr>
              <a:tr h="70959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  <a:r>
                        <a:rPr lang="en-GB" baseline="0" dirty="0"/>
                        <a:t> years</a:t>
                      </a:r>
                    </a:p>
                    <a:p>
                      <a:pPr algn="ctr"/>
                      <a:r>
                        <a:rPr lang="en-GB" baseline="0" dirty="0"/>
                        <a:t> 2 months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84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 years</a:t>
                      </a:r>
                    </a:p>
                    <a:p>
                      <a:pPr algn="ctr"/>
                      <a:r>
                        <a:rPr lang="en-GB" dirty="0"/>
                        <a:t> 3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89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 years</a:t>
                      </a:r>
                    </a:p>
                    <a:p>
                      <a:pPr algn="ctr"/>
                      <a:r>
                        <a:rPr lang="en-GB" baseline="0" dirty="0"/>
                        <a:t> 2 months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79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06901"/>
                  </a:ext>
                </a:extLst>
              </a:tr>
            </a:tbl>
          </a:graphicData>
        </a:graphic>
      </p:graphicFrame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DFFFF902-F8B5-475C-BEAC-15CDD1CEC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1858009-E2F5-457B-8705-4B53A60C96C7}"/>
              </a:ext>
            </a:extLst>
          </p:cNvPr>
          <p:cNvSpPr/>
          <p:nvPr/>
        </p:nvSpPr>
        <p:spPr>
          <a:xfrm>
            <a:off x="894460" y="2288493"/>
            <a:ext cx="7363626" cy="369332"/>
          </a:xfrm>
          <a:prstGeom prst="rect">
            <a:avLst/>
          </a:prstGeom>
          <a:solidFill>
            <a:srgbClr val="7768AD"/>
          </a:solidFill>
          <a:ln w="19050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First, change the ages so they are all in months: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91CA509-4F45-4B1D-9ABA-E0DFDFCE7082}"/>
              </a:ext>
            </a:extLst>
          </p:cNvPr>
          <p:cNvGrpSpPr/>
          <p:nvPr/>
        </p:nvGrpSpPr>
        <p:grpSpPr>
          <a:xfrm>
            <a:off x="1385248" y="3744177"/>
            <a:ext cx="177421" cy="407494"/>
            <a:chOff x="1385248" y="3744177"/>
            <a:chExt cx="177421" cy="407494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6B0C536-0E4E-4816-8ADB-FA5171CC292A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5CF25E9-869C-490D-B37F-AD2CA283FE6C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38766A5-E858-4997-90F2-222CEAA7D11F}"/>
              </a:ext>
            </a:extLst>
          </p:cNvPr>
          <p:cNvSpPr/>
          <p:nvPr/>
        </p:nvSpPr>
        <p:spPr>
          <a:xfrm>
            <a:off x="805972" y="4206925"/>
            <a:ext cx="1183347" cy="37457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7 × 12 =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F403502-6187-4D73-9492-4C6B526F8912}"/>
              </a:ext>
            </a:extLst>
          </p:cNvPr>
          <p:cNvSpPr/>
          <p:nvPr/>
        </p:nvSpPr>
        <p:spPr>
          <a:xfrm>
            <a:off x="1541761" y="4212164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84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610AC77-99B5-44CA-8DAE-0AE370DA71E3}"/>
              </a:ext>
            </a:extLst>
          </p:cNvPr>
          <p:cNvSpPr/>
          <p:nvPr/>
        </p:nvSpPr>
        <p:spPr>
          <a:xfrm>
            <a:off x="805972" y="4636838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84 + 2 =</a:t>
            </a:r>
          </a:p>
          <a:p>
            <a:pPr algn="ctr"/>
            <a:endParaRPr lang="en-GB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A0E74E-2A06-49C3-812B-ECD861D31C07}"/>
              </a:ext>
            </a:extLst>
          </p:cNvPr>
          <p:cNvSpPr/>
          <p:nvPr/>
        </p:nvSpPr>
        <p:spPr>
          <a:xfrm>
            <a:off x="805972" y="4925109"/>
            <a:ext cx="118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86 months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28BDA2-52F8-42DF-8019-AEB7B47B9561}"/>
              </a:ext>
            </a:extLst>
          </p:cNvPr>
          <p:cNvGrpSpPr/>
          <p:nvPr/>
        </p:nvGrpSpPr>
        <p:grpSpPr>
          <a:xfrm>
            <a:off x="2646024" y="3744177"/>
            <a:ext cx="177421" cy="407494"/>
            <a:chOff x="1385248" y="3744177"/>
            <a:chExt cx="177421" cy="407494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E0ADCEF-A3AA-4FA7-8412-82305C50F464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E9D026D-90C0-4582-8C06-572CE40F224C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F73177E-731D-4E68-85D9-85CB95E3D018}"/>
              </a:ext>
            </a:extLst>
          </p:cNvPr>
          <p:cNvGrpSpPr/>
          <p:nvPr/>
        </p:nvGrpSpPr>
        <p:grpSpPr>
          <a:xfrm>
            <a:off x="3907141" y="3744177"/>
            <a:ext cx="177421" cy="407494"/>
            <a:chOff x="1385248" y="3744177"/>
            <a:chExt cx="177421" cy="407494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2FCAA67-461B-4BCA-B945-B5D575547FAE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C15ACD0-E433-4295-A981-C5999EDC3FBD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377CD18-953D-4BCF-BC49-140512B0F64D}"/>
              </a:ext>
            </a:extLst>
          </p:cNvPr>
          <p:cNvSpPr/>
          <p:nvPr/>
        </p:nvSpPr>
        <p:spPr>
          <a:xfrm>
            <a:off x="3327865" y="4206925"/>
            <a:ext cx="1183347" cy="37457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5 × 12 =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852CB3B-9AB1-4D7D-BC39-3CCDB372E824}"/>
              </a:ext>
            </a:extLst>
          </p:cNvPr>
          <p:cNvSpPr/>
          <p:nvPr/>
        </p:nvSpPr>
        <p:spPr>
          <a:xfrm>
            <a:off x="4063654" y="4212164"/>
            <a:ext cx="429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60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A0398C3-51EA-46C1-914D-EA9197D7480F}"/>
              </a:ext>
            </a:extLst>
          </p:cNvPr>
          <p:cNvSpPr/>
          <p:nvPr/>
        </p:nvSpPr>
        <p:spPr>
          <a:xfrm>
            <a:off x="3327865" y="4636838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60 + 3 =</a:t>
            </a:r>
          </a:p>
          <a:p>
            <a:pPr algn="ctr"/>
            <a:endParaRPr lang="en-GB" sz="16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0A88AC5-CDAC-4E5F-8EEB-E51D39F6955A}"/>
              </a:ext>
            </a:extLst>
          </p:cNvPr>
          <p:cNvSpPr/>
          <p:nvPr/>
        </p:nvSpPr>
        <p:spPr>
          <a:xfrm>
            <a:off x="3327865" y="4925109"/>
            <a:ext cx="118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63 months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896C709-756D-4F6E-9D47-6B957BDEA99D}"/>
              </a:ext>
            </a:extLst>
          </p:cNvPr>
          <p:cNvGrpSpPr/>
          <p:nvPr/>
        </p:nvGrpSpPr>
        <p:grpSpPr>
          <a:xfrm>
            <a:off x="5149149" y="3744960"/>
            <a:ext cx="177421" cy="407494"/>
            <a:chOff x="1385248" y="3744177"/>
            <a:chExt cx="177421" cy="407494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6A4CA64-31D2-4F2F-9377-5F094B0BDE87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4F278BD-CD37-4DE0-9866-879550E5BFC5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70D9A2B-88B0-4447-A03B-39F2947B874B}"/>
              </a:ext>
            </a:extLst>
          </p:cNvPr>
          <p:cNvSpPr/>
          <p:nvPr/>
        </p:nvSpPr>
        <p:spPr>
          <a:xfrm>
            <a:off x="4590781" y="4206925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89 months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810A89D-5DE2-452D-82B6-F4FC9AFA94B2}"/>
              </a:ext>
            </a:extLst>
          </p:cNvPr>
          <p:cNvGrpSpPr/>
          <p:nvPr/>
        </p:nvGrpSpPr>
        <p:grpSpPr>
          <a:xfrm>
            <a:off x="6332910" y="3744177"/>
            <a:ext cx="177421" cy="407494"/>
            <a:chOff x="1385248" y="3744177"/>
            <a:chExt cx="177421" cy="407494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328951F3-681A-4558-9C1B-FA811DAA56FC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16BAEAA-8240-4720-B495-01C1E1E0F815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49BF0509-2D04-47AD-8C4F-DCA6A354C87C}"/>
              </a:ext>
            </a:extLst>
          </p:cNvPr>
          <p:cNvSpPr/>
          <p:nvPr/>
        </p:nvSpPr>
        <p:spPr>
          <a:xfrm>
            <a:off x="5853697" y="4206925"/>
            <a:ext cx="1183347" cy="37457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6 × 12 =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83D99C9-5C6E-44A9-B6FA-21C4661B3048}"/>
              </a:ext>
            </a:extLst>
          </p:cNvPr>
          <p:cNvSpPr/>
          <p:nvPr/>
        </p:nvSpPr>
        <p:spPr>
          <a:xfrm>
            <a:off x="6589486" y="4212164"/>
            <a:ext cx="396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72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1905D16-D1AC-408C-8075-2385A4B19218}"/>
              </a:ext>
            </a:extLst>
          </p:cNvPr>
          <p:cNvSpPr/>
          <p:nvPr/>
        </p:nvSpPr>
        <p:spPr>
          <a:xfrm>
            <a:off x="5853697" y="4636838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72 + 2 =</a:t>
            </a:r>
          </a:p>
          <a:p>
            <a:pPr algn="ctr"/>
            <a:endParaRPr lang="en-GB" sz="16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191DCAF-5122-4F5A-ADA0-38A7BD27F218}"/>
              </a:ext>
            </a:extLst>
          </p:cNvPr>
          <p:cNvSpPr/>
          <p:nvPr/>
        </p:nvSpPr>
        <p:spPr>
          <a:xfrm>
            <a:off x="5853697" y="4925109"/>
            <a:ext cx="118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74 months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3D509C2-4647-4787-974C-12A165275A42}"/>
              </a:ext>
            </a:extLst>
          </p:cNvPr>
          <p:cNvGrpSpPr/>
          <p:nvPr/>
        </p:nvGrpSpPr>
        <p:grpSpPr>
          <a:xfrm>
            <a:off x="7574918" y="3744177"/>
            <a:ext cx="177421" cy="407494"/>
            <a:chOff x="1385248" y="3744177"/>
            <a:chExt cx="177421" cy="407494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429E2E4-8200-45EE-9D0F-BAB9B561EE23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EDDF652-0BA0-4B8E-9953-221046C49FB8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778413A2-7881-4EFD-AA7B-FF2C17799EA8}"/>
              </a:ext>
            </a:extLst>
          </p:cNvPr>
          <p:cNvSpPr/>
          <p:nvPr/>
        </p:nvSpPr>
        <p:spPr>
          <a:xfrm>
            <a:off x="7114164" y="4206925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79 </a:t>
            </a:r>
          </a:p>
          <a:p>
            <a:pPr algn="ctr"/>
            <a:r>
              <a:rPr lang="en-GB" sz="1600" b="1" dirty="0"/>
              <a:t>months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0273610-5E41-432C-A781-9D39DED6AD37}"/>
              </a:ext>
            </a:extLst>
          </p:cNvPr>
          <p:cNvSpPr/>
          <p:nvPr/>
        </p:nvSpPr>
        <p:spPr>
          <a:xfrm>
            <a:off x="2066439" y="4206925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84 months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11ED85F-C28A-4766-B469-2691055539DE}"/>
              </a:ext>
            </a:extLst>
          </p:cNvPr>
          <p:cNvSpPr/>
          <p:nvPr/>
        </p:nvSpPr>
        <p:spPr>
          <a:xfrm>
            <a:off x="894460" y="5359204"/>
            <a:ext cx="7363626" cy="646331"/>
          </a:xfrm>
          <a:prstGeom prst="rect">
            <a:avLst/>
          </a:prstGeom>
          <a:solidFill>
            <a:srgbClr val="7768AD"/>
          </a:solidFill>
          <a:ln w="19050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Order from youngest to oldest: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79961-EB45-41D7-A61E-CCF55AC405A4}"/>
              </a:ext>
            </a:extLst>
          </p:cNvPr>
          <p:cNvSpPr/>
          <p:nvPr/>
        </p:nvSpPr>
        <p:spPr>
          <a:xfrm>
            <a:off x="894460" y="5642502"/>
            <a:ext cx="7363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1) Aliyah  2) </a:t>
            </a:r>
            <a:r>
              <a:rPr lang="en-GB" b="1" dirty="0" err="1">
                <a:solidFill>
                  <a:schemeClr val="bg1"/>
                </a:solidFill>
              </a:rPr>
              <a:t>Surinder</a:t>
            </a:r>
            <a:r>
              <a:rPr lang="en-GB" b="1" dirty="0">
                <a:solidFill>
                  <a:schemeClr val="bg1"/>
                </a:solidFill>
              </a:rPr>
              <a:t>  3) Nathan  4) Claire  5) Lisa  6) Petra</a:t>
            </a:r>
          </a:p>
        </p:txBody>
      </p:sp>
    </p:spTree>
    <p:extLst>
      <p:ext uri="{BB962C8B-B14F-4D97-AF65-F5344CB8AC3E}">
        <p14:creationId xmlns:p14="http://schemas.microsoft.com/office/powerpoint/2010/main" val="25493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2" grpId="0" animBg="1"/>
      <p:bldP spid="53" grpId="0"/>
      <p:bldP spid="56" grpId="0" animBg="1"/>
      <p:bldP spid="57" grpId="0"/>
      <p:bldP spid="71" grpId="0" animBg="1"/>
      <p:bldP spid="72" grpId="0"/>
      <p:bldP spid="73" grpId="0" animBg="1"/>
      <p:bldP spid="74" grpId="0"/>
      <p:bldP spid="78" grpId="0" animBg="1"/>
      <p:bldP spid="89" grpId="0" animBg="1"/>
      <p:bldP spid="90" grpId="0"/>
      <p:bldP spid="91" grpId="0" animBg="1"/>
      <p:bldP spid="92" grpId="0"/>
      <p:bldP spid="96" grpId="0" animBg="1"/>
      <p:bldP spid="100" grpId="0" animBg="1"/>
      <p:bldP spid="4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A6039F-D997-493A-A317-1855F4022F5F}"/>
              </a:ext>
            </a:extLst>
          </p:cNvPr>
          <p:cNvSpPr/>
          <p:nvPr/>
        </p:nvSpPr>
        <p:spPr>
          <a:xfrm>
            <a:off x="624801" y="1913464"/>
            <a:ext cx="7906424" cy="4260333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 t="-8280" r="-6344" b="-244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Individual Work">
            <a:extLst>
              <a:ext uri="{FF2B5EF4-FFF2-40B4-BE49-F238E27FC236}">
                <a16:creationId xmlns:a16="http://schemas.microsoft.com/office/drawing/2014/main" id="{F9B98EA0-4DC4-4140-B0F1-9E8D8B80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3" y="609845"/>
            <a:ext cx="821987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/>
              <a:t>Problems Involving </a:t>
            </a:r>
            <a:br>
              <a:rPr lang="en-GB" sz="3200" b="1" dirty="0"/>
            </a:br>
            <a:r>
              <a:rPr lang="en-GB" sz="3200" b="1" dirty="0"/>
              <a:t>Years </a:t>
            </a:r>
            <a:r>
              <a:rPr lang="en-GB" sz="3200" b="1"/>
              <a:t>and Months</a:t>
            </a:r>
            <a:endParaRPr lang="en-GB" sz="3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544132"/>
            <a:ext cx="821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fabulous mastery skills to complete this activity sheet.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7BB9A-3BA6-44D3-AA54-5C2DC6D8C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3" y="2136448"/>
            <a:ext cx="2770327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113F8-94EB-4FD9-88D3-F27317542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94" y="2136448"/>
            <a:ext cx="2770327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32489-E9B6-4448-B2DA-3584DB7DB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56" y="2136448"/>
            <a:ext cx="2770327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23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lking Partners">
            <a:extLst>
              <a:ext uri="{FF2B5EF4-FFF2-40B4-BE49-F238E27FC236}">
                <a16:creationId xmlns:a16="http://schemas.microsoft.com/office/drawing/2014/main" id="{75A3E37F-8B96-4977-AFFE-80AB33D78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5" y="697112"/>
            <a:ext cx="821987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/>
              <a:t>Solve the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44CFB-3F88-4A71-B0B6-C5D56450D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t="25798" r="120" b="8219"/>
          <a:stretch/>
        </p:blipFill>
        <p:spPr>
          <a:xfrm>
            <a:off x="622996" y="2484042"/>
            <a:ext cx="7908227" cy="3689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622996" y="1560712"/>
            <a:ext cx="7908227" cy="923330"/>
          </a:xfrm>
          <a:prstGeom prst="rect">
            <a:avLst/>
          </a:prstGeom>
          <a:solidFill>
            <a:srgbClr val="92C137"/>
          </a:solidFill>
        </p:spPr>
        <p:txBody>
          <a:bodyPr wrap="square">
            <a:spAutoFit/>
          </a:bodyPr>
          <a:lstStyle/>
          <a:p>
            <a:r>
              <a:rPr lang="en-GB" dirty="0"/>
              <a:t>In February 2016, Benjamin and his family planned a special holiday for July 2018. How long did he have to wait until they went on holiday? Write your answer in years and months and in months.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09D60-820B-425D-AE3B-1CEC3D8F7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71" y="2723169"/>
            <a:ext cx="2147394" cy="345062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30CEA356-B0AC-4DB2-8443-9A1FA839CC48}"/>
              </a:ext>
            </a:extLst>
          </p:cNvPr>
          <p:cNvSpPr/>
          <p:nvPr/>
        </p:nvSpPr>
        <p:spPr>
          <a:xfrm>
            <a:off x="2900741" y="2616454"/>
            <a:ext cx="1979802" cy="835957"/>
          </a:xfrm>
          <a:prstGeom prst="wedgeRectCallout">
            <a:avLst>
              <a:gd name="adj1" fmla="val -46365"/>
              <a:gd name="adj2" fmla="val 72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2 years 5 months or 29 months</a:t>
            </a:r>
          </a:p>
        </p:txBody>
      </p:sp>
    </p:spTree>
    <p:extLst>
      <p:ext uri="{BB962C8B-B14F-4D97-AF65-F5344CB8AC3E}">
        <p14:creationId xmlns:p14="http://schemas.microsoft.com/office/powerpoint/2010/main" val="24628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44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solve problems that involve converting units of time (years </a:t>
            </a:r>
            <a:br>
              <a:rPr lang="en-GB" dirty="0"/>
            </a:br>
            <a:r>
              <a:rPr lang="en-GB" dirty="0"/>
              <a:t>and months).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18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convert from years to months.</a:t>
            </a:r>
          </a:p>
          <a:p>
            <a:r>
              <a:rPr lang="en-GB" dirty="0"/>
              <a:t>I can convert from months to years.</a:t>
            </a:r>
          </a:p>
          <a:p>
            <a:r>
              <a:rPr lang="en-GB" dirty="0"/>
              <a:t>I can solve problems that involve converting from years to months and months to years.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B5458C-6895-49CE-A280-C9228B24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24306" r="3899"/>
          <a:stretch/>
        </p:blipFill>
        <p:spPr>
          <a:xfrm>
            <a:off x="622998" y="1976854"/>
            <a:ext cx="7908227" cy="41969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Multiply by 12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BC3A3D-4CBD-48E0-A9B9-DAEDA73E2E53}"/>
              </a:ext>
            </a:extLst>
          </p:cNvPr>
          <p:cNvSpPr/>
          <p:nvPr/>
        </p:nvSpPr>
        <p:spPr>
          <a:xfrm>
            <a:off x="615297" y="1965533"/>
            <a:ext cx="7915928" cy="4208264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A0475-1F0F-45FA-9CAB-FA14B2289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52" y="1387477"/>
            <a:ext cx="2823461" cy="4786320"/>
          </a:xfrm>
          <a:prstGeom prst="rect">
            <a:avLst/>
          </a:prstGeom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A680A041-3691-40BF-8BA8-25AD56BA1053}"/>
              </a:ext>
            </a:extLst>
          </p:cNvPr>
          <p:cNvSpPr/>
          <p:nvPr/>
        </p:nvSpPr>
        <p:spPr>
          <a:xfrm>
            <a:off x="3461047" y="1323986"/>
            <a:ext cx="2632104" cy="1609997"/>
          </a:xfrm>
          <a:prstGeom prst="wedgeRectCallout">
            <a:avLst>
              <a:gd name="adj1" fmla="val 66505"/>
              <a:gd name="adj2" fmla="val 2596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multiply by 12, first multiply by 6, then double the </a:t>
            </a:r>
            <a:r>
              <a:rPr lang="en-GB" dirty="0" smtClean="0">
                <a:solidFill>
                  <a:schemeClr val="tx1"/>
                </a:solidFill>
              </a:rPr>
              <a:t>answer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(unless you’re really good at the 12 times table of course).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A69BF3-6F48-4F3E-B25C-68FAB3BD31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9"/>
          <a:stretch/>
        </p:blipFill>
        <p:spPr>
          <a:xfrm flipH="1">
            <a:off x="615297" y="1792298"/>
            <a:ext cx="2614327" cy="4381499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BE6109E3-4F52-4D2E-8D7C-F2CFC9F9035D}"/>
              </a:ext>
            </a:extLst>
          </p:cNvPr>
          <p:cNvSpPr/>
          <p:nvPr/>
        </p:nvSpPr>
        <p:spPr>
          <a:xfrm>
            <a:off x="3461047" y="3107218"/>
            <a:ext cx="2632104" cy="1333144"/>
          </a:xfrm>
          <a:prstGeom prst="wedgeRectCallout">
            <a:avLst>
              <a:gd name="adj1" fmla="val 61477"/>
              <a:gd name="adj2" fmla="val -490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e.g. 11 × 12 =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11 × 6 = 66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Double 66 = 132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11 × 12 = 132</a:t>
            </a:r>
          </a:p>
        </p:txBody>
      </p:sp>
    </p:spTree>
    <p:extLst>
      <p:ext uri="{BB962C8B-B14F-4D97-AF65-F5344CB8AC3E}">
        <p14:creationId xmlns:p14="http://schemas.microsoft.com/office/powerpoint/2010/main" val="10768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B5458C-6895-49CE-A280-C9228B24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Multiply by 12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BC3A3D-4CBD-48E0-A9B9-DAEDA73E2E53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85DAB9-3C02-4C9D-A239-8ADC59A0FFBE}"/>
              </a:ext>
            </a:extLst>
          </p:cNvPr>
          <p:cNvSpPr/>
          <p:nvPr/>
        </p:nvSpPr>
        <p:spPr>
          <a:xfrm>
            <a:off x="1700612" y="2070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8 × 12 =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3D63A-29D9-4E9C-9359-3F64B425BC15}"/>
              </a:ext>
            </a:extLst>
          </p:cNvPr>
          <p:cNvSpPr/>
          <p:nvPr/>
        </p:nvSpPr>
        <p:spPr>
          <a:xfrm>
            <a:off x="3443141" y="2098232"/>
            <a:ext cx="574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96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F48C00-8687-4757-A4B2-ED06CC0C1C4F}"/>
              </a:ext>
            </a:extLst>
          </p:cNvPr>
          <p:cNvSpPr/>
          <p:nvPr/>
        </p:nvSpPr>
        <p:spPr>
          <a:xfrm>
            <a:off x="1700612" y="3106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4 × 12 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2F9B0D-8487-49A3-ADC8-C2AB72FD9DF3}"/>
              </a:ext>
            </a:extLst>
          </p:cNvPr>
          <p:cNvSpPr/>
          <p:nvPr/>
        </p:nvSpPr>
        <p:spPr>
          <a:xfrm>
            <a:off x="3443141" y="3134232"/>
            <a:ext cx="64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48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3DD8DC-9CCD-4C3E-BCA5-089D9AAB349F}"/>
              </a:ext>
            </a:extLst>
          </p:cNvPr>
          <p:cNvSpPr/>
          <p:nvPr/>
        </p:nvSpPr>
        <p:spPr>
          <a:xfrm>
            <a:off x="1700612" y="4142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7 × 12 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529EC-EEE9-47C2-82F8-1F7AD5AFF527}"/>
              </a:ext>
            </a:extLst>
          </p:cNvPr>
          <p:cNvSpPr/>
          <p:nvPr/>
        </p:nvSpPr>
        <p:spPr>
          <a:xfrm>
            <a:off x="3443141" y="4170232"/>
            <a:ext cx="64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84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A809F6-57BE-456A-9270-FB5AE4CBB8E7}"/>
              </a:ext>
            </a:extLst>
          </p:cNvPr>
          <p:cNvSpPr/>
          <p:nvPr/>
        </p:nvSpPr>
        <p:spPr>
          <a:xfrm>
            <a:off x="4742914" y="2070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6 × 12 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968655-0A16-428C-AFED-922D167BFC2F}"/>
              </a:ext>
            </a:extLst>
          </p:cNvPr>
          <p:cNvSpPr/>
          <p:nvPr/>
        </p:nvSpPr>
        <p:spPr>
          <a:xfrm>
            <a:off x="6485443" y="2098232"/>
            <a:ext cx="574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72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168682D-A480-471E-8AA2-7F198041D6DC}"/>
              </a:ext>
            </a:extLst>
          </p:cNvPr>
          <p:cNvSpPr/>
          <p:nvPr/>
        </p:nvSpPr>
        <p:spPr>
          <a:xfrm>
            <a:off x="4742914" y="3106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3 × 12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44B649-328E-41A9-8A3D-A173973091D1}"/>
              </a:ext>
            </a:extLst>
          </p:cNvPr>
          <p:cNvSpPr/>
          <p:nvPr/>
        </p:nvSpPr>
        <p:spPr>
          <a:xfrm>
            <a:off x="6485443" y="3134232"/>
            <a:ext cx="64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01B5BB-8084-425A-A188-D7B53EB751AD}"/>
              </a:ext>
            </a:extLst>
          </p:cNvPr>
          <p:cNvSpPr/>
          <p:nvPr/>
        </p:nvSpPr>
        <p:spPr>
          <a:xfrm>
            <a:off x="4742914" y="4142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10 × 12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4715A-E6CF-4EFF-BEBA-151AE96E10B8}"/>
              </a:ext>
            </a:extLst>
          </p:cNvPr>
          <p:cNvSpPr/>
          <p:nvPr/>
        </p:nvSpPr>
        <p:spPr>
          <a:xfrm>
            <a:off x="6485443" y="4170232"/>
            <a:ext cx="77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BD638DE-A15A-4D9C-BBD8-5DD5C0E44F1B}"/>
              </a:ext>
            </a:extLst>
          </p:cNvPr>
          <p:cNvSpPr/>
          <p:nvPr/>
        </p:nvSpPr>
        <p:spPr>
          <a:xfrm>
            <a:off x="1700612" y="5118910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9 × 12 =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1F617A-90BE-4BEE-AB7F-CA131CE4342F}"/>
              </a:ext>
            </a:extLst>
          </p:cNvPr>
          <p:cNvSpPr/>
          <p:nvPr/>
        </p:nvSpPr>
        <p:spPr>
          <a:xfrm>
            <a:off x="3443140" y="5146741"/>
            <a:ext cx="8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108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7A5AC3C-DA24-425D-95BF-10E259B9684A}"/>
              </a:ext>
            </a:extLst>
          </p:cNvPr>
          <p:cNvSpPr/>
          <p:nvPr/>
        </p:nvSpPr>
        <p:spPr>
          <a:xfrm>
            <a:off x="4742914" y="5118910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5 × 12 =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4B7D87-0312-4FF9-B7C0-E360B36B636E}"/>
              </a:ext>
            </a:extLst>
          </p:cNvPr>
          <p:cNvSpPr/>
          <p:nvPr/>
        </p:nvSpPr>
        <p:spPr>
          <a:xfrm>
            <a:off x="6485443" y="5146741"/>
            <a:ext cx="77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9670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3" grpId="0" animBg="1"/>
      <p:bldP spid="14" grpId="0"/>
      <p:bldP spid="16" grpId="0" animBg="1"/>
      <p:bldP spid="18" grpId="0"/>
      <p:bldP spid="19" grpId="0" animBg="1"/>
      <p:bldP spid="20" grpId="0"/>
      <p:bldP spid="22" grpId="0" animBg="1"/>
      <p:bldP spid="23" grpId="0"/>
      <p:bldP spid="25" grpId="0" animBg="1"/>
      <p:bldP spid="26" grpId="0"/>
      <p:bldP spid="27" grpId="0" animBg="1"/>
      <p:bldP spid="28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Years to Months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46B8D-1E29-4815-AD58-C54379686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C14E-4C94-42C2-977E-74DCD7ADD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7" y="1780323"/>
            <a:ext cx="2211867" cy="4393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F11AA-A4A4-42A5-AEE8-1638DAD2D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43" y="1780323"/>
            <a:ext cx="2808845" cy="4393474"/>
          </a:xfrm>
          <a:prstGeom prst="rect">
            <a:avLst/>
          </a:prstGeom>
        </p:spPr>
      </p:pic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C05289DA-DF84-4B24-923A-2209B1DC0078}"/>
              </a:ext>
            </a:extLst>
          </p:cNvPr>
          <p:cNvSpPr/>
          <p:nvPr/>
        </p:nvSpPr>
        <p:spPr>
          <a:xfrm>
            <a:off x="4127863" y="2203269"/>
            <a:ext cx="2200420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a year?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F03FFDB0-BD45-420E-805A-4172159D834B}"/>
              </a:ext>
            </a:extLst>
          </p:cNvPr>
          <p:cNvSpPr/>
          <p:nvPr/>
        </p:nvSpPr>
        <p:spPr>
          <a:xfrm>
            <a:off x="2315414" y="3005911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12 months</a:t>
            </a:r>
            <a:r>
              <a:rPr lang="en-GB" dirty="0">
                <a:solidFill>
                  <a:schemeClr val="tx1"/>
                </a:solidFill>
              </a:rPr>
              <a:t> in a year.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41B4DC18-53A0-40E3-AB4E-B407045A28A8}"/>
              </a:ext>
            </a:extLst>
          </p:cNvPr>
          <p:cNvSpPr/>
          <p:nvPr/>
        </p:nvSpPr>
        <p:spPr>
          <a:xfrm>
            <a:off x="4023993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2 years? 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765EECB7-74A8-410C-BD7C-A8FCE1135791}"/>
              </a:ext>
            </a:extLst>
          </p:cNvPr>
          <p:cNvSpPr/>
          <p:nvPr/>
        </p:nvSpPr>
        <p:spPr>
          <a:xfrm>
            <a:off x="2315414" y="3005910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24 months</a:t>
            </a:r>
            <a:r>
              <a:rPr lang="en-GB" dirty="0">
                <a:solidFill>
                  <a:schemeClr val="tx1"/>
                </a:solidFill>
              </a:rPr>
              <a:t> in 2 years.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59F82E24-F79C-46B0-B559-F9ADB392A822}"/>
              </a:ext>
            </a:extLst>
          </p:cNvPr>
          <p:cNvSpPr/>
          <p:nvPr/>
        </p:nvSpPr>
        <p:spPr>
          <a:xfrm>
            <a:off x="4031694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3 years? 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866F2052-66C5-4959-B311-C332D2A98312}"/>
              </a:ext>
            </a:extLst>
          </p:cNvPr>
          <p:cNvSpPr/>
          <p:nvPr/>
        </p:nvSpPr>
        <p:spPr>
          <a:xfrm>
            <a:off x="2323115" y="3014098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36 months</a:t>
            </a:r>
            <a:r>
              <a:rPr lang="en-GB" dirty="0">
                <a:solidFill>
                  <a:schemeClr val="tx1"/>
                </a:solidFill>
              </a:rPr>
              <a:t> in 3 years.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750C7054-3B64-4E2D-9708-FFEE12D41658}"/>
              </a:ext>
            </a:extLst>
          </p:cNvPr>
          <p:cNvSpPr/>
          <p:nvPr/>
        </p:nvSpPr>
        <p:spPr>
          <a:xfrm>
            <a:off x="4028348" y="2217504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4 years? 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297404E2-F939-4C8F-A2B6-3CCF9A4A5CA0}"/>
              </a:ext>
            </a:extLst>
          </p:cNvPr>
          <p:cNvSpPr/>
          <p:nvPr/>
        </p:nvSpPr>
        <p:spPr>
          <a:xfrm>
            <a:off x="2330816" y="3014707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48 months</a:t>
            </a:r>
            <a:r>
              <a:rPr lang="en-GB" dirty="0">
                <a:solidFill>
                  <a:schemeClr val="tx1"/>
                </a:solidFill>
              </a:rPr>
              <a:t> in 4 years.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5CBA4D0E-161E-4E89-A223-03DA68DA3E83}"/>
              </a:ext>
            </a:extLst>
          </p:cNvPr>
          <p:cNvSpPr/>
          <p:nvPr/>
        </p:nvSpPr>
        <p:spPr>
          <a:xfrm>
            <a:off x="4039395" y="2221315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5 years? </a:t>
            </a:r>
          </a:p>
        </p:txBody>
      </p:sp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2EED631A-07E8-4DE9-A8E9-2C065E97299F}"/>
              </a:ext>
            </a:extLst>
          </p:cNvPr>
          <p:cNvSpPr/>
          <p:nvPr/>
        </p:nvSpPr>
        <p:spPr>
          <a:xfrm>
            <a:off x="2329808" y="3002729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60 months</a:t>
            </a:r>
            <a:r>
              <a:rPr lang="en-GB" dirty="0">
                <a:solidFill>
                  <a:schemeClr val="tx1"/>
                </a:solidFill>
              </a:rPr>
              <a:t> in 5 years.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B65E4E20-C64D-47C9-98DD-9A49A46C5E90}"/>
              </a:ext>
            </a:extLst>
          </p:cNvPr>
          <p:cNvSpPr/>
          <p:nvPr/>
        </p:nvSpPr>
        <p:spPr>
          <a:xfrm>
            <a:off x="4039395" y="2211455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6 years?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CAD2B837-F7F8-4441-90DC-BE4827387095}"/>
              </a:ext>
            </a:extLst>
          </p:cNvPr>
          <p:cNvSpPr/>
          <p:nvPr/>
        </p:nvSpPr>
        <p:spPr>
          <a:xfrm>
            <a:off x="2329808" y="2992869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72 months</a:t>
            </a:r>
            <a:r>
              <a:rPr lang="en-GB" dirty="0">
                <a:solidFill>
                  <a:schemeClr val="tx1"/>
                </a:solidFill>
              </a:rPr>
              <a:t> in 6 years.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8C2580BF-DD13-496A-AC40-359595785C64}"/>
              </a:ext>
            </a:extLst>
          </p:cNvPr>
          <p:cNvSpPr/>
          <p:nvPr/>
        </p:nvSpPr>
        <p:spPr>
          <a:xfrm>
            <a:off x="4043050" y="2227364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7 years?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AEAEDA0-0AF0-4DD9-AC84-F5E93970165F}"/>
              </a:ext>
            </a:extLst>
          </p:cNvPr>
          <p:cNvSpPr/>
          <p:nvPr/>
        </p:nvSpPr>
        <p:spPr>
          <a:xfrm>
            <a:off x="2333463" y="3008778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84 months</a:t>
            </a:r>
            <a:r>
              <a:rPr lang="en-GB" dirty="0">
                <a:solidFill>
                  <a:schemeClr val="tx1"/>
                </a:solidFill>
              </a:rPr>
              <a:t> in 7 years.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1A8FAB39-F8C5-40D0-8B23-E30F119B39B4}"/>
              </a:ext>
            </a:extLst>
          </p:cNvPr>
          <p:cNvSpPr/>
          <p:nvPr/>
        </p:nvSpPr>
        <p:spPr>
          <a:xfrm>
            <a:off x="4039395" y="2218113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8 years?</a:t>
            </a:r>
          </a:p>
        </p:txBody>
      </p: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2C666E9E-A21C-46C8-AAE0-81DE7F19EA8F}"/>
              </a:ext>
            </a:extLst>
          </p:cNvPr>
          <p:cNvSpPr/>
          <p:nvPr/>
        </p:nvSpPr>
        <p:spPr>
          <a:xfrm>
            <a:off x="2329808" y="2999527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96 months</a:t>
            </a:r>
            <a:r>
              <a:rPr lang="en-GB" dirty="0">
                <a:solidFill>
                  <a:schemeClr val="tx1"/>
                </a:solidFill>
              </a:rPr>
              <a:t> in 8 years.</a:t>
            </a:r>
          </a:p>
        </p:txBody>
      </p: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68D5600A-2AEE-4161-9E10-99FC45C8A821}"/>
              </a:ext>
            </a:extLst>
          </p:cNvPr>
          <p:cNvSpPr/>
          <p:nvPr/>
        </p:nvSpPr>
        <p:spPr>
          <a:xfrm>
            <a:off x="4020647" y="2224279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9 years?</a:t>
            </a: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D234D71E-CF73-4449-A629-4EE1EEA57A54}"/>
              </a:ext>
            </a:extLst>
          </p:cNvPr>
          <p:cNvSpPr/>
          <p:nvPr/>
        </p:nvSpPr>
        <p:spPr>
          <a:xfrm>
            <a:off x="2311060" y="3005693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108 months</a:t>
            </a:r>
            <a:r>
              <a:rPr lang="en-GB" dirty="0">
                <a:solidFill>
                  <a:schemeClr val="tx1"/>
                </a:solidFill>
              </a:rPr>
              <a:t> in 9 years.</a:t>
            </a: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78655376-3945-4669-8544-441D437148BC}"/>
              </a:ext>
            </a:extLst>
          </p:cNvPr>
          <p:cNvSpPr/>
          <p:nvPr/>
        </p:nvSpPr>
        <p:spPr>
          <a:xfrm>
            <a:off x="3925332" y="2214782"/>
            <a:ext cx="2406135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10 years?</a:t>
            </a:r>
          </a:p>
        </p:txBody>
      </p: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8D3D9DBF-2954-4019-9570-36A31A0E280F}"/>
              </a:ext>
            </a:extLst>
          </p:cNvPr>
          <p:cNvSpPr/>
          <p:nvPr/>
        </p:nvSpPr>
        <p:spPr>
          <a:xfrm>
            <a:off x="2318598" y="2996196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120 months</a:t>
            </a:r>
            <a:r>
              <a:rPr lang="en-GB" dirty="0">
                <a:solidFill>
                  <a:schemeClr val="tx1"/>
                </a:solidFill>
              </a:rPr>
              <a:t> in 10 years.</a:t>
            </a:r>
          </a:p>
        </p:txBody>
      </p:sp>
    </p:spTree>
    <p:extLst>
      <p:ext uri="{BB962C8B-B14F-4D97-AF65-F5344CB8AC3E}">
        <p14:creationId xmlns:p14="http://schemas.microsoft.com/office/powerpoint/2010/main" val="40534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Years to Months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46B8D-1E29-4815-AD58-C54379686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22639" r="3899"/>
          <a:stretch/>
        </p:blipFill>
        <p:spPr>
          <a:xfrm>
            <a:off x="622998" y="1884476"/>
            <a:ext cx="7908227" cy="4289322"/>
          </a:xfrm>
          <a:prstGeom prst="rect">
            <a:avLst/>
          </a:prstGeom>
        </p:spPr>
      </p:pic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884475"/>
            <a:ext cx="7915928" cy="4289321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1744A-90B7-41C2-8345-0FF28EE00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297" y="3075947"/>
            <a:ext cx="2337387" cy="309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FE56E-F558-48D0-AE18-771F19320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18" y="3101607"/>
            <a:ext cx="2328845" cy="307218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26EF69-32BA-4F5A-8D0E-C9DBC8032EE2}"/>
              </a:ext>
            </a:extLst>
          </p:cNvPr>
          <p:cNvSpPr/>
          <p:nvPr/>
        </p:nvSpPr>
        <p:spPr>
          <a:xfrm>
            <a:off x="1529697" y="2099657"/>
            <a:ext cx="6077839" cy="510778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/>
              <a:t>1 year = 12 months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97314-1021-4F59-8689-2AB9C163E735}"/>
              </a:ext>
            </a:extLst>
          </p:cNvPr>
          <p:cNvSpPr/>
          <p:nvPr/>
        </p:nvSpPr>
        <p:spPr>
          <a:xfrm>
            <a:off x="622997" y="1413904"/>
            <a:ext cx="7908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many months are there in 1 year and 5 months?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228622-4CD7-4BEB-B14A-627FB2020DCE}"/>
              </a:ext>
            </a:extLst>
          </p:cNvPr>
          <p:cNvSpPr/>
          <p:nvPr/>
        </p:nvSpPr>
        <p:spPr>
          <a:xfrm>
            <a:off x="4186288" y="2124213"/>
            <a:ext cx="2007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+ 5 months =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C43B48-2AA8-46E4-98FC-72A2D7A700F1}"/>
              </a:ext>
            </a:extLst>
          </p:cNvPr>
          <p:cNvSpPr/>
          <p:nvPr/>
        </p:nvSpPr>
        <p:spPr>
          <a:xfrm>
            <a:off x="6053906" y="2124213"/>
            <a:ext cx="1553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/>
              <a:t>17 months</a:t>
            </a:r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FFF93F20-6A38-4032-ACFD-EF854772D8BF}"/>
              </a:ext>
            </a:extLst>
          </p:cNvPr>
          <p:cNvSpPr/>
          <p:nvPr/>
        </p:nvSpPr>
        <p:spPr>
          <a:xfrm>
            <a:off x="4380504" y="2711675"/>
            <a:ext cx="2406135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3 years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 months? </a:t>
            </a:r>
          </a:p>
        </p:txBody>
      </p:sp>
      <p:sp>
        <p:nvSpPr>
          <p:cNvPr id="42" name="Speech Bubble: Rectangle 41">
            <a:extLst>
              <a:ext uri="{FF2B5EF4-FFF2-40B4-BE49-F238E27FC236}">
                <a16:creationId xmlns:a16="http://schemas.microsoft.com/office/drawing/2014/main" id="{CDEBF59B-E35D-49E0-A0C2-FB32A1902967}"/>
              </a:ext>
            </a:extLst>
          </p:cNvPr>
          <p:cNvSpPr/>
          <p:nvPr/>
        </p:nvSpPr>
        <p:spPr>
          <a:xfrm>
            <a:off x="2711705" y="3638363"/>
            <a:ext cx="2200420" cy="861343"/>
          </a:xfrm>
          <a:prstGeom prst="wedgeRectCallout">
            <a:avLst>
              <a:gd name="adj1" fmla="val -64421"/>
              <a:gd name="adj2" fmla="val 2438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43 months</a:t>
            </a:r>
            <a:r>
              <a:rPr lang="en-GB" dirty="0">
                <a:solidFill>
                  <a:schemeClr val="tx1"/>
                </a:solidFill>
              </a:rPr>
              <a:t> in 3 years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 months.</a:t>
            </a:r>
          </a:p>
        </p:txBody>
      </p:sp>
      <p:sp>
        <p:nvSpPr>
          <p:cNvPr id="48" name="Speech Bubble: Rectangle 47">
            <a:extLst>
              <a:ext uri="{FF2B5EF4-FFF2-40B4-BE49-F238E27FC236}">
                <a16:creationId xmlns:a16="http://schemas.microsoft.com/office/drawing/2014/main" id="{0E1E982E-0152-40F6-8B6E-79FB3E7A5B7E}"/>
              </a:ext>
            </a:extLst>
          </p:cNvPr>
          <p:cNvSpPr/>
          <p:nvPr/>
        </p:nvSpPr>
        <p:spPr>
          <a:xfrm>
            <a:off x="4380504" y="2693728"/>
            <a:ext cx="2406135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4 years 6 months? </a:t>
            </a:r>
          </a:p>
        </p:txBody>
      </p:sp>
      <p:sp>
        <p:nvSpPr>
          <p:cNvPr id="49" name="Speech Bubble: Rectangle 48">
            <a:extLst>
              <a:ext uri="{FF2B5EF4-FFF2-40B4-BE49-F238E27FC236}">
                <a16:creationId xmlns:a16="http://schemas.microsoft.com/office/drawing/2014/main" id="{A2DB4537-FABD-424E-886A-0407A9976F8F}"/>
              </a:ext>
            </a:extLst>
          </p:cNvPr>
          <p:cNvSpPr/>
          <p:nvPr/>
        </p:nvSpPr>
        <p:spPr>
          <a:xfrm>
            <a:off x="2711705" y="3620416"/>
            <a:ext cx="2200420" cy="861343"/>
          </a:xfrm>
          <a:prstGeom prst="wedgeRectCallout">
            <a:avLst>
              <a:gd name="adj1" fmla="val -64421"/>
              <a:gd name="adj2" fmla="val 2438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54 months</a:t>
            </a:r>
            <a:r>
              <a:rPr lang="en-GB" dirty="0">
                <a:solidFill>
                  <a:schemeClr val="tx1"/>
                </a:solidFill>
              </a:rPr>
              <a:t> in 4 years 6 months.</a:t>
            </a: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1796AFB0-13F5-4059-9CF0-2D7C45856883}"/>
              </a:ext>
            </a:extLst>
          </p:cNvPr>
          <p:cNvSpPr/>
          <p:nvPr/>
        </p:nvSpPr>
        <p:spPr>
          <a:xfrm>
            <a:off x="4380504" y="2693728"/>
            <a:ext cx="2406135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2 years 10 months? </a:t>
            </a:r>
          </a:p>
        </p:txBody>
      </p:sp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2A52EA31-2995-4CAC-A5F8-2607BF40DE67}"/>
              </a:ext>
            </a:extLst>
          </p:cNvPr>
          <p:cNvSpPr/>
          <p:nvPr/>
        </p:nvSpPr>
        <p:spPr>
          <a:xfrm>
            <a:off x="2711705" y="3620416"/>
            <a:ext cx="2200420" cy="861343"/>
          </a:xfrm>
          <a:prstGeom prst="wedgeRectCallout">
            <a:avLst>
              <a:gd name="adj1" fmla="val -64421"/>
              <a:gd name="adj2" fmla="val 2438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34 months</a:t>
            </a:r>
            <a:r>
              <a:rPr lang="en-GB" dirty="0">
                <a:solidFill>
                  <a:schemeClr val="tx1"/>
                </a:solidFill>
              </a:rPr>
              <a:t> in 2 years 10 months.</a:t>
            </a:r>
          </a:p>
        </p:txBody>
      </p:sp>
    </p:spTree>
    <p:extLst>
      <p:ext uri="{BB962C8B-B14F-4D97-AF65-F5344CB8AC3E}">
        <p14:creationId xmlns:p14="http://schemas.microsoft.com/office/powerpoint/2010/main" val="3998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/>
      <p:bldP spid="40" grpId="0"/>
      <p:bldP spid="41" grpId="0" animBg="1"/>
      <p:bldP spid="41" grpId="1" animBg="1"/>
      <p:bldP spid="42" grpId="0" animBg="1"/>
      <p:bldP spid="4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FACCC6-1224-429A-AAA7-A4CA967F0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318856-3426-4EE2-95F8-54308910B03E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Months to Years</a:t>
            </a: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FFF93F20-6A38-4032-ACFD-EF854772D8BF}"/>
              </a:ext>
            </a:extLst>
          </p:cNvPr>
          <p:cNvSpPr/>
          <p:nvPr/>
        </p:nvSpPr>
        <p:spPr>
          <a:xfrm>
            <a:off x="4529271" y="1450649"/>
            <a:ext cx="2220512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36 months?</a:t>
            </a:r>
          </a:p>
        </p:txBody>
      </p:sp>
      <p:sp>
        <p:nvSpPr>
          <p:cNvPr id="42" name="Speech Bubble: Rectangle 41">
            <a:extLst>
              <a:ext uri="{FF2B5EF4-FFF2-40B4-BE49-F238E27FC236}">
                <a16:creationId xmlns:a16="http://schemas.microsoft.com/office/drawing/2014/main" id="{CDEBF59B-E35D-49E0-A0C2-FB32A1902967}"/>
              </a:ext>
            </a:extLst>
          </p:cNvPr>
          <p:cNvSpPr/>
          <p:nvPr/>
        </p:nvSpPr>
        <p:spPr>
          <a:xfrm>
            <a:off x="2562206" y="2725942"/>
            <a:ext cx="2200420" cy="861343"/>
          </a:xfrm>
          <a:prstGeom prst="wedgeRectCallout">
            <a:avLst>
              <a:gd name="adj1" fmla="val -65198"/>
              <a:gd name="adj2" fmla="val -4506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3 years in 36 months.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C49FD-7768-4C9B-86BD-C2059FAC7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7" y="1397778"/>
            <a:ext cx="2061509" cy="4776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FF68E4-6D21-4026-BD31-D9C0934E8B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20" y="1464533"/>
            <a:ext cx="2778005" cy="4709264"/>
          </a:xfrm>
          <a:prstGeom prst="rect">
            <a:avLst/>
          </a:prstGeom>
        </p:spPr>
      </p:pic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B209490B-04AC-4FC4-9A8D-1E4435C7BC86}"/>
              </a:ext>
            </a:extLst>
          </p:cNvPr>
          <p:cNvSpPr/>
          <p:nvPr/>
        </p:nvSpPr>
        <p:spPr>
          <a:xfrm>
            <a:off x="2562206" y="2179178"/>
            <a:ext cx="2200420" cy="465297"/>
          </a:xfrm>
          <a:prstGeom prst="wedgeRectCallout">
            <a:avLst>
              <a:gd name="adj1" fmla="val -65975"/>
              <a:gd name="adj2" fmla="val 3827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36 ÷ 12 = 3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0E0FEA18-0151-4646-8F21-9FEEDC822664}"/>
              </a:ext>
            </a:extLst>
          </p:cNvPr>
          <p:cNvSpPr/>
          <p:nvPr/>
        </p:nvSpPr>
        <p:spPr>
          <a:xfrm>
            <a:off x="4529271" y="1473874"/>
            <a:ext cx="2220512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If there is a remainder, this becomes months: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42E9B0DA-F872-4172-B2FA-E2968CA6B549}"/>
              </a:ext>
            </a:extLst>
          </p:cNvPr>
          <p:cNvSpPr/>
          <p:nvPr/>
        </p:nvSpPr>
        <p:spPr>
          <a:xfrm>
            <a:off x="4623283" y="2892522"/>
            <a:ext cx="1897158" cy="1027246"/>
          </a:xfrm>
          <a:prstGeom prst="wedgeRectCallout">
            <a:avLst>
              <a:gd name="adj1" fmla="val 74231"/>
              <a:gd name="adj2" fmla="val -3902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50 months?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9FE30052-3E82-4B61-871B-CD777C04A9F4}"/>
              </a:ext>
            </a:extLst>
          </p:cNvPr>
          <p:cNvSpPr/>
          <p:nvPr/>
        </p:nvSpPr>
        <p:spPr>
          <a:xfrm>
            <a:off x="2562206" y="2718937"/>
            <a:ext cx="2200420" cy="776293"/>
          </a:xfrm>
          <a:prstGeom prst="wedgeRectCallout">
            <a:avLst>
              <a:gd name="adj1" fmla="val -65198"/>
              <a:gd name="adj2" fmla="val -4506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50 months = 4 years 2 months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F1614207-BEE9-428C-A857-CEEE23F03785}"/>
              </a:ext>
            </a:extLst>
          </p:cNvPr>
          <p:cNvSpPr/>
          <p:nvPr/>
        </p:nvSpPr>
        <p:spPr>
          <a:xfrm>
            <a:off x="2562206" y="1846695"/>
            <a:ext cx="2200420" cy="790775"/>
          </a:xfrm>
          <a:prstGeom prst="wedgeRectCallout">
            <a:avLst>
              <a:gd name="adj1" fmla="val -65975"/>
              <a:gd name="adj2" fmla="val 3827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50 ÷ 12 = 4 remainder 2</a:t>
            </a:r>
          </a:p>
        </p:txBody>
      </p:sp>
    </p:spTree>
    <p:extLst>
      <p:ext uri="{BB962C8B-B14F-4D97-AF65-F5344CB8AC3E}">
        <p14:creationId xmlns:p14="http://schemas.microsoft.com/office/powerpoint/2010/main" val="75729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26" grpId="0" animBg="1"/>
      <p:bldP spid="26" grpId="1" animBg="1"/>
      <p:bldP spid="27" grpId="0" animBg="1"/>
      <p:bldP spid="30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Months to Years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46B8D-1E29-4815-AD58-C54379686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C14E-4C94-42C2-977E-74DCD7ADD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389" y="2109261"/>
            <a:ext cx="2046265" cy="4064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83E3D-6FBA-46FA-9C16-AD18085211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624800" y="1959685"/>
            <a:ext cx="2178221" cy="4214112"/>
          </a:xfrm>
          <a:prstGeom prst="rect">
            <a:avLst/>
          </a:prstGeom>
        </p:spPr>
      </p:pic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41B4DC18-53A0-40E3-AB4E-B407045A28A8}"/>
              </a:ext>
            </a:extLst>
          </p:cNvPr>
          <p:cNvSpPr/>
          <p:nvPr/>
        </p:nvSpPr>
        <p:spPr>
          <a:xfrm>
            <a:off x="4023993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60 months? 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F03FFDB0-BD45-420E-805A-4172159D834B}"/>
              </a:ext>
            </a:extLst>
          </p:cNvPr>
          <p:cNvSpPr/>
          <p:nvPr/>
        </p:nvSpPr>
        <p:spPr>
          <a:xfrm>
            <a:off x="2315414" y="3005911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5 years</a:t>
            </a:r>
            <a:r>
              <a:rPr lang="en-GB" dirty="0">
                <a:solidFill>
                  <a:schemeClr val="tx1"/>
                </a:solidFill>
              </a:rPr>
              <a:t> in 60 months.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59F82E24-F79C-46B0-B559-F9ADB392A822}"/>
              </a:ext>
            </a:extLst>
          </p:cNvPr>
          <p:cNvSpPr/>
          <p:nvPr/>
        </p:nvSpPr>
        <p:spPr>
          <a:xfrm>
            <a:off x="4031694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96 months? 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866F2052-66C5-4959-B311-C332D2A98312}"/>
              </a:ext>
            </a:extLst>
          </p:cNvPr>
          <p:cNvSpPr/>
          <p:nvPr/>
        </p:nvSpPr>
        <p:spPr>
          <a:xfrm>
            <a:off x="2323115" y="3014098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8 years</a:t>
            </a:r>
            <a:r>
              <a:rPr lang="en-GB" dirty="0">
                <a:solidFill>
                  <a:schemeClr val="tx1"/>
                </a:solidFill>
              </a:rPr>
              <a:t> in 96 months.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750C7054-3B64-4E2D-9708-FFEE12D41658}"/>
              </a:ext>
            </a:extLst>
          </p:cNvPr>
          <p:cNvSpPr/>
          <p:nvPr/>
        </p:nvSpPr>
        <p:spPr>
          <a:xfrm>
            <a:off x="4028348" y="2217504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84 months? 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297404E2-F939-4C8F-A2B6-3CCF9A4A5CA0}"/>
              </a:ext>
            </a:extLst>
          </p:cNvPr>
          <p:cNvSpPr/>
          <p:nvPr/>
        </p:nvSpPr>
        <p:spPr>
          <a:xfrm>
            <a:off x="2330816" y="3014707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7 years</a:t>
            </a:r>
            <a:r>
              <a:rPr lang="en-GB" dirty="0">
                <a:solidFill>
                  <a:schemeClr val="tx1"/>
                </a:solidFill>
              </a:rPr>
              <a:t> in 84 months.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5CBA4D0E-161E-4E89-A223-03DA68DA3E83}"/>
              </a:ext>
            </a:extLst>
          </p:cNvPr>
          <p:cNvSpPr/>
          <p:nvPr/>
        </p:nvSpPr>
        <p:spPr>
          <a:xfrm>
            <a:off x="4039395" y="2109869"/>
            <a:ext cx="2303282" cy="972790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and months are there in 54 months?</a:t>
            </a:r>
          </a:p>
        </p:txBody>
      </p:sp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2EED631A-07E8-4DE9-A8E9-2C065E97299F}"/>
              </a:ext>
            </a:extLst>
          </p:cNvPr>
          <p:cNvSpPr/>
          <p:nvPr/>
        </p:nvSpPr>
        <p:spPr>
          <a:xfrm>
            <a:off x="2329808" y="3005911"/>
            <a:ext cx="2200420" cy="1002067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4 years and 6 months</a:t>
            </a:r>
            <a:r>
              <a:rPr lang="en-GB" dirty="0">
                <a:solidFill>
                  <a:schemeClr val="tx1"/>
                </a:solidFill>
              </a:rPr>
              <a:t>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54 months.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B65E4E20-C64D-47C9-98DD-9A49A46C5E90}"/>
              </a:ext>
            </a:extLst>
          </p:cNvPr>
          <p:cNvSpPr/>
          <p:nvPr/>
        </p:nvSpPr>
        <p:spPr>
          <a:xfrm>
            <a:off x="4039395" y="2109261"/>
            <a:ext cx="2303282" cy="963538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and months are there in 76 months?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CAD2B837-F7F8-4441-90DC-BE4827387095}"/>
              </a:ext>
            </a:extLst>
          </p:cNvPr>
          <p:cNvSpPr/>
          <p:nvPr/>
        </p:nvSpPr>
        <p:spPr>
          <a:xfrm>
            <a:off x="2329808" y="2992869"/>
            <a:ext cx="2200420" cy="1015109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6 years and 4 months</a:t>
            </a:r>
            <a:r>
              <a:rPr lang="en-GB" dirty="0">
                <a:solidFill>
                  <a:schemeClr val="tx1"/>
                </a:solidFill>
              </a:rPr>
              <a:t>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76 months.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8C2580BF-DD13-496A-AC40-359595785C64}"/>
              </a:ext>
            </a:extLst>
          </p:cNvPr>
          <p:cNvSpPr/>
          <p:nvPr/>
        </p:nvSpPr>
        <p:spPr>
          <a:xfrm>
            <a:off x="4043050" y="2109262"/>
            <a:ext cx="2303282" cy="979446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and months are there in 38 months?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AEAEDA0-0AF0-4DD9-AC84-F5E93970165F}"/>
              </a:ext>
            </a:extLst>
          </p:cNvPr>
          <p:cNvSpPr/>
          <p:nvPr/>
        </p:nvSpPr>
        <p:spPr>
          <a:xfrm>
            <a:off x="2333463" y="3008778"/>
            <a:ext cx="2200420" cy="999200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3 years and 2 months</a:t>
            </a:r>
            <a:r>
              <a:rPr lang="en-GB" dirty="0">
                <a:solidFill>
                  <a:schemeClr val="tx1"/>
                </a:solidFill>
              </a:rPr>
              <a:t>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38 months.</a:t>
            </a:r>
          </a:p>
        </p:txBody>
      </p:sp>
    </p:spTree>
    <p:extLst>
      <p:ext uri="{BB962C8B-B14F-4D97-AF65-F5344CB8AC3E}">
        <p14:creationId xmlns:p14="http://schemas.microsoft.com/office/powerpoint/2010/main" val="2449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8" grpId="0" animBg="1"/>
      <p:bldP spid="18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1308</TotalTime>
  <Words>793</Words>
  <Application>Microsoft Office PowerPoint</Application>
  <PresentationFormat>On-screen Show (4:3)</PresentationFormat>
  <Paragraphs>131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Twinkl SemiBold</vt:lpstr>
      <vt:lpstr>Sassoon Infant Md</vt:lpstr>
      <vt:lpstr>Sassoon Infant Rg</vt:lpstr>
      <vt:lpstr>Twinkl</vt:lpstr>
      <vt:lpstr>Tuffy</vt:lpstr>
      <vt:lpstr>Arial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Aamina Rammah</dc:creator>
  <cp:lastModifiedBy>Staff</cp:lastModifiedBy>
  <cp:revision>90</cp:revision>
  <dcterms:created xsi:type="dcterms:W3CDTF">2018-08-14T07:52:09Z</dcterms:created>
  <dcterms:modified xsi:type="dcterms:W3CDTF">2020-06-26T14:12:05Z</dcterms:modified>
</cp:coreProperties>
</file>