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412" r:id="rId2"/>
    <p:sldId id="260" r:id="rId3"/>
    <p:sldId id="261" r:id="rId4"/>
    <p:sldId id="262" r:id="rId5"/>
    <p:sldId id="263" r:id="rId6"/>
    <p:sldId id="404" r:id="rId7"/>
    <p:sldId id="403" r:id="rId8"/>
    <p:sldId id="390" r:id="rId9"/>
    <p:sldId id="405" r:id="rId10"/>
    <p:sldId id="406" r:id="rId11"/>
    <p:sldId id="407" r:id="rId12"/>
    <p:sldId id="409" r:id="rId13"/>
    <p:sldId id="413" r:id="rId14"/>
    <p:sldId id="396" r:id="rId15"/>
    <p:sldId id="361" r:id="rId16"/>
    <p:sldId id="264" r:id="rId17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Tuffy-TTF" panose="020B0603060100000000" charset="0"/>
      <p:regular r:id="rId20"/>
      <p:bold r:id="rId21"/>
      <p:italic r:id="rId22"/>
      <p:boldItalic r:id="rId23"/>
    </p:embeddedFont>
    <p:embeddedFont>
      <p:font typeface="Sassoon Infant Md" panose="02000603050000020003" charset="0"/>
      <p:regular r:id="rId24"/>
    </p:embeddedFont>
    <p:embeddedFont>
      <p:font typeface="Twinkl SemiBold" charset="0"/>
      <p:bold r:id="rId25"/>
    </p:embeddedFont>
    <p:embeddedFont>
      <p:font typeface="Sassoon Infant Rg" panose="02000503030000020003" charset="0"/>
      <p:regular r:id="rId26"/>
      <p:bold r:id="rId27"/>
    </p:embeddedFont>
    <p:embeddedFont>
      <p:font typeface="Tuffy" panose="020B0603060100000000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EE7918"/>
    <a:srgbClr val="1D8105"/>
    <a:srgbClr val="FFE961"/>
    <a:srgbClr val="EAC401"/>
    <a:srgbClr val="2B2829"/>
    <a:srgbClr val="101111"/>
    <a:srgbClr val="000000"/>
    <a:srgbClr val="97B372"/>
    <a:srgbClr val="C28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164" y="114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687"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02" t="28980" r="16811" b="55601"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466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5211" y="697112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Spending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43" y="2330261"/>
            <a:ext cx="3774513" cy="377115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18686" y="1476375"/>
            <a:ext cx="7669664" cy="690176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see the minute interval markings around the clock?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can you count? 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13" y="3635288"/>
            <a:ext cx="2358456" cy="26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5211" y="697112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Spending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7459" y="1303381"/>
            <a:ext cx="6549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second hand takes one second to move one interval on the clock. Can you help count how many seconds there are in a minute? Click ‘start’ to begin. </a:t>
            </a:r>
          </a:p>
        </p:txBody>
      </p:sp>
      <p:sp>
        <p:nvSpPr>
          <p:cNvPr id="10" name="start"/>
          <p:cNvSpPr/>
          <p:nvPr/>
        </p:nvSpPr>
        <p:spPr>
          <a:xfrm>
            <a:off x="4485960" y="2387776"/>
            <a:ext cx="1776434" cy="1776434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86" y="2510209"/>
            <a:ext cx="3498283" cy="3495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3014679" y="2779091"/>
            <a:ext cx="126393" cy="2895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3003976" y="3288728"/>
            <a:ext cx="147797" cy="18987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73732" y="3429000"/>
            <a:ext cx="2576384" cy="25763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There are 60 seconds in a minute. It takes 1 minute for the second hand to travel around the clock.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71">
            <a:off x="6081305" y="2237264"/>
            <a:ext cx="1367793" cy="1366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3041234" y="2790599"/>
            <a:ext cx="57386" cy="28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4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6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8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2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4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6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8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2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4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6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8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2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4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6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8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2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4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6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82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40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6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800"/>
                            </p:stCondLst>
                            <p:childTnLst>
                              <p:par>
                                <p:cTn id="11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42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4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66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78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2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140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600"/>
                            </p:stCondLst>
                            <p:childTnLst>
                              <p:par>
                                <p:cTn id="14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38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6200"/>
                            </p:stCondLst>
                            <p:childTnLst>
                              <p:par>
                                <p:cTn id="15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7400"/>
                            </p:stCondLst>
                            <p:childTnLst>
                              <p:par>
                                <p:cTn id="15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6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9800"/>
                            </p:stCondLst>
                            <p:childTnLst>
                              <p:par>
                                <p:cTn id="164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7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22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400"/>
                            </p:stCondLst>
                            <p:childTnLst>
                              <p:par>
                                <p:cTn id="173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4600"/>
                            </p:stCondLst>
                            <p:childTnLst>
                              <p:par>
                                <p:cTn id="176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8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7000"/>
                            </p:stCondLst>
                            <p:childTnLst>
                              <p:par>
                                <p:cTn id="182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8200"/>
                            </p:stCondLst>
                            <p:childTnLst>
                              <p:par>
                                <p:cTn id="185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9400"/>
                            </p:stCondLst>
                            <p:childTnLst>
                              <p:par>
                                <p:cTn id="188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600"/>
                            </p:stCondLst>
                            <p:childTnLst>
                              <p:par>
                                <p:cTn id="19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60000">
                                      <p:cBhvr>
                                        <p:cTn id="1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5211" y="697112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Spending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7486" y="1319083"/>
            <a:ext cx="6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count the 1 hour interval markings together!</a:t>
            </a:r>
          </a:p>
          <a:p>
            <a:pPr algn="ctr"/>
            <a:r>
              <a:rPr lang="en-GB" dirty="0"/>
              <a:t>How many can you count?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59" y="1952986"/>
            <a:ext cx="4056001" cy="4052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2808387" y="2945514"/>
            <a:ext cx="157235" cy="20347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96641" y="3154229"/>
            <a:ext cx="2938596" cy="293859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hour hand travels around the clock twice in 1 day. This means that there are 24 hours in 1 day.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12 hours + 12 hours = 24 hours </a:t>
            </a:r>
          </a:p>
        </p:txBody>
      </p:sp>
      <p:sp>
        <p:nvSpPr>
          <p:cNvPr id="10" name="start"/>
          <p:cNvSpPr/>
          <p:nvPr/>
        </p:nvSpPr>
        <p:spPr>
          <a:xfrm>
            <a:off x="4625209" y="2238877"/>
            <a:ext cx="1776434" cy="1776434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142">
            <a:off x="5825364" y="1945882"/>
            <a:ext cx="1230651" cy="15176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58398" y="2416348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4029533" y="2984157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243716" y="3756935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038353" y="4562665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466635" y="5135195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2642782" y="5331143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1850275" y="5118718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1286964" y="4511478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1038554" y="3748697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1336077" y="2975918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1923471" y="2405916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642782" y="2214505"/>
            <a:ext cx="428367" cy="428367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ED505-524B-43AD-A289-0EDB72FB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04" y="2537336"/>
            <a:ext cx="2370046" cy="2367940"/>
          </a:xfrm>
          <a:prstGeom prst="rect">
            <a:avLst/>
          </a:prstGeom>
        </p:spPr>
      </p:pic>
      <p:pic>
        <p:nvPicPr>
          <p:cNvPr id="3" name="Whole Class">
            <a:extLst>
              <a:ext uri="{FF2B5EF4-FFF2-40B4-BE49-F238E27FC236}">
                <a16:creationId xmlns:a16="http://schemas.microsoft.com/office/drawing/2014/main" id="{ABC317E8-2531-48BD-BAF8-20F1F407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2B5E4D-9633-4CD4-9104-EE026778B436}"/>
              </a:ext>
            </a:extLst>
          </p:cNvPr>
          <p:cNvSpPr/>
          <p:nvPr/>
        </p:nvSpPr>
        <p:spPr>
          <a:xfrm>
            <a:off x="1297486" y="1319083"/>
            <a:ext cx="6549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many minutes are in…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46A02-D017-425F-9DF4-DC8DC372FB02}"/>
              </a:ext>
            </a:extLst>
          </p:cNvPr>
          <p:cNvSpPr/>
          <p:nvPr/>
        </p:nvSpPr>
        <p:spPr>
          <a:xfrm>
            <a:off x="2855211" y="697112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Spending Time</a:t>
            </a:r>
            <a:endParaRPr lang="en-GB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BB96B-00D1-4EC3-B413-953548AE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537336"/>
            <a:ext cx="2370046" cy="236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1401-BAE2-4D7D-8596-AFDD5D9D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77" y="2537336"/>
            <a:ext cx="2370046" cy="2367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EDECD3-7FE1-4150-BCAD-B039235D475D}"/>
              </a:ext>
            </a:extLst>
          </p:cNvPr>
          <p:cNvSpPr/>
          <p:nvPr/>
        </p:nvSpPr>
        <p:spPr>
          <a:xfrm>
            <a:off x="755651" y="1867971"/>
            <a:ext cx="237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…a quarter of</a:t>
            </a:r>
            <a:br>
              <a:rPr lang="en-GB" dirty="0"/>
            </a:br>
            <a:r>
              <a:rPr lang="en-GB" dirty="0"/>
              <a:t>an hour?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9E305-7F35-4F8C-B77B-4C0F55127717}"/>
              </a:ext>
            </a:extLst>
          </p:cNvPr>
          <p:cNvSpPr/>
          <p:nvPr/>
        </p:nvSpPr>
        <p:spPr>
          <a:xfrm>
            <a:off x="3386977" y="2006470"/>
            <a:ext cx="237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…half an hour?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BF9D6-30F0-4E39-B5ED-714B8EEA0474}"/>
              </a:ext>
            </a:extLst>
          </p:cNvPr>
          <p:cNvSpPr/>
          <p:nvPr/>
        </p:nvSpPr>
        <p:spPr>
          <a:xfrm>
            <a:off x="6018303" y="1867971"/>
            <a:ext cx="237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…three quarters of an hour?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F9D25-6977-4921-A5AA-073BDA5B047C}"/>
              </a:ext>
            </a:extLst>
          </p:cNvPr>
          <p:cNvGrpSpPr/>
          <p:nvPr/>
        </p:nvGrpSpPr>
        <p:grpSpPr>
          <a:xfrm>
            <a:off x="887855" y="2668488"/>
            <a:ext cx="2105637" cy="2105637"/>
            <a:chOff x="887855" y="2668488"/>
            <a:chExt cx="2105637" cy="2105637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BBDAABB9-EF3B-4B05-9D57-40040CE76B26}"/>
                </a:ext>
              </a:extLst>
            </p:cNvPr>
            <p:cNvSpPr/>
            <p:nvPr/>
          </p:nvSpPr>
          <p:spPr>
            <a:xfrm>
              <a:off x="887855" y="2668488"/>
              <a:ext cx="2105637" cy="2105637"/>
            </a:xfrm>
            <a:prstGeom prst="pie">
              <a:avLst>
                <a:gd name="adj1" fmla="val 16188227"/>
                <a:gd name="adj2" fmla="val 31474"/>
              </a:avLst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997EAE-8B98-474B-B494-031AC4637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1901193" y="2710433"/>
              <a:ext cx="87300" cy="19996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9DC12-F43F-4855-972C-182E99297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438898">
              <a:off x="1893801" y="3054492"/>
              <a:ext cx="102085" cy="131149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A49B9B-F7B5-4662-9F7A-D87EA756E766}"/>
              </a:ext>
            </a:extLst>
          </p:cNvPr>
          <p:cNvGrpSpPr/>
          <p:nvPr/>
        </p:nvGrpSpPr>
        <p:grpSpPr>
          <a:xfrm>
            <a:off x="6150508" y="2668488"/>
            <a:ext cx="2105637" cy="2105637"/>
            <a:chOff x="6150508" y="2668488"/>
            <a:chExt cx="2105637" cy="2105637"/>
          </a:xfrm>
        </p:grpSpPr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E871D5CF-8582-4F8E-BF41-847A60F607FD}"/>
                </a:ext>
              </a:extLst>
            </p:cNvPr>
            <p:cNvSpPr/>
            <p:nvPr/>
          </p:nvSpPr>
          <p:spPr>
            <a:xfrm>
              <a:off x="6150508" y="2668488"/>
              <a:ext cx="2105637" cy="2105637"/>
            </a:xfrm>
            <a:prstGeom prst="pie">
              <a:avLst>
                <a:gd name="adj1" fmla="val 16188227"/>
                <a:gd name="adj2" fmla="val 10810475"/>
              </a:avLst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351B59-75BA-4644-943A-C9279F279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7163950" y="2715028"/>
              <a:ext cx="87300" cy="19996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1881DB-7CFA-4DDA-BF9D-ABDF4187B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451994">
              <a:off x="7156558" y="3059087"/>
              <a:ext cx="102085" cy="131149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5EE51B-1A12-44B4-BFCC-F5CF5827A3C8}"/>
              </a:ext>
            </a:extLst>
          </p:cNvPr>
          <p:cNvGrpSpPr/>
          <p:nvPr/>
        </p:nvGrpSpPr>
        <p:grpSpPr>
          <a:xfrm>
            <a:off x="3519181" y="2668488"/>
            <a:ext cx="2105637" cy="2105637"/>
            <a:chOff x="3519181" y="2668488"/>
            <a:chExt cx="2105637" cy="2105637"/>
          </a:xfrm>
        </p:grpSpPr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8EC2CE42-90E6-4460-9031-C412A94ABE06}"/>
                </a:ext>
              </a:extLst>
            </p:cNvPr>
            <p:cNvSpPr/>
            <p:nvPr/>
          </p:nvSpPr>
          <p:spPr>
            <a:xfrm>
              <a:off x="3519181" y="2668488"/>
              <a:ext cx="2105637" cy="2105637"/>
            </a:xfrm>
            <a:prstGeom prst="pie">
              <a:avLst>
                <a:gd name="adj1" fmla="val 16188227"/>
                <a:gd name="adj2" fmla="val 5402433"/>
              </a:avLst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343A6E-D3DD-47D8-96A0-620CD4BB8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0800000">
              <a:off x="4527929" y="2710433"/>
              <a:ext cx="87300" cy="199960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4562FD-09E6-405E-893F-6EAA43BD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829549">
              <a:off x="4520537" y="3054492"/>
              <a:ext cx="102085" cy="131149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2A89F0-5300-42C5-876A-8FB75F7879B0}"/>
              </a:ext>
            </a:extLst>
          </p:cNvPr>
          <p:cNvSpPr/>
          <p:nvPr/>
        </p:nvSpPr>
        <p:spPr>
          <a:xfrm>
            <a:off x="755651" y="5058158"/>
            <a:ext cx="237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15 minutes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B73AE8-0FE9-4B5C-A981-4C4C6F6E4BC1}"/>
              </a:ext>
            </a:extLst>
          </p:cNvPr>
          <p:cNvSpPr/>
          <p:nvPr/>
        </p:nvSpPr>
        <p:spPr>
          <a:xfrm>
            <a:off x="3386977" y="5058158"/>
            <a:ext cx="237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30 minutes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DE5789-1451-4B3A-BE1A-924A1E3DAFDA}"/>
              </a:ext>
            </a:extLst>
          </p:cNvPr>
          <p:cNvSpPr/>
          <p:nvPr/>
        </p:nvSpPr>
        <p:spPr>
          <a:xfrm>
            <a:off x="6018304" y="5058158"/>
            <a:ext cx="237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45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>
            <a:off x="1960606" y="2740299"/>
            <a:ext cx="5239264" cy="2647247"/>
          </a:xfrm>
          <a:prstGeom prst="line">
            <a:avLst/>
          </a:prstGeom>
          <a:ln w="38100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38368" y="2553730"/>
            <a:ext cx="2961502" cy="2982096"/>
          </a:xfrm>
          <a:prstGeom prst="line">
            <a:avLst/>
          </a:prstGeom>
          <a:ln w="38100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24216" y="2553730"/>
            <a:ext cx="2553730" cy="2990335"/>
          </a:xfrm>
          <a:prstGeom prst="line">
            <a:avLst/>
          </a:prstGeom>
          <a:ln w="38100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55210" y="656590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Spending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06431"/>
            <a:ext cx="7632700" cy="540212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Match the times.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37" y="2158313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 day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51654" y="2158313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 hour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8271" y="2158313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 minute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5037" y="5152767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60 seconds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51654" y="5152767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24 hours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28271" y="5152767"/>
            <a:ext cx="2240691" cy="766119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 w="38100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60 minutes</a:t>
            </a:r>
          </a:p>
        </p:txBody>
      </p:sp>
    </p:spTree>
    <p:extLst>
      <p:ext uri="{BB962C8B-B14F-4D97-AF65-F5344CB8AC3E}">
        <p14:creationId xmlns:p14="http://schemas.microsoft.com/office/powerpoint/2010/main" val="34439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b="1123"/>
          <a:stretch/>
        </p:blipFill>
        <p:spPr>
          <a:xfrm>
            <a:off x="718686" y="1312664"/>
            <a:ext cx="7669664" cy="4780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1843" y="697112"/>
            <a:ext cx="234038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 Flies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8686" y="5419648"/>
            <a:ext cx="7669664" cy="673177"/>
            <a:chOff x="854506" y="5669807"/>
            <a:chExt cx="7669664" cy="434430"/>
          </a:xfrm>
        </p:grpSpPr>
        <p:sp>
          <p:nvSpPr>
            <p:cNvPr id="9" name="Rounded Rectangle 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do you think this means?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Is it possible that they were only there for a few minutes?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66" y="2787092"/>
            <a:ext cx="3828934" cy="2663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43" y="3702744"/>
            <a:ext cx="1902941" cy="11030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77843" y="1486814"/>
            <a:ext cx="679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Chloe and Tim have been at the beach having fun. They’ve been swimming, collecting shells and building castles in the sand.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409038" y="2263036"/>
            <a:ext cx="1690762" cy="1309816"/>
          </a:xfrm>
          <a:prstGeom prst="wedgeEllipseCallout">
            <a:avLst>
              <a:gd name="adj1" fmla="val -59324"/>
              <a:gd name="adj2" fmla="val 14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It’s almost time to go home!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3188043" y="2537394"/>
            <a:ext cx="1928204" cy="1309816"/>
          </a:xfrm>
          <a:prstGeom prst="wedgeEllipseCallout">
            <a:avLst>
              <a:gd name="adj1" fmla="val 66868"/>
              <a:gd name="adj2" fmla="val 43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just got here a few minutes ago.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6409037" y="2176264"/>
            <a:ext cx="1861751" cy="1456622"/>
          </a:xfrm>
          <a:prstGeom prst="wedgeEllipseCallout">
            <a:avLst>
              <a:gd name="adj1" fmla="val -59324"/>
              <a:gd name="adj2" fmla="val 14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Time really flies when you’re having fun!</a:t>
            </a:r>
          </a:p>
        </p:txBody>
      </p:sp>
    </p:spTree>
    <p:extLst>
      <p:ext uri="{BB962C8B-B14F-4D97-AF65-F5344CB8AC3E}">
        <p14:creationId xmlns:p14="http://schemas.microsoft.com/office/powerpoint/2010/main" val="37037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Minutes, Hours and Days | Lesson 1 of 1: Time Tales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know the number of minutes in an hour and the number of hours in a day.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measure intervals of time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estimate intervals of time.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say how long different events would take using different measurements of time.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/>
          <a:stretch/>
        </p:blipFill>
        <p:spPr>
          <a:xfrm>
            <a:off x="755650" y="2880048"/>
            <a:ext cx="7651182" cy="3212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3035" y="721826"/>
            <a:ext cx="319799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Just a Minute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650" y="2125317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Click on the button to start the timer. Close your eyes and raise your hand when you think a minute has passed.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16" name="Rounded Rectangle 15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estimate 1 minute?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rt"/>
          <p:cNvSpPr/>
          <p:nvPr/>
        </p:nvSpPr>
        <p:spPr>
          <a:xfrm>
            <a:off x="5834449" y="3153064"/>
            <a:ext cx="2104767" cy="210476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7168" y="5547195"/>
            <a:ext cx="7669664" cy="542898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Was your estimate too early, too late or exactly on time?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662">
            <a:off x="1378446" y="3214888"/>
            <a:ext cx="1566308" cy="2038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2811" y="3712138"/>
            <a:ext cx="2098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2199 0.02709 0.04028 0.06007 0.04028 C 0.09896 0.04028 0.11303 0.02014 0.11893 0.00787 L 0.125 -0.00787 C 0.13108 -0.02014 0.14601 -0.03981 0.18994 -0.03981 C 0.21806 -0.03981 0.25 -0.02199 0.25 -1.11111E-6 C 0.25 0.02199 0.21806 0.04028 0.18994 0.04028 C 0.14601 0.04028 0.13108 0.02014 0.125 0.00787 L 0.11893 -0.00787 C 0.11303 -0.02014 0.09896 -0.03981 0.06007 -0.03981 C 0.02709 -0.03981 -4.72222E-6 -0.02199 -4.72222E-6 -1.11111E-6 Z " pathEditMode="relative" rAng="0" ptsTypes="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1759 0.02709 0.03218 0.06007 0.03218 C 0.09896 0.03218 0.11303 0.0162 0.11893 0.00648 L 0.125 -0.00648 C 0.13108 -0.0162 0.14601 -0.03194 0.18994 -0.03194 C 0.21806 -0.03194 0.25 -0.01759 0.25 -1.11111E-6 C 0.25 0.01759 0.21806 0.03218 0.18994 0.03218 C 0.14601 0.03218 0.13108 0.0162 0.125 0.00648 L 0.11893 -0.00648 C 0.11303 -0.0162 0.09896 -0.03194 0.06007 -0.03194 C 0.02709 -0.03194 -4.72222E-6 -0.01759 -4.72222E-6 -1.11111E-6 Z " pathEditMode="relative" rAng="0" ptsTypes="AAAAAAAAAAA">
                                      <p:cBhvr>
                                        <p:cTn id="21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2199 0.02709 0.04028 0.06007 0.04028 C 0.09896 0.04028 0.11303 0.02014 0.11893 0.00787 L 0.125 -0.00787 C 0.13108 -0.02014 0.14601 -0.03981 0.18994 -0.03981 C 0.21806 -0.03981 0.25 -0.02199 0.25 -1.11111E-6 C 0.25 0.02199 0.21806 0.04028 0.18994 0.04028 C 0.14601 0.04028 0.13108 0.02014 0.125 0.00787 L 0.11893 -0.00787 C 0.11303 -0.02014 0.09896 -0.03981 0.06007 -0.03981 C 0.02709 -0.03981 -4.72222E-6 -0.02199 -4.72222E-6 -1.11111E-6 Z " pathEditMode="relative" rAng="0" ptsTypes="AAAAAAAAAAA">
                                      <p:cBhvr>
                                        <p:cTn id="3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3035" y="814219"/>
            <a:ext cx="319799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Just a Minute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982" y="1479200"/>
            <a:ext cx="7754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You can use words to help count a minute without using a stopwatch. Watch the second hand of the clock as it passes through 1 minute and say ‘1 elephant, 2 elephants, 3 elephants’ and so on as each second passes. 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7168" y="5480718"/>
            <a:ext cx="7669664" cy="672373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Can you think of any other words you could use to help you to count a minute?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2" name="start"/>
          <p:cNvSpPr/>
          <p:nvPr/>
        </p:nvSpPr>
        <p:spPr>
          <a:xfrm>
            <a:off x="3846420" y="2540550"/>
            <a:ext cx="1451159" cy="1451159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86" y="2510209"/>
            <a:ext cx="2787045" cy="2784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2668690" y="2746140"/>
            <a:ext cx="100696" cy="23064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2666644" y="3146140"/>
            <a:ext cx="117747" cy="15127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2695244" y="2757648"/>
            <a:ext cx="45719" cy="230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9" y="2757648"/>
            <a:ext cx="2696679" cy="26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/>
          <a:stretch/>
        </p:blipFill>
        <p:spPr>
          <a:xfrm>
            <a:off x="755650" y="2880048"/>
            <a:ext cx="7651182" cy="3212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3035" y="721826"/>
            <a:ext cx="319799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Just a Minute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7446" y="1337379"/>
            <a:ext cx="70291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Now have another try at estimating 1 minute. Try counting using the word ‘elephant’ or a different word of your own to help you.</a:t>
            </a:r>
          </a:p>
          <a:p>
            <a:pPr algn="ctr"/>
            <a:r>
              <a:rPr lang="en-GB" dirty="0"/>
              <a:t> Press start to activate the minute timer. Close your eyes and raise your hand when you think a minute has passed. 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rt"/>
          <p:cNvSpPr/>
          <p:nvPr/>
        </p:nvSpPr>
        <p:spPr>
          <a:xfrm>
            <a:off x="5834449" y="3153064"/>
            <a:ext cx="2104767" cy="210476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7168" y="5480718"/>
            <a:ext cx="7669664" cy="672373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Was your estimate more accurate than the first time? Can you explain why?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662">
            <a:off x="1378446" y="3214888"/>
            <a:ext cx="1566308" cy="2038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2811" y="3712138"/>
            <a:ext cx="2098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22542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2199 0.02709 0.04028 0.06007 0.04028 C 0.09896 0.04028 0.11303 0.02014 0.11893 0.00787 L 0.125 -0.00787 C 0.13108 -0.02014 0.14601 -0.03981 0.18994 -0.03981 C 0.21806 -0.03981 0.25 -0.02199 0.25 -1.11111E-6 C 0.25 0.02199 0.21806 0.04028 0.18994 0.04028 C 0.14601 0.04028 0.13108 0.02014 0.125 0.00787 L 0.11893 -0.00787 C 0.11303 -0.02014 0.09896 -0.03981 0.06007 -0.03981 C 0.02709 -0.03981 -4.72222E-6 -0.02199 -4.72222E-6 -1.11111E-6 Z " pathEditMode="relative" rAng="0" ptsTypes="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1759 0.02709 0.03218 0.06007 0.03218 C 0.09896 0.03218 0.11303 0.0162 0.11893 0.00648 L 0.125 -0.00648 C 0.13108 -0.0162 0.14601 -0.03194 0.18994 -0.03194 C 0.21806 -0.03194 0.25 -0.01759 0.25 -1.11111E-6 C 0.25 0.01759 0.21806 0.03218 0.18994 0.03218 C 0.14601 0.03218 0.13108 0.0162 0.125 0.00648 L 0.11893 -0.00648 C 0.11303 -0.0162 0.09896 -0.03194 0.06007 -0.03194 C 0.02709 -0.03194 -4.72222E-6 -0.01759 -4.72222E-6 -1.11111E-6 Z " pathEditMode="relative" rAng="0" ptsTypes="AAAAAAAAAAA">
                                      <p:cBhvr>
                                        <p:cTn id="21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-4.72222E-6 0.02199 0.02709 0.04028 0.06007 0.04028 C 0.09896 0.04028 0.11303 0.02014 0.11893 0.00787 L 0.125 -0.00787 C 0.13108 -0.02014 0.14601 -0.03981 0.18994 -0.03981 C 0.21806 -0.03981 0.25 -0.02199 0.25 -1.11111E-6 C 0.25 0.02199 0.21806 0.04028 0.18994 0.04028 C 0.14601 0.04028 0.13108 0.02014 0.125 0.00787 L 0.11893 -0.00787 C 0.11303 -0.02014 0.09896 -0.03981 0.06007 -0.03981 C 0.02709 -0.03981 -4.72222E-6 -0.02199 -4.72222E-6 -1.11111E-6 Z " pathEditMode="relative" rAng="0" ptsTypes="AAAAAAAAAAA">
                                      <p:cBhvr>
                                        <p:cTn id="3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81660" y="697112"/>
            <a:ext cx="338073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Twinkl" pitchFamily="2" charset="0"/>
              </a:rPr>
              <a:t>Spending </a:t>
            </a:r>
            <a:r>
              <a:rPr lang="en-GB" altLang="en-US" sz="4000" b="1" dirty="0">
                <a:latin typeface="Twinkl" pitchFamily="2" charset="0"/>
              </a:rPr>
              <a:t>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56660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Time is a unit that can be measured.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2205" y="2176265"/>
            <a:ext cx="3879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Time is measured in different units. </a:t>
            </a:r>
          </a:p>
          <a:p>
            <a:pPr algn="ctr"/>
            <a:r>
              <a:rPr lang="en-GB" dirty="0"/>
              <a:t>It can be measured in:</a:t>
            </a:r>
          </a:p>
        </p:txBody>
      </p:sp>
      <p:sp>
        <p:nvSpPr>
          <p:cNvPr id="3" name="Oval 2"/>
          <p:cNvSpPr/>
          <p:nvPr/>
        </p:nvSpPr>
        <p:spPr>
          <a:xfrm>
            <a:off x="653198" y="2799834"/>
            <a:ext cx="1845276" cy="1845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/>
                </a:solidFill>
              </a:rPr>
              <a:t>seconds</a:t>
            </a:r>
          </a:p>
        </p:txBody>
      </p:sp>
      <p:sp>
        <p:nvSpPr>
          <p:cNvPr id="10" name="Oval 9"/>
          <p:cNvSpPr/>
          <p:nvPr/>
        </p:nvSpPr>
        <p:spPr>
          <a:xfrm>
            <a:off x="914400" y="4264833"/>
            <a:ext cx="1837619" cy="1837619"/>
          </a:xfrm>
          <a:prstGeom prst="ellipse">
            <a:avLst/>
          </a:prstGeom>
          <a:solidFill>
            <a:srgbClr val="FFE9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E7918"/>
                </a:solidFill>
              </a:rPr>
              <a:t>minutes</a:t>
            </a:r>
          </a:p>
        </p:txBody>
      </p:sp>
      <p:sp>
        <p:nvSpPr>
          <p:cNvPr id="11" name="Oval 10"/>
          <p:cNvSpPr/>
          <p:nvPr/>
        </p:nvSpPr>
        <p:spPr>
          <a:xfrm>
            <a:off x="3539737" y="2955877"/>
            <a:ext cx="1799752" cy="179975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D8105"/>
                </a:solidFill>
              </a:rPr>
              <a:t>days</a:t>
            </a:r>
          </a:p>
        </p:txBody>
      </p:sp>
      <p:sp>
        <p:nvSpPr>
          <p:cNvPr id="12" name="Oval 11"/>
          <p:cNvSpPr/>
          <p:nvPr/>
        </p:nvSpPr>
        <p:spPr>
          <a:xfrm>
            <a:off x="2608273" y="4245310"/>
            <a:ext cx="1559486" cy="15594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hours</a:t>
            </a:r>
          </a:p>
        </p:txBody>
      </p:sp>
      <p:sp>
        <p:nvSpPr>
          <p:cNvPr id="13" name="Oval 12"/>
          <p:cNvSpPr/>
          <p:nvPr/>
        </p:nvSpPr>
        <p:spPr>
          <a:xfrm>
            <a:off x="4893224" y="3627617"/>
            <a:ext cx="1559486" cy="15594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weeks</a:t>
            </a:r>
          </a:p>
        </p:txBody>
      </p:sp>
      <p:sp>
        <p:nvSpPr>
          <p:cNvPr id="14" name="Oval 13"/>
          <p:cNvSpPr/>
          <p:nvPr/>
        </p:nvSpPr>
        <p:spPr>
          <a:xfrm>
            <a:off x="6006445" y="4287227"/>
            <a:ext cx="1799752" cy="17997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months</a:t>
            </a:r>
          </a:p>
        </p:txBody>
      </p:sp>
      <p:sp>
        <p:nvSpPr>
          <p:cNvPr id="15" name="Oval 14"/>
          <p:cNvSpPr/>
          <p:nvPr/>
        </p:nvSpPr>
        <p:spPr>
          <a:xfrm>
            <a:off x="6598506" y="2822596"/>
            <a:ext cx="1799752" cy="17997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142">
            <a:off x="2280285" y="2950222"/>
            <a:ext cx="1354980" cy="1671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71">
            <a:off x="4134504" y="4611732"/>
            <a:ext cx="1367793" cy="1366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921">
            <a:off x="5713797" y="2656901"/>
            <a:ext cx="1482137" cy="19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5211" y="697112"/>
            <a:ext cx="34336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Spending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56660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 way we can measure time is with clocks.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4311" y="2155309"/>
            <a:ext cx="675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We use seconds, minutes and hours to measure time on a clock.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877" y="2570460"/>
            <a:ext cx="3459894" cy="3456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800000">
            <a:off x="3846847" y="2863349"/>
            <a:ext cx="125006" cy="28632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497049">
            <a:off x="3844307" y="3359916"/>
            <a:ext cx="146173" cy="1877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3879446" y="2877636"/>
            <a:ext cx="56756" cy="286325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1911178" y="3941203"/>
            <a:ext cx="1400433" cy="490754"/>
          </a:xfrm>
          <a:prstGeom prst="straightConnector1">
            <a:avLst/>
          </a:prstGeom>
          <a:ln w="28575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5357" y="424729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8085B"/>
                </a:solidFill>
              </a:rPr>
              <a:t>hour hand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57465" y="3010455"/>
            <a:ext cx="1661746" cy="226719"/>
          </a:xfrm>
          <a:prstGeom prst="straightConnector1">
            <a:avLst/>
          </a:prstGeom>
          <a:ln w="28575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4709" y="2825789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8085B"/>
                </a:solidFill>
              </a:rPr>
              <a:t>second hand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76246" y="2947227"/>
            <a:ext cx="1406131" cy="375074"/>
          </a:xfrm>
          <a:prstGeom prst="straightConnector1">
            <a:avLst/>
          </a:prstGeom>
          <a:ln w="28575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863572" y="271674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8085B"/>
                </a:solidFill>
              </a:rPr>
              <a:t>minute hand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60211" y="3597541"/>
            <a:ext cx="2328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Which of these hands takes the most time to go the whole way around the clock?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Which takes the least time?</a:t>
            </a:r>
          </a:p>
        </p:txBody>
      </p:sp>
    </p:spTree>
    <p:extLst>
      <p:ext uri="{BB962C8B-B14F-4D97-AF65-F5344CB8AC3E}">
        <p14:creationId xmlns:p14="http://schemas.microsoft.com/office/powerpoint/2010/main" val="567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675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Twinkl</vt:lpstr>
      <vt:lpstr>Arial</vt:lpstr>
      <vt:lpstr>Tuffy-TTF</vt:lpstr>
      <vt:lpstr>Sassoon Infant Md</vt:lpstr>
      <vt:lpstr>Twinkl SemiBold</vt:lpstr>
      <vt:lpstr>Sassoon Infant Rg</vt:lpstr>
      <vt:lpstr>Tuffy</vt:lpstr>
      <vt:lpstr>1_Office Theme</vt:lpstr>
      <vt:lpstr>PowerPoint Presentation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166</cp:revision>
  <dcterms:created xsi:type="dcterms:W3CDTF">2018-05-10T12:02:18Z</dcterms:created>
  <dcterms:modified xsi:type="dcterms:W3CDTF">2020-06-04T20:35:36Z</dcterms:modified>
</cp:coreProperties>
</file>