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332" r:id="rId6"/>
    <p:sldId id="333" r:id="rId7"/>
    <p:sldId id="310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2" r:id="rId16"/>
    <p:sldId id="341" r:id="rId17"/>
    <p:sldId id="343" r:id="rId18"/>
    <p:sldId id="344" r:id="rId19"/>
    <p:sldId id="345" r:id="rId20"/>
    <p:sldId id="285" r:id="rId21"/>
    <p:sldId id="264" r:id="rId22"/>
  </p:sldIdLst>
  <p:sldSz cx="9144000" cy="6858000" type="screen4x3"/>
  <p:notesSz cx="6858000" cy="9144000"/>
  <p:embeddedFontLst>
    <p:embeddedFont>
      <p:font typeface="Sassoon Infant Md" panose="02000603050000020003" charset="0"/>
      <p:regular r:id="rId23"/>
    </p:embeddedFont>
    <p:embeddedFont>
      <p:font typeface="Tuffy" panose="020B0603060100000000" charset="0"/>
      <p:regular r:id="rId24"/>
      <p:bold r:id="rId25"/>
      <p:italic r:id="rId26"/>
      <p:boldItalic r:id="rId27"/>
    </p:embeddedFont>
    <p:embeddedFont>
      <p:font typeface="Twinkl SemiBold" charset="0"/>
      <p:bold r:id="rId28"/>
    </p:embeddedFont>
    <p:embeddedFont>
      <p:font typeface="Sassoon Infant Rg" panose="02000503030000020003" charset="0"/>
      <p:regular r:id="rId29"/>
      <p:bold r:id="rId30"/>
    </p:embeddedFont>
    <p:embeddedFont>
      <p:font typeface="Twinkl" panose="020B0604020202020204" charset="0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7BC"/>
    <a:srgbClr val="A4E8EA"/>
    <a:srgbClr val="A978C9"/>
    <a:srgbClr val="FFE864"/>
    <a:srgbClr val="4EA868"/>
    <a:srgbClr val="ED6D75"/>
    <a:srgbClr val="48D1D4"/>
    <a:srgbClr val="B9D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9" y="8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E7D610-6F75-4F12-9686-ED69128CF62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9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8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96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3384E02-B3F9-431D-B32F-F62299273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29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607DA62-F4D0-42ED-A56B-2E64D422FD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EFBE2E8-FD0A-4F40-95E0-D84E727E26E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59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EE31EB4-5B45-4FAD-A9F3-4E45F711734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66B082E5-6486-4D1D-900B-FB1F1637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A765F19-6A2D-44BB-A348-520BA709BC6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7005ACA3-F496-4AE1-9F8D-6DF31EE9E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C04022E-A2C6-41DF-BD4C-F7C78C4BDF4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0853BBFC-29C1-471C-9F01-46E3C287B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10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C272619-7E50-4744-9BA8-BEDB497A551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F2B250BD-E8B1-4F27-83E8-0693F6B47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58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4C914D7-6467-4B54-AA5B-C72769B4B73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1C678939-0ADC-486A-BEB8-D8E93AFC2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0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ABAA74C-A69E-40B3-A87D-2E98CF65686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9317A865-413A-4243-B9E0-0B916D64A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5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6E73B3-84F5-4E61-B21D-6B91AEC8385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CD3FA-48E9-4BE5-970B-1EEFF4453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19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93DEA1-7F9E-4EAF-AD16-B5F8235EC0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1E189D-EAA0-48FB-9BFE-9F9EA3424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69" r:id="rId10"/>
    <p:sldLayoutId id="2147483770" r:id="rId11"/>
    <p:sldLayoutId id="2147483780" r:id="rId12"/>
    <p:sldLayoutId id="214748378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6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94FB30E-FF7C-48AB-9EF7-41A33D1DB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:a16="http://schemas.microsoft.com/office/drawing/2014/main" id="{A67C0980-00DA-46F7-A36D-378773769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48251C-5FAF-4A3E-A09F-D56F8C3719A5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A77B4B-96A7-4C4D-9DB0-6554090186FC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>
            <a:extLst>
              <a:ext uri="{FF2B5EF4-FFF2-40B4-BE49-F238E27FC236}">
                <a16:creationId xmlns:a16="http://schemas.microsoft.com/office/drawing/2014/main" id="{CCC32370-A0D8-4521-AEBD-1F9459E6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Number and Place Value | Solve Problems | Lesson 1 of 3: Winning Problems</a:t>
            </a:r>
          </a:p>
        </p:txBody>
      </p:sp>
      <p:sp>
        <p:nvSpPr>
          <p:cNvPr id="13319" name="Title 17">
            <a:extLst>
              <a:ext uri="{FF2B5EF4-FFF2-40B4-BE49-F238E27FC236}">
                <a16:creationId xmlns:a16="http://schemas.microsoft.com/office/drawing/2014/main" id="{08023959-4A16-4769-86F3-CB5F1F09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>
            <a:extLst>
              <a:ext uri="{FF2B5EF4-FFF2-40B4-BE49-F238E27FC236}">
                <a16:creationId xmlns:a16="http://schemas.microsoft.com/office/drawing/2014/main" id="{114BEE47-A9D0-4848-AACD-0917BB94A3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Number and Place Value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E49344D6-0C00-4110-A234-1561AC6D2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321487-994B-4205-9173-DE3500D72407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381DE5-79D2-44F3-BF74-A903828B13E9}"/>
              </a:ext>
            </a:extLst>
          </p:cNvPr>
          <p:cNvCxnSpPr/>
          <p:nvPr/>
        </p:nvCxnSpPr>
        <p:spPr>
          <a:xfrm>
            <a:off x="3789363" y="2717800"/>
            <a:ext cx="0" cy="2636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012C76-6FA5-4CA8-9693-51234AE2544D}"/>
              </a:ext>
            </a:extLst>
          </p:cNvPr>
          <p:cNvCxnSpPr/>
          <p:nvPr/>
        </p:nvCxnSpPr>
        <p:spPr>
          <a:xfrm>
            <a:off x="5341938" y="2717800"/>
            <a:ext cx="0" cy="2636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DEA1053-1267-4C9C-8C51-5541E45970D6}"/>
              </a:ext>
            </a:extLst>
          </p:cNvPr>
          <p:cNvSpPr/>
          <p:nvPr/>
        </p:nvSpPr>
        <p:spPr>
          <a:xfrm>
            <a:off x="2776538" y="5049838"/>
            <a:ext cx="3590925" cy="444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Tens               Ones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6BF484-DF76-477E-8D4F-A12847397BF1}"/>
              </a:ext>
            </a:extLst>
          </p:cNvPr>
          <p:cNvSpPr/>
          <p:nvPr/>
        </p:nvSpPr>
        <p:spPr>
          <a:xfrm>
            <a:off x="5222875" y="4751388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7FC336-5244-4EA2-B5F6-C3DEB26FCE25}"/>
              </a:ext>
            </a:extLst>
          </p:cNvPr>
          <p:cNvSpPr/>
          <p:nvPr/>
        </p:nvSpPr>
        <p:spPr>
          <a:xfrm>
            <a:off x="5222875" y="4484688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35837A-3CC9-4FC7-A825-F66347D8E2BD}"/>
              </a:ext>
            </a:extLst>
          </p:cNvPr>
          <p:cNvSpPr/>
          <p:nvPr/>
        </p:nvSpPr>
        <p:spPr>
          <a:xfrm>
            <a:off x="5222875" y="4217988"/>
            <a:ext cx="238125" cy="239712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D31CBDB-4286-4C42-A79B-C7EEFE2D2A9D}"/>
              </a:ext>
            </a:extLst>
          </p:cNvPr>
          <p:cNvSpPr/>
          <p:nvPr/>
        </p:nvSpPr>
        <p:spPr>
          <a:xfrm>
            <a:off x="5222875" y="3952875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BF1658-8E80-4F68-91E8-6ED5C061B432}"/>
              </a:ext>
            </a:extLst>
          </p:cNvPr>
          <p:cNvSpPr/>
          <p:nvPr/>
        </p:nvSpPr>
        <p:spPr>
          <a:xfrm>
            <a:off x="5222875" y="3686175"/>
            <a:ext cx="238125" cy="239713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80A6A9-A5D0-4390-9A4F-CE66D214E7FF}"/>
              </a:ext>
            </a:extLst>
          </p:cNvPr>
          <p:cNvSpPr/>
          <p:nvPr/>
        </p:nvSpPr>
        <p:spPr>
          <a:xfrm>
            <a:off x="5222875" y="3419475"/>
            <a:ext cx="238125" cy="239713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95A525-6614-4951-A655-4174A38CF37C}"/>
              </a:ext>
            </a:extLst>
          </p:cNvPr>
          <p:cNvSpPr/>
          <p:nvPr/>
        </p:nvSpPr>
        <p:spPr>
          <a:xfrm>
            <a:off x="5222875" y="3154363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149E85-D3B2-445A-BEB0-E1D303BA451B}"/>
              </a:ext>
            </a:extLst>
          </p:cNvPr>
          <p:cNvSpPr/>
          <p:nvPr/>
        </p:nvSpPr>
        <p:spPr>
          <a:xfrm>
            <a:off x="5222875" y="2887663"/>
            <a:ext cx="238125" cy="239712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55F5A58-B100-488C-A688-E1FFF38F9BA2}"/>
              </a:ext>
            </a:extLst>
          </p:cNvPr>
          <p:cNvSpPr/>
          <p:nvPr/>
        </p:nvSpPr>
        <p:spPr>
          <a:xfrm>
            <a:off x="5222875" y="2622550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107F01-2EBB-4365-8FB7-8CB8CC8683B2}"/>
              </a:ext>
            </a:extLst>
          </p:cNvPr>
          <p:cNvSpPr/>
          <p:nvPr/>
        </p:nvSpPr>
        <p:spPr>
          <a:xfrm>
            <a:off x="6769100" y="3248025"/>
            <a:ext cx="1330325" cy="1331913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8A5D42A-7908-447B-B44C-16C9719BF747}"/>
              </a:ext>
            </a:extLst>
          </p:cNvPr>
          <p:cNvSpPr/>
          <p:nvPr/>
        </p:nvSpPr>
        <p:spPr>
          <a:xfrm>
            <a:off x="3670300" y="4759325"/>
            <a:ext cx="238125" cy="238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21" name="Picture 12">
            <a:extLst>
              <a:ext uri="{FF2B5EF4-FFF2-40B4-BE49-F238E27FC236}">
                <a16:creationId xmlns:a16="http://schemas.microsoft.com/office/drawing/2014/main" id="{80FA0E61-3891-4DFE-8894-DF81A3156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212975"/>
            <a:ext cx="12446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B80B9676-EC80-423E-8152-444621A814B6}"/>
              </a:ext>
            </a:extLst>
          </p:cNvPr>
          <p:cNvSpPr/>
          <p:nvPr/>
        </p:nvSpPr>
        <p:spPr>
          <a:xfrm>
            <a:off x="3663950" y="4484688"/>
            <a:ext cx="238125" cy="238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B2C88607-5EA9-4D95-81EC-C55695C75194}"/>
              </a:ext>
            </a:extLst>
          </p:cNvPr>
          <p:cNvSpPr/>
          <p:nvPr/>
        </p:nvSpPr>
        <p:spPr>
          <a:xfrm>
            <a:off x="1885950" y="1598613"/>
            <a:ext cx="5199063" cy="741362"/>
          </a:xfrm>
          <a:prstGeom prst="wedgeRoundRectCallout">
            <a:avLst>
              <a:gd name="adj1" fmla="val -52687"/>
              <a:gd name="adj2" fmla="val 36945"/>
              <a:gd name="adj3" fmla="val 16667"/>
            </a:avLst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Help me count to 30.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81000B-0902-4489-AD71-F6FDBAFABAE9}"/>
              </a:ext>
            </a:extLst>
          </p:cNvPr>
          <p:cNvSpPr/>
          <p:nvPr/>
        </p:nvSpPr>
        <p:spPr>
          <a:xfrm>
            <a:off x="6781800" y="3248025"/>
            <a:ext cx="1330325" cy="1331913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56F0BD8-477F-490D-A1D6-E09545ED02F5}"/>
              </a:ext>
            </a:extLst>
          </p:cNvPr>
          <p:cNvSpPr/>
          <p:nvPr/>
        </p:nvSpPr>
        <p:spPr>
          <a:xfrm>
            <a:off x="6756400" y="3248025"/>
            <a:ext cx="1330325" cy="1331913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4CFEF96-3F7A-4868-B6E9-1E2103D2244D}"/>
              </a:ext>
            </a:extLst>
          </p:cNvPr>
          <p:cNvSpPr/>
          <p:nvPr/>
        </p:nvSpPr>
        <p:spPr>
          <a:xfrm>
            <a:off x="6762750" y="3252788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A845AE3-EE13-47F0-9749-50AC2029B636}"/>
              </a:ext>
            </a:extLst>
          </p:cNvPr>
          <p:cNvSpPr/>
          <p:nvPr/>
        </p:nvSpPr>
        <p:spPr>
          <a:xfrm>
            <a:off x="6775450" y="3244850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3B0B571-7D71-41BC-9B06-B2ECE0F059A4}"/>
              </a:ext>
            </a:extLst>
          </p:cNvPr>
          <p:cNvSpPr/>
          <p:nvPr/>
        </p:nvSpPr>
        <p:spPr>
          <a:xfrm>
            <a:off x="6761163" y="3241675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C730E8-2621-41D3-93CA-7A11BA95D82A}"/>
              </a:ext>
            </a:extLst>
          </p:cNvPr>
          <p:cNvSpPr/>
          <p:nvPr/>
        </p:nvSpPr>
        <p:spPr>
          <a:xfrm>
            <a:off x="6762750" y="3235325"/>
            <a:ext cx="1331913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26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888C62-FD00-49A4-A352-32C41D85F6EA}"/>
              </a:ext>
            </a:extLst>
          </p:cNvPr>
          <p:cNvSpPr/>
          <p:nvPr/>
        </p:nvSpPr>
        <p:spPr>
          <a:xfrm>
            <a:off x="6761163" y="3225800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27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5E826C1-5CEA-4FF6-86A3-AB64BC0CF11C}"/>
              </a:ext>
            </a:extLst>
          </p:cNvPr>
          <p:cNvSpPr/>
          <p:nvPr/>
        </p:nvSpPr>
        <p:spPr>
          <a:xfrm>
            <a:off x="6762750" y="3228975"/>
            <a:ext cx="1331913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28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3E9248-8157-4205-98B8-27ACE509F87A}"/>
              </a:ext>
            </a:extLst>
          </p:cNvPr>
          <p:cNvSpPr/>
          <p:nvPr/>
        </p:nvSpPr>
        <p:spPr>
          <a:xfrm>
            <a:off x="6769100" y="3233738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29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D9D205D-C4D3-45E6-A05B-12CD770DB35B}"/>
              </a:ext>
            </a:extLst>
          </p:cNvPr>
          <p:cNvSpPr/>
          <p:nvPr/>
        </p:nvSpPr>
        <p:spPr>
          <a:xfrm>
            <a:off x="3663950" y="4210050"/>
            <a:ext cx="238125" cy="239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E6334EC-8A84-46EF-9821-8A18CA94C1D9}"/>
              </a:ext>
            </a:extLst>
          </p:cNvPr>
          <p:cNvSpPr/>
          <p:nvPr/>
        </p:nvSpPr>
        <p:spPr>
          <a:xfrm>
            <a:off x="6775450" y="3228975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30</a:t>
            </a:r>
          </a:p>
        </p:txBody>
      </p:sp>
      <p:pic>
        <p:nvPicPr>
          <p:cNvPr id="21535" name="Talking Partners">
            <a:extLst>
              <a:ext uri="{FF2B5EF4-FFF2-40B4-BE49-F238E27FC236}">
                <a16:creationId xmlns:a16="http://schemas.microsoft.com/office/drawing/2014/main" id="{B951576B-3913-4AC7-A762-C492E5CED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1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24EEB2-475C-4A0B-BB8F-CE10F1D2801D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FEDFE2B-8046-43C6-90ED-2934B73F1AA4}"/>
              </a:ext>
            </a:extLst>
          </p:cNvPr>
          <p:cNvSpPr/>
          <p:nvPr/>
        </p:nvSpPr>
        <p:spPr>
          <a:xfrm>
            <a:off x="755650" y="1481138"/>
            <a:ext cx="7632700" cy="574675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points do Team </a:t>
            </a:r>
            <a:r>
              <a:rPr lang="en-GB" dirty="0" err="1">
                <a:solidFill>
                  <a:schemeClr val="tx1"/>
                </a:solidFill>
              </a:rPr>
              <a:t>Twinkl</a:t>
            </a:r>
            <a:r>
              <a:rPr lang="en-GB" dirty="0">
                <a:solidFill>
                  <a:schemeClr val="tx1"/>
                </a:solidFill>
              </a:rPr>
              <a:t> have?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713848-1BEB-41D7-9EB4-37137666F66D}"/>
              </a:ext>
            </a:extLst>
          </p:cNvPr>
          <p:cNvCxnSpPr/>
          <p:nvPr/>
        </p:nvCxnSpPr>
        <p:spPr>
          <a:xfrm>
            <a:off x="3789363" y="2249488"/>
            <a:ext cx="0" cy="2635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D590B-6632-4AB5-A0A8-4C8BE93DA2D5}"/>
              </a:ext>
            </a:extLst>
          </p:cNvPr>
          <p:cNvCxnSpPr/>
          <p:nvPr/>
        </p:nvCxnSpPr>
        <p:spPr>
          <a:xfrm>
            <a:off x="5341938" y="2249488"/>
            <a:ext cx="0" cy="2635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11C67DD-01C0-4929-9D12-067BB6390166}"/>
              </a:ext>
            </a:extLst>
          </p:cNvPr>
          <p:cNvSpPr/>
          <p:nvPr/>
        </p:nvSpPr>
        <p:spPr>
          <a:xfrm>
            <a:off x="2776538" y="4579938"/>
            <a:ext cx="3590925" cy="444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Tens               Ones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C7B5AE-CDEC-4D33-9420-8A020B14E308}"/>
              </a:ext>
            </a:extLst>
          </p:cNvPr>
          <p:cNvSpPr/>
          <p:nvPr/>
        </p:nvSpPr>
        <p:spPr>
          <a:xfrm>
            <a:off x="5222875" y="4281488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ABAAAA-E738-404C-A7A1-ADCD1F99E348}"/>
              </a:ext>
            </a:extLst>
          </p:cNvPr>
          <p:cNvSpPr/>
          <p:nvPr/>
        </p:nvSpPr>
        <p:spPr>
          <a:xfrm>
            <a:off x="5222875" y="4014788"/>
            <a:ext cx="238125" cy="239712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17C2E0-EB8A-4952-ADE7-A4BF72CE7A08}"/>
              </a:ext>
            </a:extLst>
          </p:cNvPr>
          <p:cNvSpPr/>
          <p:nvPr/>
        </p:nvSpPr>
        <p:spPr>
          <a:xfrm>
            <a:off x="5222875" y="3749675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6139D5F-1CD9-47AA-A4E2-EEDE53C9398B}"/>
              </a:ext>
            </a:extLst>
          </p:cNvPr>
          <p:cNvSpPr/>
          <p:nvPr/>
        </p:nvSpPr>
        <p:spPr>
          <a:xfrm>
            <a:off x="3670300" y="4289425"/>
            <a:ext cx="238125" cy="238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9" name="Picture 12">
            <a:extLst>
              <a:ext uri="{FF2B5EF4-FFF2-40B4-BE49-F238E27FC236}">
                <a16:creationId xmlns:a16="http://schemas.microsoft.com/office/drawing/2014/main" id="{D5D3FEDF-6DF3-42B9-BA7C-A6A3A0CA3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212975"/>
            <a:ext cx="1376362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F06A0B7-CA9B-4BAA-9778-035E65B96328}"/>
              </a:ext>
            </a:extLst>
          </p:cNvPr>
          <p:cNvSpPr/>
          <p:nvPr/>
        </p:nvSpPr>
        <p:spPr>
          <a:xfrm>
            <a:off x="3663950" y="4014788"/>
            <a:ext cx="238125" cy="2397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E1FDB1-E0DC-49E9-B0F2-FC65289F8CE2}"/>
              </a:ext>
            </a:extLst>
          </p:cNvPr>
          <p:cNvSpPr/>
          <p:nvPr/>
        </p:nvSpPr>
        <p:spPr>
          <a:xfrm>
            <a:off x="2921000" y="5310188"/>
            <a:ext cx="3302000" cy="614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4EA868"/>
                </a:solidFill>
              </a:rPr>
              <a:t>There are 2 tens and 3 ones.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4EA868"/>
                </a:solidFill>
              </a:rPr>
              <a:t>The number is 23. </a:t>
            </a:r>
            <a:endParaRPr lang="en-GB" sz="2000" dirty="0">
              <a:solidFill>
                <a:srgbClr val="4EA868"/>
              </a:solidFill>
            </a:endParaRPr>
          </a:p>
        </p:txBody>
      </p:sp>
      <p:pic>
        <p:nvPicPr>
          <p:cNvPr id="22542" name="Talking Partners">
            <a:extLst>
              <a:ext uri="{FF2B5EF4-FFF2-40B4-BE49-F238E27FC236}">
                <a16:creationId xmlns:a16="http://schemas.microsoft.com/office/drawing/2014/main" id="{BF9EE4CC-B852-48C7-A093-457627D5F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ular Callout 1">
            <a:extLst>
              <a:ext uri="{FF2B5EF4-FFF2-40B4-BE49-F238E27FC236}">
                <a16:creationId xmlns:a16="http://schemas.microsoft.com/office/drawing/2014/main" id="{F608FE6C-8FD4-48E3-8173-599F4C610494}"/>
              </a:ext>
            </a:extLst>
          </p:cNvPr>
          <p:cNvSpPr/>
          <p:nvPr/>
        </p:nvSpPr>
        <p:spPr>
          <a:xfrm>
            <a:off x="2400299" y="2168533"/>
            <a:ext cx="2686050" cy="741362"/>
          </a:xfrm>
          <a:prstGeom prst="wedgeRoundRectCallout">
            <a:avLst>
              <a:gd name="adj1" fmla="val -59246"/>
              <a:gd name="adj2" fmla="val 30155"/>
              <a:gd name="adj3" fmla="val 16667"/>
            </a:avLst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how you know.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B14C1-1F48-4E38-8773-E76392711CDF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AFB5AFB-B5A5-4E90-817D-B72470BAD168}"/>
              </a:ext>
            </a:extLst>
          </p:cNvPr>
          <p:cNvSpPr/>
          <p:nvPr/>
        </p:nvSpPr>
        <p:spPr>
          <a:xfrm>
            <a:off x="755650" y="1481138"/>
            <a:ext cx="7632700" cy="4826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points do the other teams have?</a:t>
            </a:r>
          </a:p>
        </p:txBody>
      </p:sp>
      <p:grpSp>
        <p:nvGrpSpPr>
          <p:cNvPr id="23556" name="Group 3">
            <a:extLst>
              <a:ext uri="{FF2B5EF4-FFF2-40B4-BE49-F238E27FC236}">
                <a16:creationId xmlns:a16="http://schemas.microsoft.com/office/drawing/2014/main" id="{7193ACC3-E55A-49B5-B98A-B6A90C13F68E}"/>
              </a:ext>
            </a:extLst>
          </p:cNvPr>
          <p:cNvGrpSpPr>
            <a:grpSpLocks/>
          </p:cNvGrpSpPr>
          <p:nvPr/>
        </p:nvGrpSpPr>
        <p:grpSpPr bwMode="auto">
          <a:xfrm>
            <a:off x="1198563" y="2820988"/>
            <a:ext cx="1895475" cy="2743200"/>
            <a:chOff x="2776151" y="2556706"/>
            <a:chExt cx="1894703" cy="2744299"/>
          </a:xfrm>
        </p:grpSpPr>
        <p:grpSp>
          <p:nvGrpSpPr>
            <p:cNvPr id="23593" name="Group 2">
              <a:extLst>
                <a:ext uri="{FF2B5EF4-FFF2-40B4-BE49-F238E27FC236}">
                  <a16:creationId xmlns:a16="http://schemas.microsoft.com/office/drawing/2014/main" id="{C289D226-0BD8-491A-A57D-D92D9DCD2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378" y="2556706"/>
              <a:ext cx="1165653" cy="2328332"/>
              <a:chOff x="3130378" y="2248929"/>
              <a:chExt cx="1165653" cy="263610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D4B1B84-49DD-444B-AB19-527FA405A04C}"/>
                  </a:ext>
                </a:extLst>
              </p:cNvPr>
              <p:cNvCxnSpPr/>
              <p:nvPr/>
            </p:nvCxnSpPr>
            <p:spPr>
              <a:xfrm>
                <a:off x="3130019" y="2248929"/>
                <a:ext cx="0" cy="26359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2491522-4987-4359-AA04-010797245FDC}"/>
                  </a:ext>
                </a:extLst>
              </p:cNvPr>
              <p:cNvCxnSpPr/>
              <p:nvPr/>
            </p:nvCxnSpPr>
            <p:spPr>
              <a:xfrm>
                <a:off x="4296357" y="2257919"/>
                <a:ext cx="0" cy="26269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3E6B7C-AB3A-4A9C-AA8C-1B124FAEF791}"/>
                </a:ext>
              </a:extLst>
            </p:cNvPr>
            <p:cNvSpPr/>
            <p:nvPr/>
          </p:nvSpPr>
          <p:spPr>
            <a:xfrm>
              <a:off x="2776151" y="4579991"/>
              <a:ext cx="1894703" cy="444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Tens         Ones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78C386-B8C1-42F9-BBDB-2D2F28BF204D}"/>
                </a:ext>
              </a:extLst>
            </p:cNvPr>
            <p:cNvSpPr/>
            <p:nvPr/>
          </p:nvSpPr>
          <p:spPr>
            <a:xfrm>
              <a:off x="4177342" y="4281422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54746C-9714-4E85-9942-2B1B8BCBF09E}"/>
                </a:ext>
              </a:extLst>
            </p:cNvPr>
            <p:cNvSpPr/>
            <p:nvPr/>
          </p:nvSpPr>
          <p:spPr>
            <a:xfrm>
              <a:off x="4177342" y="4014615"/>
              <a:ext cx="238028" cy="239808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2AECC4E-3944-4847-937C-CF2C34A94E33}"/>
                </a:ext>
              </a:extLst>
            </p:cNvPr>
            <p:cNvSpPr/>
            <p:nvPr/>
          </p:nvSpPr>
          <p:spPr>
            <a:xfrm>
              <a:off x="3011005" y="4289362"/>
              <a:ext cx="238028" cy="2382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E8B474-BAF6-4C51-9A33-16B8D54D1E38}"/>
                </a:ext>
              </a:extLst>
            </p:cNvPr>
            <p:cNvSpPr/>
            <p:nvPr/>
          </p:nvSpPr>
          <p:spPr>
            <a:xfrm>
              <a:off x="2882470" y="5054843"/>
              <a:ext cx="1682065" cy="2461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4EA868"/>
                  </a:solidFill>
                </a:rPr>
                <a:t>Speedy Superstars</a:t>
              </a:r>
              <a:endParaRPr lang="en-GB" sz="1600" dirty="0">
                <a:solidFill>
                  <a:srgbClr val="4EA868"/>
                </a:solidFill>
              </a:endParaRPr>
            </a:p>
          </p:txBody>
        </p:sp>
      </p:grpSp>
      <p:grpSp>
        <p:nvGrpSpPr>
          <p:cNvPr id="23557" name="Group 22">
            <a:extLst>
              <a:ext uri="{FF2B5EF4-FFF2-40B4-BE49-F238E27FC236}">
                <a16:creationId xmlns:a16="http://schemas.microsoft.com/office/drawing/2014/main" id="{0B8D3565-5422-4B30-A6D7-B059264CC802}"/>
              </a:ext>
            </a:extLst>
          </p:cNvPr>
          <p:cNvGrpSpPr>
            <a:grpSpLocks/>
          </p:cNvGrpSpPr>
          <p:nvPr/>
        </p:nvGrpSpPr>
        <p:grpSpPr bwMode="auto">
          <a:xfrm>
            <a:off x="3624263" y="2820988"/>
            <a:ext cx="1895475" cy="2743200"/>
            <a:chOff x="2776151" y="2556706"/>
            <a:chExt cx="1894703" cy="2744299"/>
          </a:xfrm>
        </p:grpSpPr>
        <p:grpSp>
          <p:nvGrpSpPr>
            <p:cNvPr id="23581" name="Group 23">
              <a:extLst>
                <a:ext uri="{FF2B5EF4-FFF2-40B4-BE49-F238E27FC236}">
                  <a16:creationId xmlns:a16="http://schemas.microsoft.com/office/drawing/2014/main" id="{B016593D-9024-401E-8FD4-7981B9C164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378" y="2556706"/>
              <a:ext cx="1165653" cy="2328332"/>
              <a:chOff x="3130378" y="2248929"/>
              <a:chExt cx="1165653" cy="263610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876EE52-8E3D-4125-84AB-E59D8036DFCA}"/>
                  </a:ext>
                </a:extLst>
              </p:cNvPr>
              <p:cNvCxnSpPr/>
              <p:nvPr/>
            </p:nvCxnSpPr>
            <p:spPr>
              <a:xfrm>
                <a:off x="3130019" y="2248929"/>
                <a:ext cx="0" cy="26359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2FDBAAD-3330-4A67-9E4C-DCEE9A57FE91}"/>
                  </a:ext>
                </a:extLst>
              </p:cNvPr>
              <p:cNvCxnSpPr/>
              <p:nvPr/>
            </p:nvCxnSpPr>
            <p:spPr>
              <a:xfrm>
                <a:off x="4296357" y="2257919"/>
                <a:ext cx="0" cy="26269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AB70EB-955C-4B7D-AEBB-9DB1DCE2336E}"/>
                </a:ext>
              </a:extLst>
            </p:cNvPr>
            <p:cNvSpPr/>
            <p:nvPr/>
          </p:nvSpPr>
          <p:spPr>
            <a:xfrm>
              <a:off x="2776151" y="4579991"/>
              <a:ext cx="1894703" cy="444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Tens         Ones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63591D-24B0-4696-BE29-884769FE8354}"/>
                </a:ext>
              </a:extLst>
            </p:cNvPr>
            <p:cNvSpPr/>
            <p:nvPr/>
          </p:nvSpPr>
          <p:spPr>
            <a:xfrm>
              <a:off x="4177342" y="4281422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AFA4561-EB00-4917-AACB-638D068BACE6}"/>
                </a:ext>
              </a:extLst>
            </p:cNvPr>
            <p:cNvSpPr/>
            <p:nvPr/>
          </p:nvSpPr>
          <p:spPr>
            <a:xfrm>
              <a:off x="4177342" y="4014615"/>
              <a:ext cx="238028" cy="239808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C4BEAD-8543-4C0B-9B1A-3DE72B226E38}"/>
                </a:ext>
              </a:extLst>
            </p:cNvPr>
            <p:cNvSpPr/>
            <p:nvPr/>
          </p:nvSpPr>
          <p:spPr>
            <a:xfrm>
              <a:off x="4177342" y="3749396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F106629-62DB-4E0F-9D4A-BE61473673D2}"/>
                </a:ext>
              </a:extLst>
            </p:cNvPr>
            <p:cNvSpPr/>
            <p:nvPr/>
          </p:nvSpPr>
          <p:spPr>
            <a:xfrm>
              <a:off x="3011005" y="4289362"/>
              <a:ext cx="238028" cy="2382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9897793-BE33-493C-AA7F-34E732B18AF0}"/>
                </a:ext>
              </a:extLst>
            </p:cNvPr>
            <p:cNvSpPr/>
            <p:nvPr/>
          </p:nvSpPr>
          <p:spPr>
            <a:xfrm>
              <a:off x="3004658" y="4014615"/>
              <a:ext cx="238028" cy="239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6D9F38-BBC1-4984-8BBE-C1836D1CEE03}"/>
                </a:ext>
              </a:extLst>
            </p:cNvPr>
            <p:cNvSpPr/>
            <p:nvPr/>
          </p:nvSpPr>
          <p:spPr>
            <a:xfrm>
              <a:off x="3164930" y="5054843"/>
              <a:ext cx="1117145" cy="2461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4EA868"/>
                  </a:solidFill>
                </a:rPr>
                <a:t>Fast Friends</a:t>
              </a:r>
              <a:endParaRPr lang="en-GB" sz="1600" dirty="0">
                <a:solidFill>
                  <a:srgbClr val="4EA868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F715E1C-8C5C-4C2B-B607-EBDABBB9F3C4}"/>
                </a:ext>
              </a:extLst>
            </p:cNvPr>
            <p:cNvSpPr/>
            <p:nvPr/>
          </p:nvSpPr>
          <p:spPr>
            <a:xfrm>
              <a:off x="2998310" y="3730338"/>
              <a:ext cx="239614" cy="2382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9F67AF7-D2D6-4615-9543-C1608C1AEF4C}"/>
                </a:ext>
              </a:extLst>
            </p:cNvPr>
            <p:cNvSpPr/>
            <p:nvPr/>
          </p:nvSpPr>
          <p:spPr>
            <a:xfrm>
              <a:off x="2991963" y="3446062"/>
              <a:ext cx="239614" cy="2382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3558" name="Group 41">
            <a:extLst>
              <a:ext uri="{FF2B5EF4-FFF2-40B4-BE49-F238E27FC236}">
                <a16:creationId xmlns:a16="http://schemas.microsoft.com/office/drawing/2014/main" id="{55F94ADA-BEF5-4997-9DB4-C9C288C43F98}"/>
              </a:ext>
            </a:extLst>
          </p:cNvPr>
          <p:cNvGrpSpPr>
            <a:grpSpLocks/>
          </p:cNvGrpSpPr>
          <p:nvPr/>
        </p:nvGrpSpPr>
        <p:grpSpPr bwMode="auto">
          <a:xfrm>
            <a:off x="6049963" y="2820988"/>
            <a:ext cx="1895475" cy="2743200"/>
            <a:chOff x="2776151" y="2556706"/>
            <a:chExt cx="1894703" cy="2744299"/>
          </a:xfrm>
        </p:grpSpPr>
        <p:grpSp>
          <p:nvGrpSpPr>
            <p:cNvPr id="23564" name="Group 42">
              <a:extLst>
                <a:ext uri="{FF2B5EF4-FFF2-40B4-BE49-F238E27FC236}">
                  <a16:creationId xmlns:a16="http://schemas.microsoft.com/office/drawing/2014/main" id="{D960229C-2DDF-40CA-8389-ED9D1A851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378" y="2556706"/>
              <a:ext cx="1165653" cy="2328332"/>
              <a:chOff x="3130378" y="2248929"/>
              <a:chExt cx="1165653" cy="2636109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C8B8A4A-B231-4816-99EF-33EFA8BC8E41}"/>
                  </a:ext>
                </a:extLst>
              </p:cNvPr>
              <p:cNvCxnSpPr/>
              <p:nvPr/>
            </p:nvCxnSpPr>
            <p:spPr>
              <a:xfrm>
                <a:off x="3130019" y="2248929"/>
                <a:ext cx="0" cy="26359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2907E25-1942-42AC-B8A1-EE125AE6814D}"/>
                  </a:ext>
                </a:extLst>
              </p:cNvPr>
              <p:cNvCxnSpPr/>
              <p:nvPr/>
            </p:nvCxnSpPr>
            <p:spPr>
              <a:xfrm>
                <a:off x="4296357" y="2257919"/>
                <a:ext cx="0" cy="26269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2808C0-144B-4BA5-A005-158B005BC291}"/>
                </a:ext>
              </a:extLst>
            </p:cNvPr>
            <p:cNvSpPr/>
            <p:nvPr/>
          </p:nvSpPr>
          <p:spPr>
            <a:xfrm>
              <a:off x="2776151" y="4579991"/>
              <a:ext cx="1894703" cy="444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Tens         Ones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CA910E-8AC3-4575-BEF5-2145EF822A2A}"/>
                </a:ext>
              </a:extLst>
            </p:cNvPr>
            <p:cNvSpPr/>
            <p:nvPr/>
          </p:nvSpPr>
          <p:spPr>
            <a:xfrm>
              <a:off x="4177342" y="4281422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87E13D-E93A-4EA7-B163-265F9FC6605A}"/>
                </a:ext>
              </a:extLst>
            </p:cNvPr>
            <p:cNvSpPr/>
            <p:nvPr/>
          </p:nvSpPr>
          <p:spPr>
            <a:xfrm>
              <a:off x="4177342" y="4014615"/>
              <a:ext cx="238028" cy="239808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95FC44A-38D2-4969-9B1E-CE5CBA96B845}"/>
                </a:ext>
              </a:extLst>
            </p:cNvPr>
            <p:cNvSpPr/>
            <p:nvPr/>
          </p:nvSpPr>
          <p:spPr>
            <a:xfrm>
              <a:off x="4177342" y="3749396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00A91D8-8490-451E-ABA9-248EF279A193}"/>
                </a:ext>
              </a:extLst>
            </p:cNvPr>
            <p:cNvSpPr/>
            <p:nvPr/>
          </p:nvSpPr>
          <p:spPr>
            <a:xfrm>
              <a:off x="2998310" y="4289362"/>
              <a:ext cx="239614" cy="2382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653F590-B453-4408-B04B-03059D230226}"/>
                </a:ext>
              </a:extLst>
            </p:cNvPr>
            <p:cNvSpPr/>
            <p:nvPr/>
          </p:nvSpPr>
          <p:spPr>
            <a:xfrm>
              <a:off x="2998310" y="4014615"/>
              <a:ext cx="239614" cy="2382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B1B2862-BECD-43FF-944C-D33BD67B2DFB}"/>
                </a:ext>
              </a:extLst>
            </p:cNvPr>
            <p:cNvSpPr/>
            <p:nvPr/>
          </p:nvSpPr>
          <p:spPr>
            <a:xfrm>
              <a:off x="3128432" y="5054843"/>
              <a:ext cx="1190140" cy="2461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4EA868"/>
                  </a:solidFill>
                </a:rPr>
                <a:t>Golden Gang</a:t>
              </a:r>
              <a:endParaRPr lang="en-GB" sz="1600" dirty="0">
                <a:solidFill>
                  <a:srgbClr val="4EA868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AD3EF45-1D21-4E99-A8AD-88FFEC05043C}"/>
                </a:ext>
              </a:extLst>
            </p:cNvPr>
            <p:cNvSpPr/>
            <p:nvPr/>
          </p:nvSpPr>
          <p:spPr>
            <a:xfrm>
              <a:off x="4177342" y="3479413"/>
              <a:ext cx="238028" cy="239809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FFE8547-3E61-4924-B674-39F0942B4C08}"/>
                </a:ext>
              </a:extLst>
            </p:cNvPr>
            <p:cNvSpPr/>
            <p:nvPr/>
          </p:nvSpPr>
          <p:spPr>
            <a:xfrm>
              <a:off x="4177342" y="3211018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065961-6F83-47BD-80C1-C224FCFA5DC3}"/>
                </a:ext>
              </a:extLst>
            </p:cNvPr>
            <p:cNvSpPr/>
            <p:nvPr/>
          </p:nvSpPr>
          <p:spPr>
            <a:xfrm>
              <a:off x="4177342" y="2942623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67395FD-282B-4C77-B1FD-27D72920495C}"/>
                </a:ext>
              </a:extLst>
            </p:cNvPr>
            <p:cNvSpPr/>
            <p:nvPr/>
          </p:nvSpPr>
          <p:spPr>
            <a:xfrm>
              <a:off x="4177342" y="2672639"/>
              <a:ext cx="238028" cy="239809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7648F8E-DFBC-46EA-91E7-8B2640FC97B7}"/>
                </a:ext>
              </a:extLst>
            </p:cNvPr>
            <p:cNvSpPr/>
            <p:nvPr/>
          </p:nvSpPr>
          <p:spPr>
            <a:xfrm>
              <a:off x="2998310" y="3738279"/>
              <a:ext cx="239614" cy="239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8B20DB7-7905-40EA-8D50-9FBA7CCABE8F}"/>
                </a:ext>
              </a:extLst>
            </p:cNvPr>
            <p:cNvSpPr/>
            <p:nvPr/>
          </p:nvSpPr>
          <p:spPr>
            <a:xfrm>
              <a:off x="2998310" y="3463531"/>
              <a:ext cx="239614" cy="2382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E4DD07F-E537-48D7-80FD-B01C27394AF7}"/>
                </a:ext>
              </a:extLst>
            </p:cNvPr>
            <p:cNvSpPr/>
            <p:nvPr/>
          </p:nvSpPr>
          <p:spPr>
            <a:xfrm>
              <a:off x="2998310" y="3187195"/>
              <a:ext cx="239614" cy="23980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87BD68F-CAD7-48F1-BD54-D05E0CC8141D}"/>
              </a:ext>
            </a:extLst>
          </p:cNvPr>
          <p:cNvSpPr/>
          <p:nvPr/>
        </p:nvSpPr>
        <p:spPr>
          <a:xfrm>
            <a:off x="4251325" y="2071688"/>
            <a:ext cx="641350" cy="6413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43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7D1DBDF-ADCB-44FD-AB94-7E8AF3FAD6E6}"/>
              </a:ext>
            </a:extLst>
          </p:cNvPr>
          <p:cNvSpPr/>
          <p:nvPr/>
        </p:nvSpPr>
        <p:spPr>
          <a:xfrm>
            <a:off x="1824038" y="2071688"/>
            <a:ext cx="642937" cy="6413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6118C46-B236-4FCF-8F61-BA0D7BFBF692}"/>
              </a:ext>
            </a:extLst>
          </p:cNvPr>
          <p:cNvSpPr/>
          <p:nvPr/>
        </p:nvSpPr>
        <p:spPr>
          <a:xfrm>
            <a:off x="6677025" y="2071688"/>
            <a:ext cx="642938" cy="6413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57</a:t>
            </a:r>
          </a:p>
        </p:txBody>
      </p:sp>
      <p:sp>
        <p:nvSpPr>
          <p:cNvPr id="60" name="show answers">
            <a:extLst>
              <a:ext uri="{FF2B5EF4-FFF2-40B4-BE49-F238E27FC236}">
                <a16:creationId xmlns:a16="http://schemas.microsoft.com/office/drawing/2014/main" id="{54F28B7E-24A6-450A-8BBB-21CC969FD4BF}"/>
              </a:ext>
            </a:extLst>
          </p:cNvPr>
          <p:cNvSpPr/>
          <p:nvPr/>
        </p:nvSpPr>
        <p:spPr>
          <a:xfrm>
            <a:off x="3394075" y="5734050"/>
            <a:ext cx="2355850" cy="4826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pic>
        <p:nvPicPr>
          <p:cNvPr id="23563" name="Talking Partners">
            <a:extLst>
              <a:ext uri="{FF2B5EF4-FFF2-40B4-BE49-F238E27FC236}">
                <a16:creationId xmlns:a16="http://schemas.microsoft.com/office/drawing/2014/main" id="{B90EDEC9-089F-4EAB-9FCA-8CFD0620B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C16642-BC82-4D5F-B0DB-211AE0FB6319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7C6A30C-C9B9-4720-A00A-11F0715F2A71}"/>
              </a:ext>
            </a:extLst>
          </p:cNvPr>
          <p:cNvSpPr/>
          <p:nvPr/>
        </p:nvSpPr>
        <p:spPr>
          <a:xfrm>
            <a:off x="755650" y="1481138"/>
            <a:ext cx="7632700" cy="4826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points do the other teams have?</a:t>
            </a:r>
          </a:p>
        </p:txBody>
      </p:sp>
      <p:grpSp>
        <p:nvGrpSpPr>
          <p:cNvPr id="24580" name="Group 3">
            <a:extLst>
              <a:ext uri="{FF2B5EF4-FFF2-40B4-BE49-F238E27FC236}">
                <a16:creationId xmlns:a16="http://schemas.microsoft.com/office/drawing/2014/main" id="{25BE73B8-5C0E-49D0-BEF7-EFD3398AA3B1}"/>
              </a:ext>
            </a:extLst>
          </p:cNvPr>
          <p:cNvGrpSpPr>
            <a:grpSpLocks/>
          </p:cNvGrpSpPr>
          <p:nvPr/>
        </p:nvGrpSpPr>
        <p:grpSpPr bwMode="auto">
          <a:xfrm>
            <a:off x="1198563" y="2820988"/>
            <a:ext cx="1895475" cy="2743200"/>
            <a:chOff x="2776151" y="2556706"/>
            <a:chExt cx="1894703" cy="2744299"/>
          </a:xfrm>
        </p:grpSpPr>
        <p:grpSp>
          <p:nvGrpSpPr>
            <p:cNvPr id="24604" name="Group 2">
              <a:extLst>
                <a:ext uri="{FF2B5EF4-FFF2-40B4-BE49-F238E27FC236}">
                  <a16:creationId xmlns:a16="http://schemas.microsoft.com/office/drawing/2014/main" id="{A51855B4-C73B-4E22-B282-8A633862C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378" y="2556706"/>
              <a:ext cx="1165653" cy="2328332"/>
              <a:chOff x="3130378" y="2248929"/>
              <a:chExt cx="1165653" cy="263610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98BFD76-E259-42E5-A627-E43B9410E41B}"/>
                  </a:ext>
                </a:extLst>
              </p:cNvPr>
              <p:cNvCxnSpPr/>
              <p:nvPr/>
            </p:nvCxnSpPr>
            <p:spPr>
              <a:xfrm>
                <a:off x="3130019" y="2248929"/>
                <a:ext cx="0" cy="26359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8738FA8-EE81-4A56-9839-35744115BB35}"/>
                  </a:ext>
                </a:extLst>
              </p:cNvPr>
              <p:cNvCxnSpPr/>
              <p:nvPr/>
            </p:nvCxnSpPr>
            <p:spPr>
              <a:xfrm>
                <a:off x="4296357" y="2257919"/>
                <a:ext cx="0" cy="26269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B14534-DBA3-4B12-A702-D63C512E716B}"/>
                </a:ext>
              </a:extLst>
            </p:cNvPr>
            <p:cNvSpPr/>
            <p:nvPr/>
          </p:nvSpPr>
          <p:spPr>
            <a:xfrm>
              <a:off x="2776151" y="4579991"/>
              <a:ext cx="1894703" cy="444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Tens         Ones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AB0BF7-FAF2-4FDE-8EB3-8ACD460E7939}"/>
                </a:ext>
              </a:extLst>
            </p:cNvPr>
            <p:cNvSpPr/>
            <p:nvPr/>
          </p:nvSpPr>
          <p:spPr>
            <a:xfrm>
              <a:off x="4177342" y="4281422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E180DC-CCC0-4696-BCD5-66F834D2C509}"/>
                </a:ext>
              </a:extLst>
            </p:cNvPr>
            <p:cNvSpPr/>
            <p:nvPr/>
          </p:nvSpPr>
          <p:spPr>
            <a:xfrm>
              <a:off x="4177342" y="4014615"/>
              <a:ext cx="238028" cy="239808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BE2013-89A9-416B-8BA9-35F3EEC38922}"/>
                </a:ext>
              </a:extLst>
            </p:cNvPr>
            <p:cNvSpPr/>
            <p:nvPr/>
          </p:nvSpPr>
          <p:spPr>
            <a:xfrm>
              <a:off x="4177342" y="3749396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3067971-54EA-49C9-A51F-4E9BDD0E5A96}"/>
                </a:ext>
              </a:extLst>
            </p:cNvPr>
            <p:cNvSpPr/>
            <p:nvPr/>
          </p:nvSpPr>
          <p:spPr>
            <a:xfrm>
              <a:off x="3011005" y="4289362"/>
              <a:ext cx="238028" cy="2382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CAB4A0-2EFA-44A8-8974-104C0778213C}"/>
                </a:ext>
              </a:extLst>
            </p:cNvPr>
            <p:cNvSpPr/>
            <p:nvPr/>
          </p:nvSpPr>
          <p:spPr>
            <a:xfrm>
              <a:off x="3004658" y="4014615"/>
              <a:ext cx="238028" cy="239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00E5DC-9DAE-4F3D-AD8B-D9C4872BE743}"/>
                </a:ext>
              </a:extLst>
            </p:cNvPr>
            <p:cNvSpPr/>
            <p:nvPr/>
          </p:nvSpPr>
          <p:spPr>
            <a:xfrm>
              <a:off x="3090348" y="5054843"/>
              <a:ext cx="1266309" cy="2461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4EA868"/>
                  </a:solidFill>
                </a:rPr>
                <a:t>Happy Heroes</a:t>
              </a:r>
              <a:endParaRPr lang="en-GB" sz="1600" dirty="0">
                <a:solidFill>
                  <a:srgbClr val="4EA868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68E5326-C4FC-4C25-B15B-1B84E9F8DFF0}"/>
                </a:ext>
              </a:extLst>
            </p:cNvPr>
            <p:cNvSpPr/>
            <p:nvPr/>
          </p:nvSpPr>
          <p:spPr>
            <a:xfrm>
              <a:off x="3004658" y="3730338"/>
              <a:ext cx="238028" cy="2382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4581" name="Group 22">
            <a:extLst>
              <a:ext uri="{FF2B5EF4-FFF2-40B4-BE49-F238E27FC236}">
                <a16:creationId xmlns:a16="http://schemas.microsoft.com/office/drawing/2014/main" id="{2E72C768-5732-4B83-923F-FC83D86B3BD2}"/>
              </a:ext>
            </a:extLst>
          </p:cNvPr>
          <p:cNvGrpSpPr>
            <a:grpSpLocks/>
          </p:cNvGrpSpPr>
          <p:nvPr/>
        </p:nvGrpSpPr>
        <p:grpSpPr bwMode="auto">
          <a:xfrm>
            <a:off x="3624263" y="2820988"/>
            <a:ext cx="1895475" cy="2743200"/>
            <a:chOff x="2776151" y="2556706"/>
            <a:chExt cx="1894703" cy="2744299"/>
          </a:xfrm>
        </p:grpSpPr>
        <p:grpSp>
          <p:nvGrpSpPr>
            <p:cNvPr id="24595" name="Group 23">
              <a:extLst>
                <a:ext uri="{FF2B5EF4-FFF2-40B4-BE49-F238E27FC236}">
                  <a16:creationId xmlns:a16="http://schemas.microsoft.com/office/drawing/2014/main" id="{EAD0F18B-B5EE-4437-9D3B-816A320EF4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378" y="2556706"/>
              <a:ext cx="1165653" cy="2328332"/>
              <a:chOff x="3130378" y="2248929"/>
              <a:chExt cx="1165653" cy="263610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257F954-558D-4F6E-8402-1C7B27B4B274}"/>
                  </a:ext>
                </a:extLst>
              </p:cNvPr>
              <p:cNvCxnSpPr/>
              <p:nvPr/>
            </p:nvCxnSpPr>
            <p:spPr>
              <a:xfrm>
                <a:off x="3130019" y="2248929"/>
                <a:ext cx="0" cy="26359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063B3EF-BF93-4FD3-8957-732B02A828C7}"/>
                  </a:ext>
                </a:extLst>
              </p:cNvPr>
              <p:cNvCxnSpPr/>
              <p:nvPr/>
            </p:nvCxnSpPr>
            <p:spPr>
              <a:xfrm>
                <a:off x="4296357" y="2257919"/>
                <a:ext cx="0" cy="26269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F6BE6A-6E44-4E8D-A4B6-CD253E197504}"/>
                </a:ext>
              </a:extLst>
            </p:cNvPr>
            <p:cNvSpPr/>
            <p:nvPr/>
          </p:nvSpPr>
          <p:spPr>
            <a:xfrm>
              <a:off x="2776151" y="4579991"/>
              <a:ext cx="1894703" cy="444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Tens         Ones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90AEF7-D680-4759-BFC6-C230428D8E15}"/>
                </a:ext>
              </a:extLst>
            </p:cNvPr>
            <p:cNvSpPr/>
            <p:nvPr/>
          </p:nvSpPr>
          <p:spPr>
            <a:xfrm>
              <a:off x="4177342" y="4281422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BDD253-3161-4494-9D82-2B26F0729349}"/>
                </a:ext>
              </a:extLst>
            </p:cNvPr>
            <p:cNvSpPr/>
            <p:nvPr/>
          </p:nvSpPr>
          <p:spPr>
            <a:xfrm>
              <a:off x="4177342" y="4014615"/>
              <a:ext cx="238028" cy="239808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3029FA-8219-44E8-9DBA-FB89A95F42DB}"/>
                </a:ext>
              </a:extLst>
            </p:cNvPr>
            <p:cNvSpPr/>
            <p:nvPr/>
          </p:nvSpPr>
          <p:spPr>
            <a:xfrm>
              <a:off x="4177342" y="3749396"/>
              <a:ext cx="238028" cy="2382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EEFF2A-6166-4B38-A420-532ED85C7CE9}"/>
                </a:ext>
              </a:extLst>
            </p:cNvPr>
            <p:cNvSpPr/>
            <p:nvPr/>
          </p:nvSpPr>
          <p:spPr>
            <a:xfrm>
              <a:off x="3176038" y="5054843"/>
              <a:ext cx="1094929" cy="2461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4EA868"/>
                  </a:solidFill>
                </a:rPr>
                <a:t>Quick Kings</a:t>
              </a:r>
              <a:endParaRPr lang="en-GB" sz="1600" dirty="0">
                <a:solidFill>
                  <a:srgbClr val="4EA868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F3EA5D5-75C3-434B-92BC-F5BB324D0649}"/>
                </a:ext>
              </a:extLst>
            </p:cNvPr>
            <p:cNvSpPr/>
            <p:nvPr/>
          </p:nvSpPr>
          <p:spPr>
            <a:xfrm>
              <a:off x="4177342" y="3479413"/>
              <a:ext cx="238028" cy="239809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4582" name="Group 41">
            <a:extLst>
              <a:ext uri="{FF2B5EF4-FFF2-40B4-BE49-F238E27FC236}">
                <a16:creationId xmlns:a16="http://schemas.microsoft.com/office/drawing/2014/main" id="{82CC3A83-B1DB-44B6-9CC1-F981E29BC624}"/>
              </a:ext>
            </a:extLst>
          </p:cNvPr>
          <p:cNvGrpSpPr>
            <a:grpSpLocks/>
          </p:cNvGrpSpPr>
          <p:nvPr/>
        </p:nvGrpSpPr>
        <p:grpSpPr bwMode="auto">
          <a:xfrm>
            <a:off x="6049963" y="2820988"/>
            <a:ext cx="1895475" cy="2743200"/>
            <a:chOff x="2776151" y="2556706"/>
            <a:chExt cx="1894703" cy="2744299"/>
          </a:xfrm>
        </p:grpSpPr>
        <p:grpSp>
          <p:nvGrpSpPr>
            <p:cNvPr id="24588" name="Group 42">
              <a:extLst>
                <a:ext uri="{FF2B5EF4-FFF2-40B4-BE49-F238E27FC236}">
                  <a16:creationId xmlns:a16="http://schemas.microsoft.com/office/drawing/2014/main" id="{AEBA1932-FDBB-4B82-B150-931F46F0B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378" y="2556706"/>
              <a:ext cx="1165653" cy="2328332"/>
              <a:chOff x="3130378" y="2248929"/>
              <a:chExt cx="1165653" cy="2636109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F76DBF6-675F-437A-AAFB-AD1AEB5DEA28}"/>
                  </a:ext>
                </a:extLst>
              </p:cNvPr>
              <p:cNvCxnSpPr/>
              <p:nvPr/>
            </p:nvCxnSpPr>
            <p:spPr>
              <a:xfrm>
                <a:off x="3130019" y="2248929"/>
                <a:ext cx="0" cy="26359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ECB0D86-CFBB-4383-8CEF-15F3C2B48186}"/>
                  </a:ext>
                </a:extLst>
              </p:cNvPr>
              <p:cNvCxnSpPr/>
              <p:nvPr/>
            </p:nvCxnSpPr>
            <p:spPr>
              <a:xfrm>
                <a:off x="4296357" y="2257919"/>
                <a:ext cx="0" cy="26269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30D244E-742A-4DD8-AC4D-D93878A8A434}"/>
                </a:ext>
              </a:extLst>
            </p:cNvPr>
            <p:cNvSpPr/>
            <p:nvPr/>
          </p:nvSpPr>
          <p:spPr>
            <a:xfrm>
              <a:off x="2776151" y="4579991"/>
              <a:ext cx="1894703" cy="444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Tens         Ones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45E0371-B53E-4C3F-B0AB-D31C90D3A246}"/>
                </a:ext>
              </a:extLst>
            </p:cNvPr>
            <p:cNvSpPr/>
            <p:nvPr/>
          </p:nvSpPr>
          <p:spPr>
            <a:xfrm>
              <a:off x="3011005" y="4289362"/>
              <a:ext cx="238028" cy="2382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D5D6A85-4FC5-4DB4-AAAF-9B4CF11C49F1}"/>
                </a:ext>
              </a:extLst>
            </p:cNvPr>
            <p:cNvSpPr/>
            <p:nvPr/>
          </p:nvSpPr>
          <p:spPr>
            <a:xfrm>
              <a:off x="3004658" y="4014615"/>
              <a:ext cx="238028" cy="239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CBA16C-EF9F-4CEE-91EF-BA30CC317FA3}"/>
                </a:ext>
              </a:extLst>
            </p:cNvPr>
            <p:cNvSpPr/>
            <p:nvPr/>
          </p:nvSpPr>
          <p:spPr>
            <a:xfrm>
              <a:off x="3101455" y="5054843"/>
              <a:ext cx="1244093" cy="2461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4EA868"/>
                  </a:solidFill>
                </a:rPr>
                <a:t>Sporty Squad</a:t>
              </a:r>
              <a:endParaRPr lang="en-GB" sz="1600" dirty="0">
                <a:solidFill>
                  <a:srgbClr val="4EA868"/>
                </a:solidFill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95CD1B1-AFCA-4E0A-9774-B70328709A9E}"/>
              </a:ext>
            </a:extLst>
          </p:cNvPr>
          <p:cNvSpPr/>
          <p:nvPr/>
        </p:nvSpPr>
        <p:spPr>
          <a:xfrm>
            <a:off x="4251325" y="2071688"/>
            <a:ext cx="641350" cy="6413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4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E8B1ACF-7DB5-45D9-A607-9A634DA88B9F}"/>
              </a:ext>
            </a:extLst>
          </p:cNvPr>
          <p:cNvSpPr/>
          <p:nvPr/>
        </p:nvSpPr>
        <p:spPr>
          <a:xfrm>
            <a:off x="1824038" y="2071688"/>
            <a:ext cx="642937" cy="6413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33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CB1289A-4313-4113-A999-124DC9EFEA5E}"/>
              </a:ext>
            </a:extLst>
          </p:cNvPr>
          <p:cNvSpPr/>
          <p:nvPr/>
        </p:nvSpPr>
        <p:spPr>
          <a:xfrm>
            <a:off x="6677025" y="2071688"/>
            <a:ext cx="642938" cy="64135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20</a:t>
            </a:r>
          </a:p>
        </p:txBody>
      </p:sp>
      <p:sp>
        <p:nvSpPr>
          <p:cNvPr id="60" name="show answers">
            <a:extLst>
              <a:ext uri="{FF2B5EF4-FFF2-40B4-BE49-F238E27FC236}">
                <a16:creationId xmlns:a16="http://schemas.microsoft.com/office/drawing/2014/main" id="{35E1E994-4A0A-4E53-B2FF-B4904F4806AD}"/>
              </a:ext>
            </a:extLst>
          </p:cNvPr>
          <p:cNvSpPr/>
          <p:nvPr/>
        </p:nvSpPr>
        <p:spPr>
          <a:xfrm>
            <a:off x="3394075" y="5734050"/>
            <a:ext cx="2355850" cy="4826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pic>
        <p:nvPicPr>
          <p:cNvPr id="24587" name="Talking Partners">
            <a:extLst>
              <a:ext uri="{FF2B5EF4-FFF2-40B4-BE49-F238E27FC236}">
                <a16:creationId xmlns:a16="http://schemas.microsoft.com/office/drawing/2014/main" id="{E00979C3-57E0-4D1D-A244-0D1D51D9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91888D-BBAB-4EC1-B03A-001305966D06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4DDB00C-57BA-41AF-BE7B-D3D8C0B1E013}"/>
              </a:ext>
            </a:extLst>
          </p:cNvPr>
          <p:cNvSpPr/>
          <p:nvPr/>
        </p:nvSpPr>
        <p:spPr>
          <a:xfrm>
            <a:off x="755650" y="1481138"/>
            <a:ext cx="7632700" cy="4826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points do the Speedy Superstars have now?</a:t>
            </a:r>
          </a:p>
        </p:txBody>
      </p:sp>
      <p:grpSp>
        <p:nvGrpSpPr>
          <p:cNvPr id="25604" name="Group 42">
            <a:extLst>
              <a:ext uri="{FF2B5EF4-FFF2-40B4-BE49-F238E27FC236}">
                <a16:creationId xmlns:a16="http://schemas.microsoft.com/office/drawing/2014/main" id="{3173A43A-1D2B-444C-BD21-6F39F5F2DB6D}"/>
              </a:ext>
            </a:extLst>
          </p:cNvPr>
          <p:cNvGrpSpPr>
            <a:grpSpLocks/>
          </p:cNvGrpSpPr>
          <p:nvPr/>
        </p:nvGrpSpPr>
        <p:grpSpPr bwMode="auto">
          <a:xfrm>
            <a:off x="5137150" y="2265363"/>
            <a:ext cx="1492250" cy="3438525"/>
            <a:chOff x="3130378" y="2248929"/>
            <a:chExt cx="1165653" cy="263610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7847D5-B386-416F-9425-6ADAF251E012}"/>
                </a:ext>
              </a:extLst>
            </p:cNvPr>
            <p:cNvCxnSpPr/>
            <p:nvPr/>
          </p:nvCxnSpPr>
          <p:spPr>
            <a:xfrm>
              <a:off x="3130378" y="2248929"/>
              <a:ext cx="0" cy="2636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7E9C0E-74E2-46BD-8F74-8EE5555D2EDB}"/>
                </a:ext>
              </a:extLst>
            </p:cNvPr>
            <p:cNvCxnSpPr/>
            <p:nvPr/>
          </p:nvCxnSpPr>
          <p:spPr>
            <a:xfrm>
              <a:off x="4296031" y="2257448"/>
              <a:ext cx="0" cy="2627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B5F7588-A2A8-47E3-B72B-299DA175FD39}"/>
              </a:ext>
            </a:extLst>
          </p:cNvPr>
          <p:cNvSpPr/>
          <p:nvPr/>
        </p:nvSpPr>
        <p:spPr>
          <a:xfrm>
            <a:off x="4683125" y="5313363"/>
            <a:ext cx="2427288" cy="568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Tens         Ones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4A14CB-D9B8-400F-B280-9221028167F8}"/>
              </a:ext>
            </a:extLst>
          </p:cNvPr>
          <p:cNvSpPr/>
          <p:nvPr/>
        </p:nvSpPr>
        <p:spPr>
          <a:xfrm>
            <a:off x="4979988" y="4940300"/>
            <a:ext cx="306387" cy="306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CD25AD5-79BC-4F37-B735-7D62D9EC15B4}"/>
              </a:ext>
            </a:extLst>
          </p:cNvPr>
          <p:cNvSpPr/>
          <p:nvPr/>
        </p:nvSpPr>
        <p:spPr>
          <a:xfrm>
            <a:off x="4979988" y="4589463"/>
            <a:ext cx="306387" cy="3063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answer 1">
            <a:extLst>
              <a:ext uri="{FF2B5EF4-FFF2-40B4-BE49-F238E27FC236}">
                <a16:creationId xmlns:a16="http://schemas.microsoft.com/office/drawing/2014/main" id="{DD833CF0-99A9-4765-86AD-E9FD779185C2}"/>
              </a:ext>
            </a:extLst>
          </p:cNvPr>
          <p:cNvSpPr/>
          <p:nvPr/>
        </p:nvSpPr>
        <p:spPr>
          <a:xfrm>
            <a:off x="2498725" y="2095500"/>
            <a:ext cx="1262063" cy="123507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24</a:t>
            </a:r>
          </a:p>
        </p:txBody>
      </p:sp>
      <p:sp>
        <p:nvSpPr>
          <p:cNvPr id="39" name="answer 2">
            <a:extLst>
              <a:ext uri="{FF2B5EF4-FFF2-40B4-BE49-F238E27FC236}">
                <a16:creationId xmlns:a16="http://schemas.microsoft.com/office/drawing/2014/main" id="{5755616B-5D7A-4CAE-A770-2902BA73A82F}"/>
              </a:ext>
            </a:extLst>
          </p:cNvPr>
          <p:cNvSpPr/>
          <p:nvPr/>
        </p:nvSpPr>
        <p:spPr>
          <a:xfrm>
            <a:off x="2498725" y="3427413"/>
            <a:ext cx="1262063" cy="123507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42</a:t>
            </a:r>
          </a:p>
        </p:txBody>
      </p:sp>
      <p:sp>
        <p:nvSpPr>
          <p:cNvPr id="45" name="answer 3">
            <a:extLst>
              <a:ext uri="{FF2B5EF4-FFF2-40B4-BE49-F238E27FC236}">
                <a16:creationId xmlns:a16="http://schemas.microsoft.com/office/drawing/2014/main" id="{7817647B-6906-4829-A1EF-9E8DB5770769}"/>
              </a:ext>
            </a:extLst>
          </p:cNvPr>
          <p:cNvSpPr/>
          <p:nvPr/>
        </p:nvSpPr>
        <p:spPr>
          <a:xfrm>
            <a:off x="2498725" y="4759325"/>
            <a:ext cx="1262063" cy="1233488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0D7C1D-13B8-401B-B74E-402ED35D4379}"/>
              </a:ext>
            </a:extLst>
          </p:cNvPr>
          <p:cNvSpPr/>
          <p:nvPr/>
        </p:nvSpPr>
        <p:spPr>
          <a:xfrm>
            <a:off x="4979988" y="4238625"/>
            <a:ext cx="306387" cy="304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2F4D2B1-1DE5-4979-91B1-98CCA700CE64}"/>
              </a:ext>
            </a:extLst>
          </p:cNvPr>
          <p:cNvSpPr/>
          <p:nvPr/>
        </p:nvSpPr>
        <p:spPr>
          <a:xfrm>
            <a:off x="4979988" y="3886200"/>
            <a:ext cx="306387" cy="306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F80C146-4EEB-4816-B4C8-116F0F7EDBED}"/>
              </a:ext>
            </a:extLst>
          </p:cNvPr>
          <p:cNvSpPr/>
          <p:nvPr/>
        </p:nvSpPr>
        <p:spPr>
          <a:xfrm>
            <a:off x="6477000" y="4940300"/>
            <a:ext cx="306388" cy="306388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7032BDB-AA29-4914-82FD-2626FC863873}"/>
              </a:ext>
            </a:extLst>
          </p:cNvPr>
          <p:cNvSpPr/>
          <p:nvPr/>
        </p:nvSpPr>
        <p:spPr>
          <a:xfrm>
            <a:off x="6477000" y="4589463"/>
            <a:ext cx="306388" cy="306387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15" name="Talking Partners">
            <a:extLst>
              <a:ext uri="{FF2B5EF4-FFF2-40B4-BE49-F238E27FC236}">
                <a16:creationId xmlns:a16="http://schemas.microsoft.com/office/drawing/2014/main" id="{147B9CB1-2748-4FA2-968E-1955DE3E7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98014E9-C854-4FBF-9025-6DEBCE9273FF}"/>
              </a:ext>
            </a:extLst>
          </p:cNvPr>
          <p:cNvSpPr/>
          <p:nvPr/>
        </p:nvSpPr>
        <p:spPr>
          <a:xfrm flipH="1">
            <a:off x="5503180" y="2265363"/>
            <a:ext cx="3640819" cy="1342238"/>
          </a:xfrm>
          <a:prstGeom prst="homePlate">
            <a:avLst>
              <a:gd name="adj" fmla="val 22500"/>
            </a:avLst>
          </a:prstGeom>
          <a:solidFill>
            <a:schemeClr val="accent5"/>
          </a:solidFill>
          <a:ln>
            <a:noFill/>
          </a:ln>
          <a:effectLst>
            <a:outerShdw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Write a calculation to show</a:t>
            </a:r>
            <a:br>
              <a:rPr lang="en-GB" dirty="0"/>
            </a:br>
            <a:r>
              <a:rPr lang="en-GB" dirty="0"/>
              <a:t>the number on the abacus.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879FC-3D94-4ED0-A744-6AF82A9D37CA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C0FEE50-04D9-46B2-AB85-37662EF6FE28}"/>
              </a:ext>
            </a:extLst>
          </p:cNvPr>
          <p:cNvSpPr/>
          <p:nvPr/>
        </p:nvSpPr>
        <p:spPr>
          <a:xfrm>
            <a:off x="755650" y="1481138"/>
            <a:ext cx="7632700" cy="4826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points do the Golden Gang have now?</a:t>
            </a:r>
          </a:p>
        </p:txBody>
      </p:sp>
      <p:grpSp>
        <p:nvGrpSpPr>
          <p:cNvPr id="26628" name="Group 42">
            <a:extLst>
              <a:ext uri="{FF2B5EF4-FFF2-40B4-BE49-F238E27FC236}">
                <a16:creationId xmlns:a16="http://schemas.microsoft.com/office/drawing/2014/main" id="{1A068013-0998-4C82-A86B-79D9CB1EDEB8}"/>
              </a:ext>
            </a:extLst>
          </p:cNvPr>
          <p:cNvGrpSpPr>
            <a:grpSpLocks/>
          </p:cNvGrpSpPr>
          <p:nvPr/>
        </p:nvGrpSpPr>
        <p:grpSpPr bwMode="auto">
          <a:xfrm>
            <a:off x="5137150" y="2265363"/>
            <a:ext cx="1492250" cy="3438525"/>
            <a:chOff x="3130378" y="2248929"/>
            <a:chExt cx="1165653" cy="263610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E8C287A-F781-4EF4-A960-B56537685327}"/>
                </a:ext>
              </a:extLst>
            </p:cNvPr>
            <p:cNvCxnSpPr/>
            <p:nvPr/>
          </p:nvCxnSpPr>
          <p:spPr>
            <a:xfrm>
              <a:off x="3130378" y="2248929"/>
              <a:ext cx="0" cy="2636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78E93D2-4FF2-4504-8671-5E6A223B31F7}"/>
                </a:ext>
              </a:extLst>
            </p:cNvPr>
            <p:cNvCxnSpPr/>
            <p:nvPr/>
          </p:nvCxnSpPr>
          <p:spPr>
            <a:xfrm>
              <a:off x="4296031" y="2257448"/>
              <a:ext cx="0" cy="2627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EC93DC5-BDBF-48E7-BBC1-2B714F671AB4}"/>
              </a:ext>
            </a:extLst>
          </p:cNvPr>
          <p:cNvSpPr/>
          <p:nvPr/>
        </p:nvSpPr>
        <p:spPr>
          <a:xfrm>
            <a:off x="4683125" y="5313363"/>
            <a:ext cx="2427288" cy="568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Tens         Ones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9E73B8-0227-45DD-ABF1-5C8AE37DF9F2}"/>
              </a:ext>
            </a:extLst>
          </p:cNvPr>
          <p:cNvSpPr/>
          <p:nvPr/>
        </p:nvSpPr>
        <p:spPr>
          <a:xfrm>
            <a:off x="4979988" y="4940300"/>
            <a:ext cx="306387" cy="306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2F8DD99-B32A-476C-809F-B6FE560BA2C5}"/>
              </a:ext>
            </a:extLst>
          </p:cNvPr>
          <p:cNvSpPr/>
          <p:nvPr/>
        </p:nvSpPr>
        <p:spPr>
          <a:xfrm>
            <a:off x="4979988" y="4589463"/>
            <a:ext cx="306387" cy="3063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answer 1">
            <a:extLst>
              <a:ext uri="{FF2B5EF4-FFF2-40B4-BE49-F238E27FC236}">
                <a16:creationId xmlns:a16="http://schemas.microsoft.com/office/drawing/2014/main" id="{4D425D85-C16B-4577-8AFA-B6DBDC51B9F0}"/>
              </a:ext>
            </a:extLst>
          </p:cNvPr>
          <p:cNvSpPr/>
          <p:nvPr/>
        </p:nvSpPr>
        <p:spPr>
          <a:xfrm>
            <a:off x="2498725" y="2095500"/>
            <a:ext cx="1262063" cy="123507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36</a:t>
            </a:r>
          </a:p>
        </p:txBody>
      </p:sp>
      <p:sp>
        <p:nvSpPr>
          <p:cNvPr id="39" name="answer 2">
            <a:extLst>
              <a:ext uri="{FF2B5EF4-FFF2-40B4-BE49-F238E27FC236}">
                <a16:creationId xmlns:a16="http://schemas.microsoft.com/office/drawing/2014/main" id="{CD7FFF8E-BFC9-4697-9F9B-D532822509D2}"/>
              </a:ext>
            </a:extLst>
          </p:cNvPr>
          <p:cNvSpPr/>
          <p:nvPr/>
        </p:nvSpPr>
        <p:spPr>
          <a:xfrm>
            <a:off x="2498725" y="3427413"/>
            <a:ext cx="1262063" cy="123507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63</a:t>
            </a:r>
          </a:p>
        </p:txBody>
      </p:sp>
      <p:sp>
        <p:nvSpPr>
          <p:cNvPr id="45" name="answer 3">
            <a:extLst>
              <a:ext uri="{FF2B5EF4-FFF2-40B4-BE49-F238E27FC236}">
                <a16:creationId xmlns:a16="http://schemas.microsoft.com/office/drawing/2014/main" id="{B97526BC-9EC8-4843-9478-38DEA4600305}"/>
              </a:ext>
            </a:extLst>
          </p:cNvPr>
          <p:cNvSpPr/>
          <p:nvPr/>
        </p:nvSpPr>
        <p:spPr>
          <a:xfrm>
            <a:off x="2498725" y="4759325"/>
            <a:ext cx="1262063" cy="1233488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73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2B58960-D363-49E7-9CBE-52FC81BEA1E9}"/>
              </a:ext>
            </a:extLst>
          </p:cNvPr>
          <p:cNvSpPr/>
          <p:nvPr/>
        </p:nvSpPr>
        <p:spPr>
          <a:xfrm>
            <a:off x="4979988" y="4238625"/>
            <a:ext cx="306387" cy="304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5F1C344-4469-4949-9238-5F1F01889F47}"/>
              </a:ext>
            </a:extLst>
          </p:cNvPr>
          <p:cNvSpPr/>
          <p:nvPr/>
        </p:nvSpPr>
        <p:spPr>
          <a:xfrm>
            <a:off x="4979988" y="3886200"/>
            <a:ext cx="306387" cy="306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1C4A7AA-B7E4-455F-9A25-EA12FE871408}"/>
              </a:ext>
            </a:extLst>
          </p:cNvPr>
          <p:cNvSpPr/>
          <p:nvPr/>
        </p:nvSpPr>
        <p:spPr>
          <a:xfrm>
            <a:off x="4979988" y="3535363"/>
            <a:ext cx="306387" cy="3063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FEE1FEC-1F50-4F48-8447-1B72508EAB9B}"/>
              </a:ext>
            </a:extLst>
          </p:cNvPr>
          <p:cNvSpPr/>
          <p:nvPr/>
        </p:nvSpPr>
        <p:spPr>
          <a:xfrm>
            <a:off x="4979988" y="3184525"/>
            <a:ext cx="306387" cy="304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704BFEB-3B27-4BFD-AA50-E8D6648C1A33}"/>
              </a:ext>
            </a:extLst>
          </p:cNvPr>
          <p:cNvSpPr/>
          <p:nvPr/>
        </p:nvSpPr>
        <p:spPr>
          <a:xfrm>
            <a:off x="6477000" y="4940300"/>
            <a:ext cx="306388" cy="306388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561A2AC-94FE-4CDF-9211-46EBADA78D3B}"/>
              </a:ext>
            </a:extLst>
          </p:cNvPr>
          <p:cNvSpPr/>
          <p:nvPr/>
        </p:nvSpPr>
        <p:spPr>
          <a:xfrm>
            <a:off x="6477000" y="4589463"/>
            <a:ext cx="306388" cy="306387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0C63979-3CB6-4C9E-9B21-10F9205E3F68}"/>
              </a:ext>
            </a:extLst>
          </p:cNvPr>
          <p:cNvSpPr/>
          <p:nvPr/>
        </p:nvSpPr>
        <p:spPr>
          <a:xfrm>
            <a:off x="6477000" y="4238625"/>
            <a:ext cx="306388" cy="30480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42" name="Talking Partners">
            <a:extLst>
              <a:ext uri="{FF2B5EF4-FFF2-40B4-BE49-F238E27FC236}">
                <a16:creationId xmlns:a16="http://schemas.microsoft.com/office/drawing/2014/main" id="{7C81D7A3-6B61-4DC9-84A4-93079B7FF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9EEC03A3-74F9-46B2-84CD-EB1BFBE8EC2F}"/>
              </a:ext>
            </a:extLst>
          </p:cNvPr>
          <p:cNvSpPr/>
          <p:nvPr/>
        </p:nvSpPr>
        <p:spPr>
          <a:xfrm flipH="1">
            <a:off x="5503180" y="2265363"/>
            <a:ext cx="3640819" cy="1342238"/>
          </a:xfrm>
          <a:prstGeom prst="homePlate">
            <a:avLst>
              <a:gd name="adj" fmla="val 22500"/>
            </a:avLst>
          </a:prstGeom>
          <a:solidFill>
            <a:schemeClr val="accent5"/>
          </a:solidFill>
          <a:ln>
            <a:noFill/>
          </a:ln>
          <a:effectLst>
            <a:outerShdw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Write a calculation to show</a:t>
            </a:r>
            <a:br>
              <a:rPr lang="en-GB" dirty="0"/>
            </a:br>
            <a:r>
              <a:rPr lang="en-GB" dirty="0"/>
              <a:t>the number on the abacus.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FC87A4-D32A-43B2-85B4-280294D1BF41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586B308-92A9-4181-BE81-5862B1803C3F}"/>
              </a:ext>
            </a:extLst>
          </p:cNvPr>
          <p:cNvSpPr/>
          <p:nvPr/>
        </p:nvSpPr>
        <p:spPr>
          <a:xfrm>
            <a:off x="755650" y="1481138"/>
            <a:ext cx="7632700" cy="4826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points do the Fast Friends have now?</a:t>
            </a:r>
          </a:p>
        </p:txBody>
      </p:sp>
      <p:grpSp>
        <p:nvGrpSpPr>
          <p:cNvPr id="27652" name="Group 42">
            <a:extLst>
              <a:ext uri="{FF2B5EF4-FFF2-40B4-BE49-F238E27FC236}">
                <a16:creationId xmlns:a16="http://schemas.microsoft.com/office/drawing/2014/main" id="{C7F82805-0DFB-441C-A031-78CE6D5E9C14}"/>
              </a:ext>
            </a:extLst>
          </p:cNvPr>
          <p:cNvGrpSpPr>
            <a:grpSpLocks/>
          </p:cNvGrpSpPr>
          <p:nvPr/>
        </p:nvGrpSpPr>
        <p:grpSpPr bwMode="auto">
          <a:xfrm>
            <a:off x="5137150" y="2265363"/>
            <a:ext cx="1492250" cy="3438525"/>
            <a:chOff x="3130378" y="2248929"/>
            <a:chExt cx="1165653" cy="263610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CD4D2DC-C696-4449-BE93-5B4833779172}"/>
                </a:ext>
              </a:extLst>
            </p:cNvPr>
            <p:cNvCxnSpPr/>
            <p:nvPr/>
          </p:nvCxnSpPr>
          <p:spPr>
            <a:xfrm>
              <a:off x="3130378" y="2248929"/>
              <a:ext cx="0" cy="2636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5EDA2E0-0036-431C-96F4-5241B6A8D272}"/>
                </a:ext>
              </a:extLst>
            </p:cNvPr>
            <p:cNvCxnSpPr/>
            <p:nvPr/>
          </p:nvCxnSpPr>
          <p:spPr>
            <a:xfrm>
              <a:off x="4296031" y="2257448"/>
              <a:ext cx="0" cy="2627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8F62589-1CF7-423E-8FE6-A54D548D74A9}"/>
              </a:ext>
            </a:extLst>
          </p:cNvPr>
          <p:cNvSpPr/>
          <p:nvPr/>
        </p:nvSpPr>
        <p:spPr>
          <a:xfrm>
            <a:off x="4683125" y="5313363"/>
            <a:ext cx="2427288" cy="568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Tens         Ones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F24B5D2-6186-4560-BAB0-66E18D5DAB37}"/>
              </a:ext>
            </a:extLst>
          </p:cNvPr>
          <p:cNvSpPr/>
          <p:nvPr/>
        </p:nvSpPr>
        <p:spPr>
          <a:xfrm>
            <a:off x="4979988" y="4940300"/>
            <a:ext cx="306387" cy="306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answer 1">
            <a:extLst>
              <a:ext uri="{FF2B5EF4-FFF2-40B4-BE49-F238E27FC236}">
                <a16:creationId xmlns:a16="http://schemas.microsoft.com/office/drawing/2014/main" id="{52265FBA-CAFE-4830-BF51-93A294CF2D1D}"/>
              </a:ext>
            </a:extLst>
          </p:cNvPr>
          <p:cNvSpPr/>
          <p:nvPr/>
        </p:nvSpPr>
        <p:spPr>
          <a:xfrm>
            <a:off x="2498725" y="2095500"/>
            <a:ext cx="1262063" cy="123507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41</a:t>
            </a:r>
          </a:p>
        </p:txBody>
      </p:sp>
      <p:sp>
        <p:nvSpPr>
          <p:cNvPr id="39" name="answer 2">
            <a:extLst>
              <a:ext uri="{FF2B5EF4-FFF2-40B4-BE49-F238E27FC236}">
                <a16:creationId xmlns:a16="http://schemas.microsoft.com/office/drawing/2014/main" id="{4E7DEF4B-4E2E-4456-A43C-142F71303AED}"/>
              </a:ext>
            </a:extLst>
          </p:cNvPr>
          <p:cNvSpPr/>
          <p:nvPr/>
        </p:nvSpPr>
        <p:spPr>
          <a:xfrm>
            <a:off x="2498725" y="3427413"/>
            <a:ext cx="1262063" cy="123507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4</a:t>
            </a:r>
          </a:p>
        </p:txBody>
      </p:sp>
      <p:sp>
        <p:nvSpPr>
          <p:cNvPr id="45" name="answer 3">
            <a:extLst>
              <a:ext uri="{FF2B5EF4-FFF2-40B4-BE49-F238E27FC236}">
                <a16:creationId xmlns:a16="http://schemas.microsoft.com/office/drawing/2014/main" id="{4F1BBC3F-156E-4AB0-A430-E333EC64ADD9}"/>
              </a:ext>
            </a:extLst>
          </p:cNvPr>
          <p:cNvSpPr/>
          <p:nvPr/>
        </p:nvSpPr>
        <p:spPr>
          <a:xfrm>
            <a:off x="2498725" y="4759325"/>
            <a:ext cx="1262063" cy="1233488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F1B5A36-79B5-4947-B4D5-2B9648369AFE}"/>
              </a:ext>
            </a:extLst>
          </p:cNvPr>
          <p:cNvSpPr/>
          <p:nvPr/>
        </p:nvSpPr>
        <p:spPr>
          <a:xfrm>
            <a:off x="6477000" y="4940300"/>
            <a:ext cx="306388" cy="306388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C30161-4AE8-440E-9B55-BC5B4DD3ECA8}"/>
              </a:ext>
            </a:extLst>
          </p:cNvPr>
          <p:cNvSpPr/>
          <p:nvPr/>
        </p:nvSpPr>
        <p:spPr>
          <a:xfrm>
            <a:off x="6477000" y="4589463"/>
            <a:ext cx="306388" cy="306387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68BB116-B94C-48B0-987A-D351E866EF4F}"/>
              </a:ext>
            </a:extLst>
          </p:cNvPr>
          <p:cNvSpPr/>
          <p:nvPr/>
        </p:nvSpPr>
        <p:spPr>
          <a:xfrm>
            <a:off x="6477000" y="4238625"/>
            <a:ext cx="306388" cy="304800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021515F-3753-4507-B3F0-4591D6D62496}"/>
              </a:ext>
            </a:extLst>
          </p:cNvPr>
          <p:cNvSpPr/>
          <p:nvPr/>
        </p:nvSpPr>
        <p:spPr>
          <a:xfrm>
            <a:off x="6477000" y="3886200"/>
            <a:ext cx="306388" cy="306388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62" name="Talking Partners">
            <a:extLst>
              <a:ext uri="{FF2B5EF4-FFF2-40B4-BE49-F238E27FC236}">
                <a16:creationId xmlns:a16="http://schemas.microsoft.com/office/drawing/2014/main" id="{390A3B63-53A1-459A-B96D-AFFBB6BA7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03BB38-E018-4B5E-8BF7-8EF3FBC7A5E4}"/>
              </a:ext>
            </a:extLst>
          </p:cNvPr>
          <p:cNvSpPr/>
          <p:nvPr/>
        </p:nvSpPr>
        <p:spPr>
          <a:xfrm flipH="1">
            <a:off x="5503180" y="2265363"/>
            <a:ext cx="3640819" cy="1342238"/>
          </a:xfrm>
          <a:prstGeom prst="homePlate">
            <a:avLst>
              <a:gd name="adj" fmla="val 22500"/>
            </a:avLst>
          </a:prstGeom>
          <a:solidFill>
            <a:schemeClr val="accent5"/>
          </a:solidFill>
          <a:ln>
            <a:noFill/>
          </a:ln>
          <a:effectLst>
            <a:outerShdw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Write a calculation to show</a:t>
            </a:r>
            <a:br>
              <a:rPr lang="en-GB" dirty="0"/>
            </a:br>
            <a:r>
              <a:rPr lang="en-GB" dirty="0"/>
              <a:t>the number on the abacus.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29A7B3-9589-4218-BC10-20E241D40C71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CE74EA3-2CEF-466B-9D64-0AB74A02C213}"/>
              </a:ext>
            </a:extLst>
          </p:cNvPr>
          <p:cNvSpPr/>
          <p:nvPr/>
        </p:nvSpPr>
        <p:spPr>
          <a:xfrm>
            <a:off x="755650" y="1481138"/>
            <a:ext cx="7632700" cy="4826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points do the Sporty Squad have now?</a:t>
            </a:r>
          </a:p>
        </p:txBody>
      </p:sp>
      <p:grpSp>
        <p:nvGrpSpPr>
          <p:cNvPr id="28676" name="Group 42">
            <a:extLst>
              <a:ext uri="{FF2B5EF4-FFF2-40B4-BE49-F238E27FC236}">
                <a16:creationId xmlns:a16="http://schemas.microsoft.com/office/drawing/2014/main" id="{3D142F94-F867-4B13-B026-7B59737655DF}"/>
              </a:ext>
            </a:extLst>
          </p:cNvPr>
          <p:cNvGrpSpPr>
            <a:grpSpLocks/>
          </p:cNvGrpSpPr>
          <p:nvPr/>
        </p:nvGrpSpPr>
        <p:grpSpPr bwMode="auto">
          <a:xfrm>
            <a:off x="5137150" y="2265363"/>
            <a:ext cx="1492250" cy="3438525"/>
            <a:chOff x="3130378" y="2248929"/>
            <a:chExt cx="1165653" cy="263610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D5DEB76-3CB9-47CE-8BDB-445E3AD35CB4}"/>
                </a:ext>
              </a:extLst>
            </p:cNvPr>
            <p:cNvCxnSpPr/>
            <p:nvPr/>
          </p:nvCxnSpPr>
          <p:spPr>
            <a:xfrm>
              <a:off x="3130378" y="2248929"/>
              <a:ext cx="0" cy="2636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816A2B4-D09D-45CA-A80F-F7C9BE9D95CA}"/>
                </a:ext>
              </a:extLst>
            </p:cNvPr>
            <p:cNvCxnSpPr/>
            <p:nvPr/>
          </p:nvCxnSpPr>
          <p:spPr>
            <a:xfrm>
              <a:off x="4296031" y="2257448"/>
              <a:ext cx="0" cy="2627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3368A3A-A25B-49F2-B682-7023AED2F96C}"/>
              </a:ext>
            </a:extLst>
          </p:cNvPr>
          <p:cNvSpPr/>
          <p:nvPr/>
        </p:nvSpPr>
        <p:spPr>
          <a:xfrm>
            <a:off x="4683125" y="5313363"/>
            <a:ext cx="2427288" cy="568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Tens         Ones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08AC39E-FFE6-47A6-B5B4-FAC6C25935E3}"/>
              </a:ext>
            </a:extLst>
          </p:cNvPr>
          <p:cNvSpPr/>
          <p:nvPr/>
        </p:nvSpPr>
        <p:spPr>
          <a:xfrm>
            <a:off x="4979988" y="4940300"/>
            <a:ext cx="306387" cy="306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49AAE8-AB3C-47C3-9F2F-3737E9D22067}"/>
              </a:ext>
            </a:extLst>
          </p:cNvPr>
          <p:cNvSpPr/>
          <p:nvPr/>
        </p:nvSpPr>
        <p:spPr>
          <a:xfrm>
            <a:off x="4979988" y="4589463"/>
            <a:ext cx="306387" cy="3063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answer 1">
            <a:extLst>
              <a:ext uri="{FF2B5EF4-FFF2-40B4-BE49-F238E27FC236}">
                <a16:creationId xmlns:a16="http://schemas.microsoft.com/office/drawing/2014/main" id="{F6BD6D75-6D16-4D16-8EF5-78A842DAE9A7}"/>
              </a:ext>
            </a:extLst>
          </p:cNvPr>
          <p:cNvSpPr/>
          <p:nvPr/>
        </p:nvSpPr>
        <p:spPr>
          <a:xfrm>
            <a:off x="2498725" y="2095500"/>
            <a:ext cx="1262063" cy="123507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7</a:t>
            </a:r>
          </a:p>
        </p:txBody>
      </p:sp>
      <p:sp>
        <p:nvSpPr>
          <p:cNvPr id="39" name="answer 2">
            <a:extLst>
              <a:ext uri="{FF2B5EF4-FFF2-40B4-BE49-F238E27FC236}">
                <a16:creationId xmlns:a16="http://schemas.microsoft.com/office/drawing/2014/main" id="{43B7E93F-5284-44A9-BA71-72E0C5E3036A}"/>
              </a:ext>
            </a:extLst>
          </p:cNvPr>
          <p:cNvSpPr/>
          <p:nvPr/>
        </p:nvSpPr>
        <p:spPr>
          <a:xfrm>
            <a:off x="2498725" y="3427413"/>
            <a:ext cx="1262063" cy="123507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17</a:t>
            </a:r>
          </a:p>
        </p:txBody>
      </p:sp>
      <p:sp>
        <p:nvSpPr>
          <p:cNvPr id="45" name="answer 3">
            <a:extLst>
              <a:ext uri="{FF2B5EF4-FFF2-40B4-BE49-F238E27FC236}">
                <a16:creationId xmlns:a16="http://schemas.microsoft.com/office/drawing/2014/main" id="{702A201F-3734-4BE0-A3F3-44DB7C9F732C}"/>
              </a:ext>
            </a:extLst>
          </p:cNvPr>
          <p:cNvSpPr/>
          <p:nvPr/>
        </p:nvSpPr>
        <p:spPr>
          <a:xfrm>
            <a:off x="2498725" y="4759325"/>
            <a:ext cx="1262063" cy="1233488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70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6E03FC-4FE1-40BD-BA97-C1FA0E55B9E7}"/>
              </a:ext>
            </a:extLst>
          </p:cNvPr>
          <p:cNvSpPr/>
          <p:nvPr/>
        </p:nvSpPr>
        <p:spPr>
          <a:xfrm>
            <a:off x="4979988" y="4238625"/>
            <a:ext cx="306387" cy="304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F1E3B31-46F6-444F-81F7-1FDF99D446E6}"/>
              </a:ext>
            </a:extLst>
          </p:cNvPr>
          <p:cNvSpPr/>
          <p:nvPr/>
        </p:nvSpPr>
        <p:spPr>
          <a:xfrm>
            <a:off x="4979988" y="3886200"/>
            <a:ext cx="306387" cy="306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1AB5031-1FAF-4F94-BC30-167B04CF3F3B}"/>
              </a:ext>
            </a:extLst>
          </p:cNvPr>
          <p:cNvSpPr/>
          <p:nvPr/>
        </p:nvSpPr>
        <p:spPr>
          <a:xfrm>
            <a:off x="4979988" y="3535363"/>
            <a:ext cx="306387" cy="3063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77E2C1-728F-4FEF-8996-85A6D0A183B4}"/>
              </a:ext>
            </a:extLst>
          </p:cNvPr>
          <p:cNvSpPr/>
          <p:nvPr/>
        </p:nvSpPr>
        <p:spPr>
          <a:xfrm>
            <a:off x="4979988" y="3184525"/>
            <a:ext cx="306387" cy="304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1DA1C6C-5A96-43C2-9723-0AA01A102639}"/>
              </a:ext>
            </a:extLst>
          </p:cNvPr>
          <p:cNvSpPr/>
          <p:nvPr/>
        </p:nvSpPr>
        <p:spPr>
          <a:xfrm>
            <a:off x="4979988" y="2832100"/>
            <a:ext cx="306387" cy="306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88" name="Talking Partners">
            <a:extLst>
              <a:ext uri="{FF2B5EF4-FFF2-40B4-BE49-F238E27FC236}">
                <a16:creationId xmlns:a16="http://schemas.microsoft.com/office/drawing/2014/main" id="{C08C2392-EFC4-42A4-8F1D-F398F612C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CEC841-DF6B-488B-AA31-8F665E510D44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713EB3D-E1F6-46BD-AD19-407C5EEF298A}"/>
              </a:ext>
            </a:extLst>
          </p:cNvPr>
          <p:cNvSpPr/>
          <p:nvPr/>
        </p:nvSpPr>
        <p:spPr>
          <a:xfrm>
            <a:off x="755650" y="1481138"/>
            <a:ext cx="7632700" cy="4826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points do the Happy Heroes have now?</a:t>
            </a:r>
          </a:p>
        </p:txBody>
      </p:sp>
      <p:grpSp>
        <p:nvGrpSpPr>
          <p:cNvPr id="29700" name="Group 42">
            <a:extLst>
              <a:ext uri="{FF2B5EF4-FFF2-40B4-BE49-F238E27FC236}">
                <a16:creationId xmlns:a16="http://schemas.microsoft.com/office/drawing/2014/main" id="{8B79ABD1-78AD-439C-A828-12E5422715DA}"/>
              </a:ext>
            </a:extLst>
          </p:cNvPr>
          <p:cNvGrpSpPr>
            <a:grpSpLocks/>
          </p:cNvGrpSpPr>
          <p:nvPr/>
        </p:nvGrpSpPr>
        <p:grpSpPr bwMode="auto">
          <a:xfrm>
            <a:off x="5137150" y="2265363"/>
            <a:ext cx="1492250" cy="3438525"/>
            <a:chOff x="3130378" y="2248929"/>
            <a:chExt cx="1165653" cy="263610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FD95372-2608-480C-A9C3-FE8BBCD4528F}"/>
                </a:ext>
              </a:extLst>
            </p:cNvPr>
            <p:cNvCxnSpPr/>
            <p:nvPr/>
          </p:nvCxnSpPr>
          <p:spPr>
            <a:xfrm>
              <a:off x="3130378" y="2248929"/>
              <a:ext cx="0" cy="2636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96020DA-8AFB-473D-B825-1F73B1D733DC}"/>
                </a:ext>
              </a:extLst>
            </p:cNvPr>
            <p:cNvCxnSpPr/>
            <p:nvPr/>
          </p:nvCxnSpPr>
          <p:spPr>
            <a:xfrm>
              <a:off x="4296031" y="2257448"/>
              <a:ext cx="0" cy="2627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4146ECB-F825-4E91-9C41-6F34596D8AF4}"/>
              </a:ext>
            </a:extLst>
          </p:cNvPr>
          <p:cNvSpPr/>
          <p:nvPr/>
        </p:nvSpPr>
        <p:spPr>
          <a:xfrm>
            <a:off x="4683125" y="5313363"/>
            <a:ext cx="2427288" cy="568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Tens         Ones</a:t>
            </a:r>
          </a:p>
        </p:txBody>
      </p:sp>
      <p:sp>
        <p:nvSpPr>
          <p:cNvPr id="58" name="answer 1">
            <a:extLst>
              <a:ext uri="{FF2B5EF4-FFF2-40B4-BE49-F238E27FC236}">
                <a16:creationId xmlns:a16="http://schemas.microsoft.com/office/drawing/2014/main" id="{D8441ED5-2294-49DA-BF0E-1EDF2E21914F}"/>
              </a:ext>
            </a:extLst>
          </p:cNvPr>
          <p:cNvSpPr/>
          <p:nvPr/>
        </p:nvSpPr>
        <p:spPr>
          <a:xfrm>
            <a:off x="2498725" y="2095500"/>
            <a:ext cx="1262063" cy="123507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</a:t>
            </a:r>
          </a:p>
        </p:txBody>
      </p:sp>
      <p:sp>
        <p:nvSpPr>
          <p:cNvPr id="39" name="answer 2">
            <a:extLst>
              <a:ext uri="{FF2B5EF4-FFF2-40B4-BE49-F238E27FC236}">
                <a16:creationId xmlns:a16="http://schemas.microsoft.com/office/drawing/2014/main" id="{92283156-F86D-481E-870F-F3A982A055E0}"/>
              </a:ext>
            </a:extLst>
          </p:cNvPr>
          <p:cNvSpPr/>
          <p:nvPr/>
        </p:nvSpPr>
        <p:spPr>
          <a:xfrm>
            <a:off x="2498725" y="3427413"/>
            <a:ext cx="1262063" cy="123507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10</a:t>
            </a:r>
          </a:p>
        </p:txBody>
      </p:sp>
      <p:sp>
        <p:nvSpPr>
          <p:cNvPr id="45" name="answer 3">
            <a:extLst>
              <a:ext uri="{FF2B5EF4-FFF2-40B4-BE49-F238E27FC236}">
                <a16:creationId xmlns:a16="http://schemas.microsoft.com/office/drawing/2014/main" id="{6C425EA6-8B00-4E43-BAFD-C5B3E54F1737}"/>
              </a:ext>
            </a:extLst>
          </p:cNvPr>
          <p:cNvSpPr/>
          <p:nvPr/>
        </p:nvSpPr>
        <p:spPr>
          <a:xfrm>
            <a:off x="2498725" y="4759325"/>
            <a:ext cx="1262063" cy="1233488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100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1E5277F-D0BE-4D62-832F-6DD1B32163BF}"/>
              </a:ext>
            </a:extLst>
          </p:cNvPr>
          <p:cNvSpPr/>
          <p:nvPr/>
        </p:nvSpPr>
        <p:spPr>
          <a:xfrm>
            <a:off x="6477000" y="4940300"/>
            <a:ext cx="306388" cy="306388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6" name="Talking Partners">
            <a:extLst>
              <a:ext uri="{FF2B5EF4-FFF2-40B4-BE49-F238E27FC236}">
                <a16:creationId xmlns:a16="http://schemas.microsoft.com/office/drawing/2014/main" id="{C661F11D-A46D-4685-840F-B1CC5F057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370B3FF-E25A-4D52-9AEE-873DA45CFB70}"/>
              </a:ext>
            </a:extLst>
          </p:cNvPr>
          <p:cNvGrpSpPr>
            <a:grpSpLocks/>
          </p:cNvGrpSpPr>
          <p:nvPr/>
        </p:nvGrpSpPr>
        <p:grpSpPr bwMode="auto">
          <a:xfrm>
            <a:off x="4699000" y="3330575"/>
            <a:ext cx="1720850" cy="2762250"/>
            <a:chOff x="2776151" y="2556706"/>
            <a:chExt cx="1894703" cy="3040141"/>
          </a:xfrm>
        </p:grpSpPr>
        <p:grpSp>
          <p:nvGrpSpPr>
            <p:cNvPr id="30758" name="Group 42">
              <a:extLst>
                <a:ext uri="{FF2B5EF4-FFF2-40B4-BE49-F238E27FC236}">
                  <a16:creationId xmlns:a16="http://schemas.microsoft.com/office/drawing/2014/main" id="{322690FB-1322-4F57-A943-C504821B8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378" y="2556706"/>
              <a:ext cx="1165653" cy="2328332"/>
              <a:chOff x="3130378" y="2248929"/>
              <a:chExt cx="1165653" cy="2636109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1499AD3-C8F7-45BC-AC1C-5D7ECCB1A727}"/>
                  </a:ext>
                </a:extLst>
              </p:cNvPr>
              <p:cNvCxnSpPr/>
              <p:nvPr/>
            </p:nvCxnSpPr>
            <p:spPr>
              <a:xfrm>
                <a:off x="3130971" y="2248929"/>
                <a:ext cx="0" cy="26368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406884D-9B47-4E2F-81A2-A25FEE8E6F83}"/>
                  </a:ext>
                </a:extLst>
              </p:cNvPr>
              <p:cNvCxnSpPr/>
              <p:nvPr/>
            </p:nvCxnSpPr>
            <p:spPr>
              <a:xfrm>
                <a:off x="4296807" y="2256842"/>
                <a:ext cx="0" cy="26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AC3944B-A72A-4C14-B677-3692D0D3676E}"/>
                </a:ext>
              </a:extLst>
            </p:cNvPr>
            <p:cNvSpPr/>
            <p:nvPr/>
          </p:nvSpPr>
          <p:spPr>
            <a:xfrm>
              <a:off x="2776151" y="4579972"/>
              <a:ext cx="1894703" cy="445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Tens        Ones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E42A3F-1A23-4BD6-8F83-851AAAA31FE7}"/>
                </a:ext>
              </a:extLst>
            </p:cNvPr>
            <p:cNvSpPr/>
            <p:nvPr/>
          </p:nvSpPr>
          <p:spPr>
            <a:xfrm>
              <a:off x="3010367" y="4289936"/>
              <a:ext cx="239460" cy="2376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C4C8C0-AF8C-4CB2-B701-BB3162DC3B48}"/>
                </a:ext>
              </a:extLst>
            </p:cNvPr>
            <p:cNvSpPr/>
            <p:nvPr/>
          </p:nvSpPr>
          <p:spPr>
            <a:xfrm>
              <a:off x="3005124" y="4015625"/>
              <a:ext cx="237712" cy="2376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BD9DFC-2ED6-45E8-8CB6-36E7708676DC}"/>
                </a:ext>
              </a:extLst>
            </p:cNvPr>
            <p:cNvSpPr/>
            <p:nvPr/>
          </p:nvSpPr>
          <p:spPr>
            <a:xfrm>
              <a:off x="2928217" y="5055213"/>
              <a:ext cx="1590572" cy="54163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4EA868"/>
                  </a:solidFill>
                </a:rPr>
                <a:t>They might have 21 points.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AD7FDDD-3764-408C-B173-E1C5B02658B2}"/>
              </a:ext>
            </a:extLst>
          </p:cNvPr>
          <p:cNvSpPr/>
          <p:nvPr/>
        </p:nvSpPr>
        <p:spPr>
          <a:xfrm>
            <a:off x="2637175" y="696913"/>
            <a:ext cx="386965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Winning Problems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AF063D4-00F4-4D70-AD72-65E26A95BA44}"/>
              </a:ext>
            </a:extLst>
          </p:cNvPr>
          <p:cNvSpPr/>
          <p:nvPr/>
        </p:nvSpPr>
        <p:spPr>
          <a:xfrm>
            <a:off x="755650" y="1481138"/>
            <a:ext cx="7632700" cy="6858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Tia gives her teammates a clue so they can work out how many points they have so far.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444B17-C6FD-40D6-81D6-CDFFB9ECEB1C}"/>
              </a:ext>
            </a:extLst>
          </p:cNvPr>
          <p:cNvGrpSpPr>
            <a:grpSpLocks/>
          </p:cNvGrpSpPr>
          <p:nvPr/>
        </p:nvGrpSpPr>
        <p:grpSpPr bwMode="auto">
          <a:xfrm>
            <a:off x="788988" y="3330575"/>
            <a:ext cx="1720850" cy="2762250"/>
            <a:chOff x="2776151" y="2556706"/>
            <a:chExt cx="1894703" cy="3040141"/>
          </a:xfrm>
        </p:grpSpPr>
        <p:grpSp>
          <p:nvGrpSpPr>
            <p:cNvPr id="30750" name="Group 2">
              <a:extLst>
                <a:ext uri="{FF2B5EF4-FFF2-40B4-BE49-F238E27FC236}">
                  <a16:creationId xmlns:a16="http://schemas.microsoft.com/office/drawing/2014/main" id="{13206DA7-F16C-4AC6-9B81-A18EE0715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378" y="2556706"/>
              <a:ext cx="1165653" cy="2328332"/>
              <a:chOff x="3130378" y="2248929"/>
              <a:chExt cx="1165653" cy="263610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9663349-2666-4AEE-81F4-A3C4FBF820C5}"/>
                  </a:ext>
                </a:extLst>
              </p:cNvPr>
              <p:cNvCxnSpPr/>
              <p:nvPr/>
            </p:nvCxnSpPr>
            <p:spPr>
              <a:xfrm>
                <a:off x="3130970" y="2248929"/>
                <a:ext cx="0" cy="26368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B8CAEA-42A2-4CE4-978A-F5BEC65560D1}"/>
                  </a:ext>
                </a:extLst>
              </p:cNvPr>
              <p:cNvCxnSpPr/>
              <p:nvPr/>
            </p:nvCxnSpPr>
            <p:spPr>
              <a:xfrm>
                <a:off x="4296807" y="2256842"/>
                <a:ext cx="0" cy="26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313E4E-2867-49F4-BDC3-D5F155556A23}"/>
                </a:ext>
              </a:extLst>
            </p:cNvPr>
            <p:cNvSpPr/>
            <p:nvPr/>
          </p:nvSpPr>
          <p:spPr>
            <a:xfrm>
              <a:off x="2776151" y="4579972"/>
              <a:ext cx="1894703" cy="445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Tens        Ones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CC89AE-D4A4-4009-95B0-53EEACE54F29}"/>
                </a:ext>
              </a:extLst>
            </p:cNvPr>
            <p:cNvSpPr/>
            <p:nvPr/>
          </p:nvSpPr>
          <p:spPr>
            <a:xfrm>
              <a:off x="4176203" y="4281200"/>
              <a:ext cx="239460" cy="239367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45C13C-F6F7-4F24-97EC-DC5F565EEA50}"/>
                </a:ext>
              </a:extLst>
            </p:cNvPr>
            <p:cNvSpPr/>
            <p:nvPr/>
          </p:nvSpPr>
          <p:spPr>
            <a:xfrm>
              <a:off x="4176203" y="4015625"/>
              <a:ext cx="239460" cy="237620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8C8D97-5E54-4D38-B414-3194A3789FB9}"/>
                </a:ext>
              </a:extLst>
            </p:cNvPr>
            <p:cNvSpPr/>
            <p:nvPr/>
          </p:nvSpPr>
          <p:spPr>
            <a:xfrm>
              <a:off x="4176203" y="3748301"/>
              <a:ext cx="239460" cy="239368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4238DB-ECF8-479C-9A3B-158931FBE72F}"/>
                </a:ext>
              </a:extLst>
            </p:cNvPr>
            <p:cNvSpPr/>
            <p:nvPr/>
          </p:nvSpPr>
          <p:spPr>
            <a:xfrm>
              <a:off x="2839075" y="5055213"/>
              <a:ext cx="1768856" cy="54163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4EA868"/>
                  </a:solidFill>
                </a:rPr>
                <a:t>They might have 3 points.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B53FB4-24B3-44C6-9247-4DB98A26D56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330575"/>
            <a:ext cx="1720850" cy="2762250"/>
            <a:chOff x="2743344" y="3330977"/>
            <a:chExt cx="1721263" cy="2761848"/>
          </a:xfrm>
        </p:grpSpPr>
        <p:grpSp>
          <p:nvGrpSpPr>
            <p:cNvPr id="30742" name="Group 23">
              <a:extLst>
                <a:ext uri="{FF2B5EF4-FFF2-40B4-BE49-F238E27FC236}">
                  <a16:creationId xmlns:a16="http://schemas.microsoft.com/office/drawing/2014/main" id="{06C54F28-0ED9-4CBF-8D98-4EA470DA4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5145" y="3330977"/>
              <a:ext cx="1058950" cy="2115198"/>
              <a:chOff x="3130378" y="2248929"/>
              <a:chExt cx="1165653" cy="263610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4C260AD-3420-495E-9BD3-DA3F550DF7F2}"/>
                  </a:ext>
                </a:extLst>
              </p:cNvPr>
              <p:cNvCxnSpPr/>
              <p:nvPr/>
            </p:nvCxnSpPr>
            <p:spPr>
              <a:xfrm>
                <a:off x="3130971" y="2248929"/>
                <a:ext cx="0" cy="26368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4315672-1697-4B62-99D8-875A831549FF}"/>
                  </a:ext>
                </a:extLst>
              </p:cNvPr>
              <p:cNvCxnSpPr/>
              <p:nvPr/>
            </p:nvCxnSpPr>
            <p:spPr>
              <a:xfrm>
                <a:off x="4296807" y="2256842"/>
                <a:ext cx="0" cy="26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6874B8-83E7-4993-A54C-ABA089F5F4F0}"/>
                </a:ext>
              </a:extLst>
            </p:cNvPr>
            <p:cNvSpPr/>
            <p:nvPr/>
          </p:nvSpPr>
          <p:spPr>
            <a:xfrm>
              <a:off x="2743344" y="5169034"/>
              <a:ext cx="1721263" cy="404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Tens        Ones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0591B0D-B98C-40C5-B245-00CDD5C3A956}"/>
                </a:ext>
              </a:extLst>
            </p:cNvPr>
            <p:cNvSpPr/>
            <p:nvPr/>
          </p:nvSpPr>
          <p:spPr>
            <a:xfrm>
              <a:off x="4015237" y="4897612"/>
              <a:ext cx="217539" cy="217455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8838CC0-CC8B-4032-B5D7-8F1BE952D60C}"/>
                </a:ext>
              </a:extLst>
            </p:cNvPr>
            <p:cNvSpPr/>
            <p:nvPr/>
          </p:nvSpPr>
          <p:spPr>
            <a:xfrm>
              <a:off x="4015237" y="4656347"/>
              <a:ext cx="217539" cy="215869"/>
            </a:xfrm>
            <a:prstGeom prst="ellipse">
              <a:avLst/>
            </a:prstGeom>
            <a:solidFill>
              <a:srgbClr val="48D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A569B83-882F-4B6A-99F1-A53CB279CF07}"/>
                </a:ext>
              </a:extLst>
            </p:cNvPr>
            <p:cNvSpPr/>
            <p:nvPr/>
          </p:nvSpPr>
          <p:spPr>
            <a:xfrm>
              <a:off x="2956120" y="4910310"/>
              <a:ext cx="217540" cy="217455"/>
            </a:xfrm>
            <a:prstGeom prst="ellipse">
              <a:avLst/>
            </a:prstGeom>
            <a:solidFill>
              <a:srgbClr val="A9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8DE23E-DDFA-4063-8663-D42356CAAFF9}"/>
                </a:ext>
              </a:extLst>
            </p:cNvPr>
            <p:cNvSpPr/>
            <p:nvPr/>
          </p:nvSpPr>
          <p:spPr>
            <a:xfrm>
              <a:off x="2779866" y="5600772"/>
              <a:ext cx="1648220" cy="49205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4EA868"/>
                  </a:solidFill>
                </a:rPr>
                <a:t>They might have 12 points.</a:t>
              </a: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CCBE76A0-F895-488F-A082-6F395BE86FA1}"/>
              </a:ext>
            </a:extLst>
          </p:cNvPr>
          <p:cNvSpPr/>
          <p:nvPr/>
        </p:nvSpPr>
        <p:spPr>
          <a:xfrm>
            <a:off x="5970588" y="4895850"/>
            <a:ext cx="217487" cy="217488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show answers">
            <a:extLst>
              <a:ext uri="{FF2B5EF4-FFF2-40B4-BE49-F238E27FC236}">
                <a16:creationId xmlns:a16="http://schemas.microsoft.com/office/drawing/2014/main" id="{7D08ED1D-A52C-4189-889C-86E350F65A01}"/>
              </a:ext>
            </a:extLst>
          </p:cNvPr>
          <p:cNvSpPr/>
          <p:nvPr/>
        </p:nvSpPr>
        <p:spPr>
          <a:xfrm>
            <a:off x="755650" y="2249488"/>
            <a:ext cx="7618413" cy="57785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Tia says, “There are 3 beads on my abacus.”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might Team </a:t>
            </a:r>
            <a:r>
              <a:rPr lang="en-GB" dirty="0" err="1">
                <a:solidFill>
                  <a:schemeClr val="tx1"/>
                </a:solidFill>
              </a:rPr>
              <a:t>Twinkl’s</a:t>
            </a:r>
            <a:r>
              <a:rPr lang="en-GB" dirty="0">
                <a:solidFill>
                  <a:schemeClr val="tx1"/>
                </a:solidFill>
              </a:rPr>
              <a:t> score be?</a:t>
            </a:r>
          </a:p>
        </p:txBody>
      </p:sp>
      <p:pic>
        <p:nvPicPr>
          <p:cNvPr id="30729" name="Whole Class">
            <a:extLst>
              <a:ext uri="{FF2B5EF4-FFF2-40B4-BE49-F238E27FC236}">
                <a16:creationId xmlns:a16="http://schemas.microsoft.com/office/drawing/2014/main" id="{9688F886-4475-4C91-994D-80EEBD09F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AAF8AF62-CA2D-456C-986E-6263147F9D31}"/>
              </a:ext>
            </a:extLst>
          </p:cNvPr>
          <p:cNvGrpSpPr>
            <a:grpSpLocks/>
          </p:cNvGrpSpPr>
          <p:nvPr/>
        </p:nvGrpSpPr>
        <p:grpSpPr bwMode="auto">
          <a:xfrm>
            <a:off x="6653213" y="3330575"/>
            <a:ext cx="1720850" cy="2762250"/>
            <a:chOff x="2776151" y="2556706"/>
            <a:chExt cx="1894703" cy="3040141"/>
          </a:xfrm>
        </p:grpSpPr>
        <p:grpSp>
          <p:nvGrpSpPr>
            <p:cNvPr id="30734" name="Group 46">
              <a:extLst>
                <a:ext uri="{FF2B5EF4-FFF2-40B4-BE49-F238E27FC236}">
                  <a16:creationId xmlns:a16="http://schemas.microsoft.com/office/drawing/2014/main" id="{396243A0-F747-4A73-AD52-EB921143C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378" y="2556706"/>
              <a:ext cx="1165653" cy="2328332"/>
              <a:chOff x="3130378" y="2248929"/>
              <a:chExt cx="1165653" cy="2636109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3FB6C1C-9B04-49ED-9BB3-3BF28DCE66FE}"/>
                  </a:ext>
                </a:extLst>
              </p:cNvPr>
              <p:cNvCxnSpPr/>
              <p:nvPr/>
            </p:nvCxnSpPr>
            <p:spPr>
              <a:xfrm>
                <a:off x="3130970" y="2248929"/>
                <a:ext cx="0" cy="26368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B0EB4A0-86C6-4B85-8F52-E23BC251C27E}"/>
                  </a:ext>
                </a:extLst>
              </p:cNvPr>
              <p:cNvCxnSpPr/>
              <p:nvPr/>
            </p:nvCxnSpPr>
            <p:spPr>
              <a:xfrm>
                <a:off x="4296807" y="2256842"/>
                <a:ext cx="0" cy="26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A3DB8F-8A77-4107-A47F-694158339494}"/>
                </a:ext>
              </a:extLst>
            </p:cNvPr>
            <p:cNvSpPr/>
            <p:nvPr/>
          </p:nvSpPr>
          <p:spPr>
            <a:xfrm>
              <a:off x="2776151" y="4579972"/>
              <a:ext cx="1894703" cy="445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Tens        Ones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CBF28B-8AB5-4F78-A378-F4AA1E1BD327}"/>
                </a:ext>
              </a:extLst>
            </p:cNvPr>
            <p:cNvSpPr/>
            <p:nvPr/>
          </p:nvSpPr>
          <p:spPr>
            <a:xfrm>
              <a:off x="3010367" y="4289936"/>
              <a:ext cx="239459" cy="2376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D169A32-4D83-47BA-AC51-CE43AEAB8411}"/>
                </a:ext>
              </a:extLst>
            </p:cNvPr>
            <p:cNvSpPr/>
            <p:nvPr/>
          </p:nvSpPr>
          <p:spPr>
            <a:xfrm>
              <a:off x="3005123" y="4015625"/>
              <a:ext cx="237712" cy="2376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C38352-91E9-4E1D-8CB7-6F8CD4C631A1}"/>
                </a:ext>
              </a:extLst>
            </p:cNvPr>
            <p:cNvSpPr/>
            <p:nvPr/>
          </p:nvSpPr>
          <p:spPr>
            <a:xfrm>
              <a:off x="2889763" y="5055213"/>
              <a:ext cx="1667478" cy="54163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600" dirty="0">
                  <a:solidFill>
                    <a:srgbClr val="4EA868"/>
                  </a:solidFill>
                </a:rPr>
                <a:t>They might have 30 points.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C6A567-4BE3-48F6-AD81-7C1C7D065D0E}"/>
                </a:ext>
              </a:extLst>
            </p:cNvPr>
            <p:cNvSpPr/>
            <p:nvPr/>
          </p:nvSpPr>
          <p:spPr>
            <a:xfrm>
              <a:off x="3005123" y="3748301"/>
              <a:ext cx="237712" cy="23936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7425032-2266-42E9-9BD4-ABE0FC286E9C}"/>
              </a:ext>
            </a:extLst>
          </p:cNvPr>
          <p:cNvSpPr/>
          <p:nvPr/>
        </p:nvSpPr>
        <p:spPr>
          <a:xfrm>
            <a:off x="3987800" y="2881313"/>
            <a:ext cx="352425" cy="352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E6D08D2-F21C-423A-9D2E-DE8A956701BF}"/>
              </a:ext>
            </a:extLst>
          </p:cNvPr>
          <p:cNvSpPr/>
          <p:nvPr/>
        </p:nvSpPr>
        <p:spPr>
          <a:xfrm>
            <a:off x="4395788" y="2879725"/>
            <a:ext cx="352425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78F3175-3A03-41A5-B3C0-7FF3CECF1C88}"/>
              </a:ext>
            </a:extLst>
          </p:cNvPr>
          <p:cNvSpPr/>
          <p:nvPr/>
        </p:nvSpPr>
        <p:spPr>
          <a:xfrm>
            <a:off x="4803775" y="2878138"/>
            <a:ext cx="352425" cy="3540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ounded Rectangle 30">
            <a:extLst>
              <a:ext uri="{FF2B5EF4-FFF2-40B4-BE49-F238E27FC236}">
                <a16:creationId xmlns:a16="http://schemas.microsoft.com/office/drawing/2014/main" id="{4B5F2FBE-2594-4795-85B7-432551A33D73}"/>
              </a:ext>
            </a:extLst>
          </p:cNvPr>
          <p:cNvSpPr/>
          <p:nvPr/>
        </p:nvSpPr>
        <p:spPr>
          <a:xfrm>
            <a:off x="1526796" y="3332076"/>
            <a:ext cx="6090408" cy="452437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can you be sure you have found all the possibilities?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62BF98-4022-45E8-A627-39AC24E007E6}"/>
              </a:ext>
            </a:extLst>
          </p:cNvPr>
          <p:cNvSpPr/>
          <p:nvPr/>
        </p:nvSpPr>
        <p:spPr>
          <a:xfrm>
            <a:off x="1697448" y="735013"/>
            <a:ext cx="56602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Winning Problems Activity</a:t>
            </a:r>
            <a:endParaRPr lang="en-GB" sz="3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D2D434-4C1E-456C-A9A2-BB2241D4649C}"/>
              </a:ext>
            </a:extLst>
          </p:cNvPr>
          <p:cNvSpPr/>
          <p:nvPr/>
        </p:nvSpPr>
        <p:spPr>
          <a:xfrm>
            <a:off x="755650" y="2298700"/>
            <a:ext cx="7632700" cy="3794125"/>
          </a:xfrm>
          <a:prstGeom prst="rect">
            <a:avLst/>
          </a:prstGeom>
          <a:solidFill>
            <a:srgbClr val="7DB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48" name="Individual Work">
            <a:extLst>
              <a:ext uri="{FF2B5EF4-FFF2-40B4-BE49-F238E27FC236}">
                <a16:creationId xmlns:a16="http://schemas.microsoft.com/office/drawing/2014/main" id="{AB09B0F4-1A44-4BB4-A3F8-52ED90BB0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A34F01-C0CA-4AE7-9031-DFA140E73A33}"/>
              </a:ext>
            </a:extLst>
          </p:cNvPr>
          <p:cNvSpPr/>
          <p:nvPr/>
        </p:nvSpPr>
        <p:spPr>
          <a:xfrm>
            <a:off x="755650" y="1481138"/>
            <a:ext cx="7632700" cy="727075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work out how many points the other teams might have?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spot any patterns?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DF815-1309-47AE-A0F7-FA724D57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63" y="2401888"/>
            <a:ext cx="2536825" cy="3587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2B0452-457E-44E8-8F82-2689AE2F0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713" y="2403475"/>
            <a:ext cx="2535237" cy="358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69336-E9CD-4CE7-9E9A-5D1F18709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63" y="2403475"/>
            <a:ext cx="2535237" cy="358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E64975-9F46-4252-B2FE-D4559F25B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063" y="2403475"/>
            <a:ext cx="2535237" cy="358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1DF6EA-8446-411B-85EE-D61D29F48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763" y="2403475"/>
            <a:ext cx="2535237" cy="358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FE3FFC-476B-47E0-9458-2DA373425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3375" y="2403475"/>
            <a:ext cx="2535238" cy="358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16937E-EEA3-44F1-B610-D147B419D4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238" y="2401888"/>
            <a:ext cx="2536825" cy="3587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757" name="Picture 18">
            <a:extLst>
              <a:ext uri="{FF2B5EF4-FFF2-40B4-BE49-F238E27FC236}">
                <a16:creationId xmlns:a16="http://schemas.microsoft.com/office/drawing/2014/main" id="{3B5978D0-D94F-41EC-A1B2-43A46A520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28975"/>
            <a:ext cx="137636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87B628D-881F-4293-A7FE-56EB596C3505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5385DBB-C369-4D61-9984-5E080EA0062D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FC7D56A2-5395-470F-8BFD-2A08703C1C17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8B656969-E1B6-4FA2-8C51-74F66DF48369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4342" name="Content Placeholder 15">
            <a:extLst>
              <a:ext uri="{FF2B5EF4-FFF2-40B4-BE49-F238E27FC236}">
                <a16:creationId xmlns:a16="http://schemas.microsoft.com/office/drawing/2014/main" id="{FC01CEE1-2EF9-49F3-8225-6003D8850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use place value and number facts to solve problems.</a:t>
            </a:r>
          </a:p>
        </p:txBody>
      </p:sp>
      <p:sp>
        <p:nvSpPr>
          <p:cNvPr id="14343" name="Content Placeholder 15">
            <a:extLst>
              <a:ext uri="{FF2B5EF4-FFF2-40B4-BE49-F238E27FC236}">
                <a16:creationId xmlns:a16="http://schemas.microsoft.com/office/drawing/2014/main" id="{E12A8044-6A0C-4A78-91A9-8107F004A797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identify and change the value of each digit in a number.</a:t>
            </a:r>
          </a:p>
          <a:p>
            <a:pPr eaLnBrk="1" hangingPunct="1"/>
            <a:r>
              <a:rPr lang="en-GB" altLang="en-US"/>
              <a:t>I can represent numbers on an abacus.</a:t>
            </a:r>
          </a:p>
          <a:p>
            <a:pPr eaLnBrk="1" hangingPunct="1"/>
            <a:r>
              <a:rPr lang="en-GB" altLang="en-US"/>
              <a:t>I can identify and explain a number pattern.</a:t>
            </a:r>
          </a:p>
          <a:p>
            <a:pPr eaLnBrk="1" hangingPunct="1"/>
            <a:r>
              <a:rPr lang="en-GB" altLang="en-US"/>
              <a:t>I can use a pattern to help me solve a problem.</a:t>
            </a:r>
          </a:p>
          <a:p>
            <a:pPr eaLnBrk="1" hangingPunct="1"/>
            <a:r>
              <a:rPr lang="en-GB" altLang="en-US"/>
              <a:t>I can find all possible solutions to a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3F283368-AE6A-46E7-93E3-7F0CD9FF10E1}"/>
              </a:ext>
            </a:extLst>
          </p:cNvPr>
          <p:cNvSpPr/>
          <p:nvPr/>
        </p:nvSpPr>
        <p:spPr>
          <a:xfrm>
            <a:off x="755650" y="1352550"/>
            <a:ext cx="7632700" cy="406400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Let’s spin the wheels to generate two numbers.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CEA70-589D-4BD7-95BA-8C5CB8D48A97}"/>
              </a:ext>
            </a:extLst>
          </p:cNvPr>
          <p:cNvSpPr/>
          <p:nvPr/>
        </p:nvSpPr>
        <p:spPr>
          <a:xfrm>
            <a:off x="2732088" y="696913"/>
            <a:ext cx="36798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/>
              <a:t>Take Your Place</a:t>
            </a:r>
            <a:endParaRPr lang="en-GB" sz="4000" dirty="0"/>
          </a:p>
        </p:txBody>
      </p:sp>
      <p:pic>
        <p:nvPicPr>
          <p:cNvPr id="15364" name="Picture 12">
            <a:extLst>
              <a:ext uri="{FF2B5EF4-FFF2-40B4-BE49-F238E27FC236}">
                <a16:creationId xmlns:a16="http://schemas.microsoft.com/office/drawing/2014/main" id="{65FD04EB-2DE8-48C5-BE1E-B007BD8B5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2AE1CD01-2A12-4376-86ED-8FEE9CF4B957}"/>
              </a:ext>
            </a:extLst>
          </p:cNvPr>
          <p:cNvSpPr/>
          <p:nvPr/>
        </p:nvSpPr>
        <p:spPr>
          <a:xfrm>
            <a:off x="777875" y="4802188"/>
            <a:ext cx="7610475" cy="649287"/>
          </a:xfrm>
          <a:prstGeom prst="round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Where should the digit from the first wheel go - in the tens or the ones column? Why?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8276D686-D19A-40CF-AE0F-CEFD52B28520}"/>
              </a:ext>
            </a:extLst>
          </p:cNvPr>
          <p:cNvSpPr/>
          <p:nvPr/>
        </p:nvSpPr>
        <p:spPr>
          <a:xfrm>
            <a:off x="777875" y="5527675"/>
            <a:ext cx="7610475" cy="625475"/>
          </a:xfrm>
          <a:prstGeom prst="roundRect">
            <a:avLst/>
          </a:prstGeom>
          <a:solidFill>
            <a:schemeClr val="bg1"/>
          </a:solidFill>
          <a:ln>
            <a:solidFill>
              <a:srgbClr val="F8B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How do you know that you’ve made the </a:t>
            </a:r>
            <a:r>
              <a:rPr lang="en-GB" sz="1600" b="1" dirty="0">
                <a:solidFill>
                  <a:schemeClr val="tx1"/>
                </a:solidFill>
              </a:rPr>
              <a:t>greatest</a:t>
            </a:r>
            <a:r>
              <a:rPr lang="en-GB" sz="1600" dirty="0">
                <a:solidFill>
                  <a:schemeClr val="tx1"/>
                </a:solidFill>
              </a:rPr>
              <a:t> two-digit number you can possibly make?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6A70AB64-ADF8-48DC-A483-6D8E5D83235E}"/>
              </a:ext>
            </a:extLst>
          </p:cNvPr>
          <p:cNvGraphicFramePr>
            <a:graphicFrameLocks noGrp="1"/>
          </p:cNvGraphicFramePr>
          <p:nvPr/>
        </p:nvGraphicFramePr>
        <p:xfrm>
          <a:off x="4594225" y="2352675"/>
          <a:ext cx="3794126" cy="237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40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Tens</a:t>
                      </a:r>
                    </a:p>
                  </a:txBody>
                  <a:tcPr marL="91424" marR="91424" marT="45721" marB="45721">
                    <a:solidFill>
                      <a:srgbClr val="2DB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Ones</a:t>
                      </a:r>
                    </a:p>
                  </a:txBody>
                  <a:tcPr marL="91424" marR="91424" marT="45721" marB="45721">
                    <a:solidFill>
                      <a:srgbClr val="2DB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736"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L="91424" marR="91424" marT="45721" marB="45721"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4" marR="91424" marT="45721" marB="45721">
                    <a:solidFill>
                      <a:srgbClr val="B9D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wheel 1">
            <a:extLst>
              <a:ext uri="{FF2B5EF4-FFF2-40B4-BE49-F238E27FC236}">
                <a16:creationId xmlns:a16="http://schemas.microsoft.com/office/drawing/2014/main" id="{B6D39043-1D37-46C2-8951-BB4341140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330450"/>
            <a:ext cx="177006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wheel 2">
            <a:extLst>
              <a:ext uri="{FF2B5EF4-FFF2-40B4-BE49-F238E27FC236}">
                <a16:creationId xmlns:a16="http://schemas.microsoft.com/office/drawing/2014/main" id="{323EA827-60F1-4072-9496-75DF9931E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346325"/>
            <a:ext cx="1770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spin">
            <a:extLst>
              <a:ext uri="{FF2B5EF4-FFF2-40B4-BE49-F238E27FC236}">
                <a16:creationId xmlns:a16="http://schemas.microsoft.com/office/drawing/2014/main" id="{31FD483A-AD69-43F4-B1C4-8042B76FDBC4}"/>
              </a:ext>
            </a:extLst>
          </p:cNvPr>
          <p:cNvSpPr/>
          <p:nvPr/>
        </p:nvSpPr>
        <p:spPr>
          <a:xfrm>
            <a:off x="1987550" y="4181475"/>
            <a:ext cx="1306513" cy="541338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Spin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6E0851-1575-46B4-9693-FA28E436BAF7}"/>
              </a:ext>
            </a:extLst>
          </p:cNvPr>
          <p:cNvSpPr/>
          <p:nvPr/>
        </p:nvSpPr>
        <p:spPr>
          <a:xfrm>
            <a:off x="1463675" y="2921000"/>
            <a:ext cx="585788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5E46203-CE69-4CA8-8912-7948FF20CCCB}"/>
              </a:ext>
            </a:extLst>
          </p:cNvPr>
          <p:cNvSpPr/>
          <p:nvPr/>
        </p:nvSpPr>
        <p:spPr>
          <a:xfrm>
            <a:off x="3335338" y="2921000"/>
            <a:ext cx="585787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5B478BD-7123-4198-B41E-FE6AB4DCF942}"/>
              </a:ext>
            </a:extLst>
          </p:cNvPr>
          <p:cNvSpPr/>
          <p:nvPr/>
        </p:nvSpPr>
        <p:spPr>
          <a:xfrm>
            <a:off x="1460500" y="2927350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3023C82-2921-4FFE-8672-B208B15F3F34}"/>
              </a:ext>
            </a:extLst>
          </p:cNvPr>
          <p:cNvSpPr/>
          <p:nvPr/>
        </p:nvSpPr>
        <p:spPr>
          <a:xfrm>
            <a:off x="3340100" y="2925763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5517FCD-DD60-4DCD-A51D-B51B93703C60}"/>
              </a:ext>
            </a:extLst>
          </p:cNvPr>
          <p:cNvSpPr/>
          <p:nvPr/>
        </p:nvSpPr>
        <p:spPr>
          <a:xfrm>
            <a:off x="1455738" y="2924175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6ECBCB5D-DDE6-496A-8C04-63C474881836}"/>
              </a:ext>
            </a:extLst>
          </p:cNvPr>
          <p:cNvSpPr/>
          <p:nvPr/>
        </p:nvSpPr>
        <p:spPr>
          <a:xfrm>
            <a:off x="3335338" y="2928938"/>
            <a:ext cx="585787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0D94C70-35C2-4045-AD7D-BFCAF588195C}"/>
              </a:ext>
            </a:extLst>
          </p:cNvPr>
          <p:cNvSpPr/>
          <p:nvPr/>
        </p:nvSpPr>
        <p:spPr>
          <a:xfrm>
            <a:off x="1460500" y="2927350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CA30AB3-C7FA-4368-A0CA-D60B43A9FE8D}"/>
              </a:ext>
            </a:extLst>
          </p:cNvPr>
          <p:cNvSpPr/>
          <p:nvPr/>
        </p:nvSpPr>
        <p:spPr>
          <a:xfrm>
            <a:off x="3340100" y="2932113"/>
            <a:ext cx="585788" cy="585787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DFA4B529-8D21-4F30-ACC7-560D30F74338}"/>
              </a:ext>
            </a:extLst>
          </p:cNvPr>
          <p:cNvSpPr/>
          <p:nvPr/>
        </p:nvSpPr>
        <p:spPr>
          <a:xfrm>
            <a:off x="1455738" y="2914650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D5629714-B860-4157-AD33-222FF72509C1}"/>
              </a:ext>
            </a:extLst>
          </p:cNvPr>
          <p:cNvSpPr/>
          <p:nvPr/>
        </p:nvSpPr>
        <p:spPr>
          <a:xfrm>
            <a:off x="3335338" y="2919413"/>
            <a:ext cx="585787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9E664D4E-1D8F-489A-BBC8-EFF42BF6B8EC}"/>
              </a:ext>
            </a:extLst>
          </p:cNvPr>
          <p:cNvSpPr/>
          <p:nvPr/>
        </p:nvSpPr>
        <p:spPr>
          <a:xfrm>
            <a:off x="1470025" y="2917825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BDB54BB-8A9C-424C-8AA7-B2CA24F288A3}"/>
              </a:ext>
            </a:extLst>
          </p:cNvPr>
          <p:cNvSpPr/>
          <p:nvPr/>
        </p:nvSpPr>
        <p:spPr>
          <a:xfrm>
            <a:off x="3349625" y="2922588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2F481C6E-DB7F-420C-AB3F-618FFDD076E5}"/>
              </a:ext>
            </a:extLst>
          </p:cNvPr>
          <p:cNvSpPr/>
          <p:nvPr/>
        </p:nvSpPr>
        <p:spPr>
          <a:xfrm>
            <a:off x="1458913" y="2914650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BD974A8-6F78-4ADE-A72F-7A675002FFB0}"/>
              </a:ext>
            </a:extLst>
          </p:cNvPr>
          <p:cNvSpPr/>
          <p:nvPr/>
        </p:nvSpPr>
        <p:spPr>
          <a:xfrm>
            <a:off x="3338513" y="2919413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4365A903-61C8-4593-B221-C7E1315B13FB}"/>
              </a:ext>
            </a:extLst>
          </p:cNvPr>
          <p:cNvSpPr/>
          <p:nvPr/>
        </p:nvSpPr>
        <p:spPr>
          <a:xfrm>
            <a:off x="1463675" y="2927350"/>
            <a:ext cx="585788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F4B0CC60-B608-4F77-A8D5-D3EB749E610C}"/>
              </a:ext>
            </a:extLst>
          </p:cNvPr>
          <p:cNvSpPr/>
          <p:nvPr/>
        </p:nvSpPr>
        <p:spPr>
          <a:xfrm>
            <a:off x="3343275" y="2930525"/>
            <a:ext cx="585788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EDC8BFC8-C69C-4FA7-8689-B29A4B159225}"/>
              </a:ext>
            </a:extLst>
          </p:cNvPr>
          <p:cNvSpPr/>
          <p:nvPr/>
        </p:nvSpPr>
        <p:spPr>
          <a:xfrm>
            <a:off x="1458913" y="2913063"/>
            <a:ext cx="584200" cy="585787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CC65A47-907D-47F0-A0BD-DB179C6720A3}"/>
              </a:ext>
            </a:extLst>
          </p:cNvPr>
          <p:cNvSpPr/>
          <p:nvPr/>
        </p:nvSpPr>
        <p:spPr>
          <a:xfrm>
            <a:off x="3338513" y="2917825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6784059C-67C9-4D39-AD41-9F3F1AAA3F5B}"/>
              </a:ext>
            </a:extLst>
          </p:cNvPr>
          <p:cNvSpPr/>
          <p:nvPr/>
        </p:nvSpPr>
        <p:spPr>
          <a:xfrm>
            <a:off x="1462088" y="2917825"/>
            <a:ext cx="585787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F4258D13-9821-4EE3-A24B-6FE978883AB9}"/>
              </a:ext>
            </a:extLst>
          </p:cNvPr>
          <p:cNvSpPr/>
          <p:nvPr/>
        </p:nvSpPr>
        <p:spPr>
          <a:xfrm>
            <a:off x="3343275" y="2922588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1082E645-0A75-4BC9-8832-AE2FFD8017B4}"/>
              </a:ext>
            </a:extLst>
          </p:cNvPr>
          <p:cNvSpPr/>
          <p:nvPr/>
        </p:nvSpPr>
        <p:spPr>
          <a:xfrm>
            <a:off x="766763" y="1808163"/>
            <a:ext cx="7632700" cy="4079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What is the </a:t>
            </a:r>
            <a:r>
              <a:rPr lang="en-GB" sz="1600" b="1" dirty="0">
                <a:solidFill>
                  <a:schemeClr val="tx1"/>
                </a:solidFill>
              </a:rPr>
              <a:t>greatest</a:t>
            </a:r>
            <a:r>
              <a:rPr lang="en-GB" sz="1600" dirty="0">
                <a:solidFill>
                  <a:schemeClr val="tx1"/>
                </a:solidFill>
              </a:rPr>
              <a:t> two-digit number you can make from the numbers?</a:t>
            </a:r>
          </a:p>
        </p:txBody>
      </p:sp>
      <p:sp>
        <p:nvSpPr>
          <p:cNvPr id="162" name="spi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33CE6D-5F2A-4C06-A1E5-27E17902B605}"/>
              </a:ext>
            </a:extLst>
          </p:cNvPr>
          <p:cNvSpPr/>
          <p:nvPr/>
        </p:nvSpPr>
        <p:spPr>
          <a:xfrm>
            <a:off x="3933825" y="6232525"/>
            <a:ext cx="1308100" cy="542925"/>
          </a:xfrm>
          <a:prstGeom prst="round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1B8552D4-B4CE-44CA-A9D7-A0E82C65F05C}"/>
              </a:ext>
            </a:extLst>
          </p:cNvPr>
          <p:cNvSpPr/>
          <p:nvPr/>
        </p:nvSpPr>
        <p:spPr>
          <a:xfrm>
            <a:off x="755650" y="1352550"/>
            <a:ext cx="7632700" cy="406400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Let’s spin the wheels to generate two numbers.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02ED8C-C98D-4F14-8B36-670346C7F391}"/>
              </a:ext>
            </a:extLst>
          </p:cNvPr>
          <p:cNvSpPr/>
          <p:nvPr/>
        </p:nvSpPr>
        <p:spPr>
          <a:xfrm>
            <a:off x="2695686" y="696913"/>
            <a:ext cx="37526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Take Your Place</a:t>
            </a:r>
            <a:endParaRPr lang="en-GB" sz="4000" b="1" dirty="0"/>
          </a:p>
        </p:txBody>
      </p:sp>
      <p:pic>
        <p:nvPicPr>
          <p:cNvPr id="16388" name="Picture 12">
            <a:extLst>
              <a:ext uri="{FF2B5EF4-FFF2-40B4-BE49-F238E27FC236}">
                <a16:creationId xmlns:a16="http://schemas.microsoft.com/office/drawing/2014/main" id="{E338906D-FF45-4348-8114-CDE909671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495569AB-304E-4174-9F14-883CFA5E0C07}"/>
              </a:ext>
            </a:extLst>
          </p:cNvPr>
          <p:cNvSpPr/>
          <p:nvPr/>
        </p:nvSpPr>
        <p:spPr>
          <a:xfrm>
            <a:off x="777875" y="4802188"/>
            <a:ext cx="7610475" cy="649287"/>
          </a:xfrm>
          <a:prstGeom prst="round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Where should the digit from the first wheel go - in the tens or the ones column? Why?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B7F9D2C8-802E-43AD-A7D4-733CEDEFB744}"/>
              </a:ext>
            </a:extLst>
          </p:cNvPr>
          <p:cNvSpPr/>
          <p:nvPr/>
        </p:nvSpPr>
        <p:spPr>
          <a:xfrm>
            <a:off x="777875" y="5527675"/>
            <a:ext cx="7610475" cy="625475"/>
          </a:xfrm>
          <a:prstGeom prst="roundRect">
            <a:avLst/>
          </a:prstGeom>
          <a:solidFill>
            <a:schemeClr val="bg1"/>
          </a:solidFill>
          <a:ln>
            <a:solidFill>
              <a:srgbClr val="F8B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How do you know that you’ve made the </a:t>
            </a:r>
            <a:r>
              <a:rPr lang="en-GB" sz="1600" b="1" dirty="0">
                <a:solidFill>
                  <a:schemeClr val="tx1"/>
                </a:solidFill>
              </a:rPr>
              <a:t>smallest</a:t>
            </a:r>
            <a:r>
              <a:rPr lang="en-GB" sz="1600" dirty="0">
                <a:solidFill>
                  <a:schemeClr val="tx1"/>
                </a:solidFill>
              </a:rPr>
              <a:t> two-digit number you can possibly make?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E3F590E8-191B-44D8-9BA2-855DCDC0A064}"/>
              </a:ext>
            </a:extLst>
          </p:cNvPr>
          <p:cNvGraphicFramePr>
            <a:graphicFrameLocks noGrp="1"/>
          </p:cNvGraphicFramePr>
          <p:nvPr/>
        </p:nvGraphicFramePr>
        <p:xfrm>
          <a:off x="4594225" y="2352675"/>
          <a:ext cx="3794126" cy="237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40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Tens</a:t>
                      </a:r>
                    </a:p>
                  </a:txBody>
                  <a:tcPr marL="91424" marR="91424" marT="45721" marB="45721">
                    <a:solidFill>
                      <a:srgbClr val="2DB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Ones</a:t>
                      </a:r>
                    </a:p>
                  </a:txBody>
                  <a:tcPr marL="91424" marR="91424" marT="45721" marB="45721">
                    <a:solidFill>
                      <a:srgbClr val="2DB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736"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L="91424" marR="91424" marT="45721" marB="45721"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4" marR="91424" marT="45721" marB="45721">
                    <a:solidFill>
                      <a:srgbClr val="B9D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wheel 1">
            <a:extLst>
              <a:ext uri="{FF2B5EF4-FFF2-40B4-BE49-F238E27FC236}">
                <a16:creationId xmlns:a16="http://schemas.microsoft.com/office/drawing/2014/main" id="{869E797B-A1D8-4EFD-A526-A6B92740E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330450"/>
            <a:ext cx="177006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wheel 2">
            <a:extLst>
              <a:ext uri="{FF2B5EF4-FFF2-40B4-BE49-F238E27FC236}">
                <a16:creationId xmlns:a16="http://schemas.microsoft.com/office/drawing/2014/main" id="{F2F74E8F-DDE8-4513-B33F-341F77D48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346325"/>
            <a:ext cx="1770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spin">
            <a:extLst>
              <a:ext uri="{FF2B5EF4-FFF2-40B4-BE49-F238E27FC236}">
                <a16:creationId xmlns:a16="http://schemas.microsoft.com/office/drawing/2014/main" id="{789B0886-B180-4C1A-83CF-67B96B33BCE4}"/>
              </a:ext>
            </a:extLst>
          </p:cNvPr>
          <p:cNvSpPr/>
          <p:nvPr/>
        </p:nvSpPr>
        <p:spPr>
          <a:xfrm>
            <a:off x="1987550" y="4181475"/>
            <a:ext cx="1306513" cy="541338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Spin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A2B8F8-6F19-4761-8C76-D7FB4E40F29C}"/>
              </a:ext>
            </a:extLst>
          </p:cNvPr>
          <p:cNvSpPr/>
          <p:nvPr/>
        </p:nvSpPr>
        <p:spPr>
          <a:xfrm>
            <a:off x="1463675" y="2921000"/>
            <a:ext cx="585788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F71E47A7-B5BB-4BA2-BA75-644B9FC13ABC}"/>
              </a:ext>
            </a:extLst>
          </p:cNvPr>
          <p:cNvSpPr/>
          <p:nvPr/>
        </p:nvSpPr>
        <p:spPr>
          <a:xfrm>
            <a:off x="3335338" y="2921000"/>
            <a:ext cx="585787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752546E3-770C-4B13-97A3-ADA7D81F73B2}"/>
              </a:ext>
            </a:extLst>
          </p:cNvPr>
          <p:cNvSpPr/>
          <p:nvPr/>
        </p:nvSpPr>
        <p:spPr>
          <a:xfrm>
            <a:off x="1460500" y="2927350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F42CD957-A095-4A98-8085-A53934FC7DF0}"/>
              </a:ext>
            </a:extLst>
          </p:cNvPr>
          <p:cNvSpPr/>
          <p:nvPr/>
        </p:nvSpPr>
        <p:spPr>
          <a:xfrm>
            <a:off x="3340100" y="2925763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8BECABD4-229E-46BA-9720-3EDB00156402}"/>
              </a:ext>
            </a:extLst>
          </p:cNvPr>
          <p:cNvSpPr/>
          <p:nvPr/>
        </p:nvSpPr>
        <p:spPr>
          <a:xfrm>
            <a:off x="1455738" y="2924175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A1D139E-5A3F-4E78-9412-A74B52615CE6}"/>
              </a:ext>
            </a:extLst>
          </p:cNvPr>
          <p:cNvSpPr/>
          <p:nvPr/>
        </p:nvSpPr>
        <p:spPr>
          <a:xfrm>
            <a:off x="3335338" y="2928938"/>
            <a:ext cx="585787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8BEB12DE-16C3-4DCF-A09A-F6D7DCA03808}"/>
              </a:ext>
            </a:extLst>
          </p:cNvPr>
          <p:cNvSpPr/>
          <p:nvPr/>
        </p:nvSpPr>
        <p:spPr>
          <a:xfrm>
            <a:off x="1460500" y="2927350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9BF1E5D0-93FE-4C51-AE8D-6B2360E69903}"/>
              </a:ext>
            </a:extLst>
          </p:cNvPr>
          <p:cNvSpPr/>
          <p:nvPr/>
        </p:nvSpPr>
        <p:spPr>
          <a:xfrm>
            <a:off x="3340100" y="2932113"/>
            <a:ext cx="585788" cy="585787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A3AED1C-94E9-4C97-A227-7F478FA9C875}"/>
              </a:ext>
            </a:extLst>
          </p:cNvPr>
          <p:cNvSpPr/>
          <p:nvPr/>
        </p:nvSpPr>
        <p:spPr>
          <a:xfrm>
            <a:off x="1455738" y="2914650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5935F977-2336-40C5-B958-347207C23D51}"/>
              </a:ext>
            </a:extLst>
          </p:cNvPr>
          <p:cNvSpPr/>
          <p:nvPr/>
        </p:nvSpPr>
        <p:spPr>
          <a:xfrm>
            <a:off x="3335338" y="2919413"/>
            <a:ext cx="585787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CB2D54B1-D116-4F2E-823E-A8A57C62CAF6}"/>
              </a:ext>
            </a:extLst>
          </p:cNvPr>
          <p:cNvSpPr/>
          <p:nvPr/>
        </p:nvSpPr>
        <p:spPr>
          <a:xfrm>
            <a:off x="1470025" y="2917825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6C01E01-116E-4308-9B73-56E478038937}"/>
              </a:ext>
            </a:extLst>
          </p:cNvPr>
          <p:cNvSpPr/>
          <p:nvPr/>
        </p:nvSpPr>
        <p:spPr>
          <a:xfrm>
            <a:off x="3349625" y="2922588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5D8836F6-A567-499D-B194-26FF68EA6776}"/>
              </a:ext>
            </a:extLst>
          </p:cNvPr>
          <p:cNvSpPr/>
          <p:nvPr/>
        </p:nvSpPr>
        <p:spPr>
          <a:xfrm>
            <a:off x="1458913" y="2914650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60EAAE0D-6F8A-46BD-BF20-155D4F9A140B}"/>
              </a:ext>
            </a:extLst>
          </p:cNvPr>
          <p:cNvSpPr/>
          <p:nvPr/>
        </p:nvSpPr>
        <p:spPr>
          <a:xfrm>
            <a:off x="3338513" y="2919413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F94A693-B32C-4804-A0DD-0C619742A554}"/>
              </a:ext>
            </a:extLst>
          </p:cNvPr>
          <p:cNvSpPr/>
          <p:nvPr/>
        </p:nvSpPr>
        <p:spPr>
          <a:xfrm>
            <a:off x="1463675" y="2927350"/>
            <a:ext cx="585788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56858FD-A775-470A-BFDD-C5F98C900171}"/>
              </a:ext>
            </a:extLst>
          </p:cNvPr>
          <p:cNvSpPr/>
          <p:nvPr/>
        </p:nvSpPr>
        <p:spPr>
          <a:xfrm>
            <a:off x="3343275" y="2930525"/>
            <a:ext cx="585788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50338812-5E84-4467-BD0D-40C00F45199F}"/>
              </a:ext>
            </a:extLst>
          </p:cNvPr>
          <p:cNvSpPr/>
          <p:nvPr/>
        </p:nvSpPr>
        <p:spPr>
          <a:xfrm>
            <a:off x="1458913" y="2913063"/>
            <a:ext cx="584200" cy="585787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433E7C14-A4E1-484D-9F51-C1F9A707A469}"/>
              </a:ext>
            </a:extLst>
          </p:cNvPr>
          <p:cNvSpPr/>
          <p:nvPr/>
        </p:nvSpPr>
        <p:spPr>
          <a:xfrm>
            <a:off x="3338513" y="2917825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FF2C0D3-A406-432C-92E5-FC38C904B30B}"/>
              </a:ext>
            </a:extLst>
          </p:cNvPr>
          <p:cNvSpPr/>
          <p:nvPr/>
        </p:nvSpPr>
        <p:spPr>
          <a:xfrm>
            <a:off x="1462088" y="2917825"/>
            <a:ext cx="585787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FBF1054-1D9E-4D02-A48D-20EB1A64907D}"/>
              </a:ext>
            </a:extLst>
          </p:cNvPr>
          <p:cNvSpPr/>
          <p:nvPr/>
        </p:nvSpPr>
        <p:spPr>
          <a:xfrm>
            <a:off x="3343275" y="2922588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39A62E7D-B3C3-4A65-AC45-1B07B84ECCD4}"/>
              </a:ext>
            </a:extLst>
          </p:cNvPr>
          <p:cNvSpPr/>
          <p:nvPr/>
        </p:nvSpPr>
        <p:spPr>
          <a:xfrm>
            <a:off x="766763" y="1808163"/>
            <a:ext cx="7632700" cy="4079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What is the </a:t>
            </a:r>
            <a:r>
              <a:rPr lang="en-GB" sz="1600" b="1" dirty="0">
                <a:solidFill>
                  <a:schemeClr val="tx1"/>
                </a:solidFill>
              </a:rPr>
              <a:t>smallest </a:t>
            </a:r>
            <a:r>
              <a:rPr lang="en-GB" sz="1600" dirty="0">
                <a:solidFill>
                  <a:schemeClr val="tx1"/>
                </a:solidFill>
              </a:rPr>
              <a:t>two-digit number you can make from the numbers?</a:t>
            </a:r>
          </a:p>
        </p:txBody>
      </p:sp>
      <p:sp>
        <p:nvSpPr>
          <p:cNvPr id="32" name="spi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579E7E-3A02-40D0-B5AB-3D7CF53CA564}"/>
              </a:ext>
            </a:extLst>
          </p:cNvPr>
          <p:cNvSpPr/>
          <p:nvPr/>
        </p:nvSpPr>
        <p:spPr>
          <a:xfrm>
            <a:off x="3933825" y="6232525"/>
            <a:ext cx="1308100" cy="542925"/>
          </a:xfrm>
          <a:prstGeom prst="round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23EEE494-58B0-473F-B171-1310D7B2CC46}"/>
              </a:ext>
            </a:extLst>
          </p:cNvPr>
          <p:cNvSpPr/>
          <p:nvPr/>
        </p:nvSpPr>
        <p:spPr>
          <a:xfrm>
            <a:off x="755650" y="1352550"/>
            <a:ext cx="7632700" cy="406400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Let’s spin the wheels to generate two numbers.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19FB2F-906C-4EBD-92CE-0D39D7BE014D}"/>
              </a:ext>
            </a:extLst>
          </p:cNvPr>
          <p:cNvSpPr/>
          <p:nvPr/>
        </p:nvSpPr>
        <p:spPr>
          <a:xfrm>
            <a:off x="2695686" y="696913"/>
            <a:ext cx="37526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Take Your Place</a:t>
            </a:r>
            <a:endParaRPr lang="en-GB" sz="4000" b="1" dirty="0"/>
          </a:p>
        </p:txBody>
      </p:sp>
      <p:pic>
        <p:nvPicPr>
          <p:cNvPr id="17412" name="Picture 12">
            <a:extLst>
              <a:ext uri="{FF2B5EF4-FFF2-40B4-BE49-F238E27FC236}">
                <a16:creationId xmlns:a16="http://schemas.microsoft.com/office/drawing/2014/main" id="{C3F77607-2E2E-493D-8DB9-4E5349225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8DFF10FA-2ECD-40F3-B188-BD5C63C7D83D}"/>
              </a:ext>
            </a:extLst>
          </p:cNvPr>
          <p:cNvSpPr/>
          <p:nvPr/>
        </p:nvSpPr>
        <p:spPr>
          <a:xfrm>
            <a:off x="777875" y="4802188"/>
            <a:ext cx="7610475" cy="649287"/>
          </a:xfrm>
          <a:prstGeom prst="round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Can you make more numbers by only using one digit?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AE9389E0-57B4-4B8D-A390-821B08A2803A}"/>
              </a:ext>
            </a:extLst>
          </p:cNvPr>
          <p:cNvGraphicFramePr>
            <a:graphicFrameLocks noGrp="1"/>
          </p:cNvGraphicFramePr>
          <p:nvPr/>
        </p:nvGraphicFramePr>
        <p:xfrm>
          <a:off x="4594225" y="2352675"/>
          <a:ext cx="3794126" cy="237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40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Tens</a:t>
                      </a:r>
                    </a:p>
                  </a:txBody>
                  <a:tcPr marL="91424" marR="91424" marT="45721" marB="45721">
                    <a:solidFill>
                      <a:srgbClr val="2DB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Ones</a:t>
                      </a:r>
                    </a:p>
                  </a:txBody>
                  <a:tcPr marL="91424" marR="91424" marT="45721" marB="45721">
                    <a:solidFill>
                      <a:srgbClr val="2DB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736"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L="91424" marR="91424" marT="45721" marB="45721">
                    <a:solidFill>
                      <a:srgbClr val="B9D26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4" marR="91424" marT="45721" marB="45721">
                    <a:solidFill>
                      <a:srgbClr val="B9D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wheel 1">
            <a:extLst>
              <a:ext uri="{FF2B5EF4-FFF2-40B4-BE49-F238E27FC236}">
                <a16:creationId xmlns:a16="http://schemas.microsoft.com/office/drawing/2014/main" id="{73973376-261B-4DAE-898C-8139208EB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330450"/>
            <a:ext cx="177006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wheel 2">
            <a:extLst>
              <a:ext uri="{FF2B5EF4-FFF2-40B4-BE49-F238E27FC236}">
                <a16:creationId xmlns:a16="http://schemas.microsoft.com/office/drawing/2014/main" id="{738984E4-9A2E-47A0-A2C7-C88BE623A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346325"/>
            <a:ext cx="1770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spin">
            <a:extLst>
              <a:ext uri="{FF2B5EF4-FFF2-40B4-BE49-F238E27FC236}">
                <a16:creationId xmlns:a16="http://schemas.microsoft.com/office/drawing/2014/main" id="{6D2AE8FE-F13B-4681-A930-55050E43F982}"/>
              </a:ext>
            </a:extLst>
          </p:cNvPr>
          <p:cNvSpPr/>
          <p:nvPr/>
        </p:nvSpPr>
        <p:spPr>
          <a:xfrm>
            <a:off x="1987550" y="4181475"/>
            <a:ext cx="1306513" cy="541338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Spin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FD2A18-C999-4B79-B2CE-99AD340508FD}"/>
              </a:ext>
            </a:extLst>
          </p:cNvPr>
          <p:cNvSpPr/>
          <p:nvPr/>
        </p:nvSpPr>
        <p:spPr>
          <a:xfrm>
            <a:off x="1463675" y="2921000"/>
            <a:ext cx="585788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AC0E3D6-5EC0-4178-BA28-3EF0D5756AF5}"/>
              </a:ext>
            </a:extLst>
          </p:cNvPr>
          <p:cNvSpPr/>
          <p:nvPr/>
        </p:nvSpPr>
        <p:spPr>
          <a:xfrm>
            <a:off x="3335338" y="2921000"/>
            <a:ext cx="585787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222658D-067E-429B-A61C-43524883CECF}"/>
              </a:ext>
            </a:extLst>
          </p:cNvPr>
          <p:cNvSpPr/>
          <p:nvPr/>
        </p:nvSpPr>
        <p:spPr>
          <a:xfrm>
            <a:off x="1460500" y="2927350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F146F808-50AD-4923-B60A-BABABBA29139}"/>
              </a:ext>
            </a:extLst>
          </p:cNvPr>
          <p:cNvSpPr/>
          <p:nvPr/>
        </p:nvSpPr>
        <p:spPr>
          <a:xfrm>
            <a:off x="3340100" y="2925763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75A9ACF-65FB-4BAC-ADE7-683E45E15E3C}"/>
              </a:ext>
            </a:extLst>
          </p:cNvPr>
          <p:cNvSpPr/>
          <p:nvPr/>
        </p:nvSpPr>
        <p:spPr>
          <a:xfrm>
            <a:off x="1455738" y="2924175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D3280382-50AD-4290-AFDB-F9561A4E14C8}"/>
              </a:ext>
            </a:extLst>
          </p:cNvPr>
          <p:cNvSpPr/>
          <p:nvPr/>
        </p:nvSpPr>
        <p:spPr>
          <a:xfrm>
            <a:off x="3335338" y="2928938"/>
            <a:ext cx="585787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7F022960-9420-425A-A938-5C276FAE267A}"/>
              </a:ext>
            </a:extLst>
          </p:cNvPr>
          <p:cNvSpPr/>
          <p:nvPr/>
        </p:nvSpPr>
        <p:spPr>
          <a:xfrm>
            <a:off x="1460500" y="2927350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DB5A3920-597C-4683-A928-A710397CE1E9}"/>
              </a:ext>
            </a:extLst>
          </p:cNvPr>
          <p:cNvSpPr/>
          <p:nvPr/>
        </p:nvSpPr>
        <p:spPr>
          <a:xfrm>
            <a:off x="3340100" y="2932113"/>
            <a:ext cx="585788" cy="585787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B9917421-2BB9-42BF-A1FD-2C41403BEBC6}"/>
              </a:ext>
            </a:extLst>
          </p:cNvPr>
          <p:cNvSpPr/>
          <p:nvPr/>
        </p:nvSpPr>
        <p:spPr>
          <a:xfrm>
            <a:off x="1455738" y="2914650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DC42931-2A03-4088-9985-59A1DC9D3EF5}"/>
              </a:ext>
            </a:extLst>
          </p:cNvPr>
          <p:cNvSpPr/>
          <p:nvPr/>
        </p:nvSpPr>
        <p:spPr>
          <a:xfrm>
            <a:off x="3335338" y="2919413"/>
            <a:ext cx="585787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C0EA06C-924A-4570-872F-83794D7210F1}"/>
              </a:ext>
            </a:extLst>
          </p:cNvPr>
          <p:cNvSpPr/>
          <p:nvPr/>
        </p:nvSpPr>
        <p:spPr>
          <a:xfrm>
            <a:off x="1470025" y="2917825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63F8B97D-9926-4509-B822-275EF1588E51}"/>
              </a:ext>
            </a:extLst>
          </p:cNvPr>
          <p:cNvSpPr/>
          <p:nvPr/>
        </p:nvSpPr>
        <p:spPr>
          <a:xfrm>
            <a:off x="3349625" y="2922588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D9A1B33-C4FB-4371-B880-919CB7FF2A9C}"/>
              </a:ext>
            </a:extLst>
          </p:cNvPr>
          <p:cNvSpPr/>
          <p:nvPr/>
        </p:nvSpPr>
        <p:spPr>
          <a:xfrm>
            <a:off x="1458913" y="2914650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D476008-4D95-4C48-9C58-45110FF68374}"/>
              </a:ext>
            </a:extLst>
          </p:cNvPr>
          <p:cNvSpPr/>
          <p:nvPr/>
        </p:nvSpPr>
        <p:spPr>
          <a:xfrm>
            <a:off x="3338513" y="2919413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DB81265-223F-424B-8C69-236E4159BDC9}"/>
              </a:ext>
            </a:extLst>
          </p:cNvPr>
          <p:cNvSpPr/>
          <p:nvPr/>
        </p:nvSpPr>
        <p:spPr>
          <a:xfrm>
            <a:off x="1463675" y="2927350"/>
            <a:ext cx="585788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957D65C2-4F1D-43A4-B44F-7835AFF60B7D}"/>
              </a:ext>
            </a:extLst>
          </p:cNvPr>
          <p:cNvSpPr/>
          <p:nvPr/>
        </p:nvSpPr>
        <p:spPr>
          <a:xfrm>
            <a:off x="3343275" y="2930525"/>
            <a:ext cx="585788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7E56456-FF8E-427C-BB43-1CB37EC15D76}"/>
              </a:ext>
            </a:extLst>
          </p:cNvPr>
          <p:cNvSpPr/>
          <p:nvPr/>
        </p:nvSpPr>
        <p:spPr>
          <a:xfrm>
            <a:off x="1458913" y="2913063"/>
            <a:ext cx="584200" cy="585787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9D66A354-3BDF-48B4-BADC-CC60EBAF5D18}"/>
              </a:ext>
            </a:extLst>
          </p:cNvPr>
          <p:cNvSpPr/>
          <p:nvPr/>
        </p:nvSpPr>
        <p:spPr>
          <a:xfrm>
            <a:off x="3338513" y="2917825"/>
            <a:ext cx="584200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EC1D592-0C24-4D36-A41D-885073BB8680}"/>
              </a:ext>
            </a:extLst>
          </p:cNvPr>
          <p:cNvSpPr/>
          <p:nvPr/>
        </p:nvSpPr>
        <p:spPr>
          <a:xfrm>
            <a:off x="1462088" y="2917825"/>
            <a:ext cx="585787" cy="585788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F7FB85E4-2DC8-45F0-B86C-8C828E8D106F}"/>
              </a:ext>
            </a:extLst>
          </p:cNvPr>
          <p:cNvSpPr/>
          <p:nvPr/>
        </p:nvSpPr>
        <p:spPr>
          <a:xfrm>
            <a:off x="3343275" y="2922588"/>
            <a:ext cx="584200" cy="584200"/>
          </a:xfrm>
          <a:prstGeom prst="ellipse">
            <a:avLst/>
          </a:prstGeom>
          <a:solidFill>
            <a:srgbClr val="48D1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99D0749D-5810-405E-A121-A29ECA03A23A}"/>
              </a:ext>
            </a:extLst>
          </p:cNvPr>
          <p:cNvSpPr/>
          <p:nvPr/>
        </p:nvSpPr>
        <p:spPr>
          <a:xfrm>
            <a:off x="766763" y="1808163"/>
            <a:ext cx="7632700" cy="4079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How many different numbers can you make with these digits? </a:t>
            </a:r>
          </a:p>
        </p:txBody>
      </p:sp>
      <p:sp>
        <p:nvSpPr>
          <p:cNvPr id="32" name="spi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1BE3B0-BEDB-471C-BAE9-5ADC2C501CB4}"/>
              </a:ext>
            </a:extLst>
          </p:cNvPr>
          <p:cNvSpPr/>
          <p:nvPr/>
        </p:nvSpPr>
        <p:spPr>
          <a:xfrm>
            <a:off x="3933825" y="5561013"/>
            <a:ext cx="1308100" cy="541337"/>
          </a:xfrm>
          <a:prstGeom prst="round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2B38C6-AA07-4C9C-82F5-16B1BC642CEA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903E3E8-DB6D-4480-91B6-24EDB0E8563F}"/>
              </a:ext>
            </a:extLst>
          </p:cNvPr>
          <p:cNvSpPr/>
          <p:nvPr/>
        </p:nvSpPr>
        <p:spPr>
          <a:xfrm>
            <a:off x="755650" y="1481138"/>
            <a:ext cx="7632700" cy="574675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Tia is counting how many points Team </a:t>
            </a:r>
            <a:r>
              <a:rPr lang="en-GB" dirty="0" err="1">
                <a:solidFill>
                  <a:schemeClr val="tx1"/>
                </a:solidFill>
              </a:rPr>
              <a:t>Twinkl</a:t>
            </a:r>
            <a:r>
              <a:rPr lang="en-GB" dirty="0">
                <a:solidFill>
                  <a:schemeClr val="tx1"/>
                </a:solidFill>
              </a:rPr>
              <a:t> have won at the Epic Athletics Day.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30287E8-292A-4034-B163-4D242702A279}"/>
              </a:ext>
            </a:extLst>
          </p:cNvPr>
          <p:cNvSpPr/>
          <p:nvPr/>
        </p:nvSpPr>
        <p:spPr>
          <a:xfrm>
            <a:off x="755650" y="2112963"/>
            <a:ext cx="7632700" cy="45243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She is using an abacus to help her count.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B73226F-668A-4E4C-9921-BCF095425831}"/>
              </a:ext>
            </a:extLst>
          </p:cNvPr>
          <p:cNvSpPr/>
          <p:nvPr/>
        </p:nvSpPr>
        <p:spPr>
          <a:xfrm>
            <a:off x="755650" y="5640388"/>
            <a:ext cx="7632700" cy="452437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you think happens after Tia gets to 9?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101450-598E-4681-AEA6-A159B23D2506}"/>
              </a:ext>
            </a:extLst>
          </p:cNvPr>
          <p:cNvCxnSpPr/>
          <p:nvPr/>
        </p:nvCxnSpPr>
        <p:spPr>
          <a:xfrm>
            <a:off x="3789363" y="2717800"/>
            <a:ext cx="0" cy="2636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FE57D9-233C-4901-A669-29849D0419EC}"/>
              </a:ext>
            </a:extLst>
          </p:cNvPr>
          <p:cNvCxnSpPr/>
          <p:nvPr/>
        </p:nvCxnSpPr>
        <p:spPr>
          <a:xfrm>
            <a:off x="5341938" y="2717800"/>
            <a:ext cx="0" cy="2636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C512DA6-7CCF-4AC4-B9F2-858C4514F57C}"/>
              </a:ext>
            </a:extLst>
          </p:cNvPr>
          <p:cNvSpPr/>
          <p:nvPr/>
        </p:nvSpPr>
        <p:spPr>
          <a:xfrm>
            <a:off x="2776538" y="5049838"/>
            <a:ext cx="3590925" cy="444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Tens               Ones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D72F94-9714-4B8D-B189-CF36F63789B9}"/>
              </a:ext>
            </a:extLst>
          </p:cNvPr>
          <p:cNvSpPr/>
          <p:nvPr/>
        </p:nvSpPr>
        <p:spPr>
          <a:xfrm>
            <a:off x="5222875" y="4751388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584ABF-34AC-4909-944D-6BB0255E2AAC}"/>
              </a:ext>
            </a:extLst>
          </p:cNvPr>
          <p:cNvSpPr/>
          <p:nvPr/>
        </p:nvSpPr>
        <p:spPr>
          <a:xfrm>
            <a:off x="5222875" y="4484688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CDAC48-D384-43B3-A992-DCF207204AB4}"/>
              </a:ext>
            </a:extLst>
          </p:cNvPr>
          <p:cNvSpPr/>
          <p:nvPr/>
        </p:nvSpPr>
        <p:spPr>
          <a:xfrm>
            <a:off x="5222875" y="4217988"/>
            <a:ext cx="238125" cy="239712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C8635E-F2AC-4381-BB90-AC45AC1729AA}"/>
              </a:ext>
            </a:extLst>
          </p:cNvPr>
          <p:cNvSpPr/>
          <p:nvPr/>
        </p:nvSpPr>
        <p:spPr>
          <a:xfrm>
            <a:off x="5222875" y="3952875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A6BFCA-715D-4466-9D1B-B4B789A787EA}"/>
              </a:ext>
            </a:extLst>
          </p:cNvPr>
          <p:cNvSpPr/>
          <p:nvPr/>
        </p:nvSpPr>
        <p:spPr>
          <a:xfrm>
            <a:off x="5222875" y="3686175"/>
            <a:ext cx="238125" cy="239713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82CEB-E656-45FB-9963-ADEF66798F3D}"/>
              </a:ext>
            </a:extLst>
          </p:cNvPr>
          <p:cNvSpPr/>
          <p:nvPr/>
        </p:nvSpPr>
        <p:spPr>
          <a:xfrm>
            <a:off x="5222875" y="3419475"/>
            <a:ext cx="238125" cy="239713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629EE47-932F-4F23-9954-68CEDC7677F0}"/>
              </a:ext>
            </a:extLst>
          </p:cNvPr>
          <p:cNvSpPr/>
          <p:nvPr/>
        </p:nvSpPr>
        <p:spPr>
          <a:xfrm>
            <a:off x="5222875" y="3154363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38085B-33AC-4EB0-BFD1-1AFA3C908A37}"/>
              </a:ext>
            </a:extLst>
          </p:cNvPr>
          <p:cNvSpPr/>
          <p:nvPr/>
        </p:nvSpPr>
        <p:spPr>
          <a:xfrm>
            <a:off x="5222875" y="2887663"/>
            <a:ext cx="238125" cy="239712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00E12D4-2CBB-49A8-BAB5-7F8F881CB088}"/>
              </a:ext>
            </a:extLst>
          </p:cNvPr>
          <p:cNvSpPr/>
          <p:nvPr/>
        </p:nvSpPr>
        <p:spPr>
          <a:xfrm>
            <a:off x="5222875" y="2622550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75BF8C-0F5F-421A-9845-A3A2EFE555A9}"/>
              </a:ext>
            </a:extLst>
          </p:cNvPr>
          <p:cNvSpPr/>
          <p:nvPr/>
        </p:nvSpPr>
        <p:spPr>
          <a:xfrm>
            <a:off x="6769100" y="3248025"/>
            <a:ext cx="1330325" cy="1331913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84F3C1-E2AF-4195-97E5-4CF76D10EBDC}"/>
              </a:ext>
            </a:extLst>
          </p:cNvPr>
          <p:cNvSpPr/>
          <p:nvPr/>
        </p:nvSpPr>
        <p:spPr>
          <a:xfrm>
            <a:off x="6769100" y="3248025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67670C9-5582-4FA1-B4AE-87789449DCAD}"/>
              </a:ext>
            </a:extLst>
          </p:cNvPr>
          <p:cNvSpPr/>
          <p:nvPr/>
        </p:nvSpPr>
        <p:spPr>
          <a:xfrm>
            <a:off x="6769100" y="3248025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9114CAF-ADA4-4624-9F24-59AD61BC0097}"/>
              </a:ext>
            </a:extLst>
          </p:cNvPr>
          <p:cNvSpPr/>
          <p:nvPr/>
        </p:nvSpPr>
        <p:spPr>
          <a:xfrm>
            <a:off x="6769100" y="3224213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93E63E2-AA53-4A50-930F-6C64AC1462A6}"/>
              </a:ext>
            </a:extLst>
          </p:cNvPr>
          <p:cNvSpPr/>
          <p:nvPr/>
        </p:nvSpPr>
        <p:spPr>
          <a:xfrm>
            <a:off x="6769100" y="3240088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CE20FD-F1A4-4E3A-8CE1-43A470F2D6C5}"/>
              </a:ext>
            </a:extLst>
          </p:cNvPr>
          <p:cNvSpPr/>
          <p:nvPr/>
        </p:nvSpPr>
        <p:spPr>
          <a:xfrm>
            <a:off x="6769100" y="3246438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6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4C47E3B-9E63-47AB-91DB-5B19B2E7FD6A}"/>
              </a:ext>
            </a:extLst>
          </p:cNvPr>
          <p:cNvSpPr/>
          <p:nvPr/>
        </p:nvSpPr>
        <p:spPr>
          <a:xfrm>
            <a:off x="6769100" y="3216275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7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9E3643A-14A9-4BCC-B6B2-2F8294B6435A}"/>
              </a:ext>
            </a:extLst>
          </p:cNvPr>
          <p:cNvSpPr/>
          <p:nvPr/>
        </p:nvSpPr>
        <p:spPr>
          <a:xfrm>
            <a:off x="6769100" y="3222625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8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E2F1E66-2C7D-4EE2-8482-8952653C45E3}"/>
              </a:ext>
            </a:extLst>
          </p:cNvPr>
          <p:cNvSpPr/>
          <p:nvPr/>
        </p:nvSpPr>
        <p:spPr>
          <a:xfrm>
            <a:off x="6769100" y="3233738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9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9F8A875-5066-4E69-85F8-06A8ED056680}"/>
              </a:ext>
            </a:extLst>
          </p:cNvPr>
          <p:cNvSpPr/>
          <p:nvPr/>
        </p:nvSpPr>
        <p:spPr>
          <a:xfrm>
            <a:off x="6769100" y="3228975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1B8EDA-C5EA-4364-B270-F0D6C2FB196F}"/>
              </a:ext>
            </a:extLst>
          </p:cNvPr>
          <p:cNvSpPr/>
          <p:nvPr/>
        </p:nvSpPr>
        <p:spPr>
          <a:xfrm>
            <a:off x="3670300" y="4759325"/>
            <a:ext cx="238125" cy="238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61" name="Picture 12">
            <a:extLst>
              <a:ext uri="{FF2B5EF4-FFF2-40B4-BE49-F238E27FC236}">
                <a16:creationId xmlns:a16="http://schemas.microsoft.com/office/drawing/2014/main" id="{7D07ACBF-0B56-4C8C-8B33-16EF42601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212975"/>
            <a:ext cx="12446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0AF9C2F-3523-4E89-B3A4-4A8B27E0FAFD}"/>
              </a:ext>
            </a:extLst>
          </p:cNvPr>
          <p:cNvSpPr/>
          <p:nvPr/>
        </p:nvSpPr>
        <p:spPr>
          <a:xfrm>
            <a:off x="755650" y="5643563"/>
            <a:ext cx="7632700" cy="452437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After 9, Tia needs to use the tens column to show one ten.</a:t>
            </a:r>
          </a:p>
        </p:txBody>
      </p:sp>
      <p:pic>
        <p:nvPicPr>
          <p:cNvPr id="18463" name="Talking Partners">
            <a:extLst>
              <a:ext uri="{FF2B5EF4-FFF2-40B4-BE49-F238E27FC236}">
                <a16:creationId xmlns:a16="http://schemas.microsoft.com/office/drawing/2014/main" id="{52F05142-EDF6-49F5-AD8F-DCE548DAD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11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12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D00366-4F82-45E3-ACE7-7F574B41E30A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972208F-F666-4612-9B6F-8F5623D6C370}"/>
              </a:ext>
            </a:extLst>
          </p:cNvPr>
          <p:cNvSpPr/>
          <p:nvPr/>
        </p:nvSpPr>
        <p:spPr>
          <a:xfrm>
            <a:off x="755650" y="1481138"/>
            <a:ext cx="7632700" cy="574675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you think Tia will do to show 11?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7F6E8CC-43BF-45A2-9C8F-7D9871727079}"/>
              </a:ext>
            </a:extLst>
          </p:cNvPr>
          <p:cNvSpPr/>
          <p:nvPr/>
        </p:nvSpPr>
        <p:spPr>
          <a:xfrm>
            <a:off x="755650" y="5640388"/>
            <a:ext cx="7632700" cy="452437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To keep counting after ten, Tia uses the tens and the ones columns.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D7E4F4-FBDD-44FC-A427-0A5EB7057C81}"/>
              </a:ext>
            </a:extLst>
          </p:cNvPr>
          <p:cNvCxnSpPr/>
          <p:nvPr/>
        </p:nvCxnSpPr>
        <p:spPr>
          <a:xfrm>
            <a:off x="3789363" y="2717800"/>
            <a:ext cx="0" cy="2636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4CE051-2EA2-46A9-A4AD-2589081B1BAA}"/>
              </a:ext>
            </a:extLst>
          </p:cNvPr>
          <p:cNvCxnSpPr/>
          <p:nvPr/>
        </p:nvCxnSpPr>
        <p:spPr>
          <a:xfrm>
            <a:off x="5341938" y="2717800"/>
            <a:ext cx="0" cy="2636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639CEA-9A8F-4DE6-B7AE-039D5F9CF8AC}"/>
              </a:ext>
            </a:extLst>
          </p:cNvPr>
          <p:cNvSpPr/>
          <p:nvPr/>
        </p:nvSpPr>
        <p:spPr>
          <a:xfrm>
            <a:off x="2776538" y="5049838"/>
            <a:ext cx="3590925" cy="444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Tens               Ones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CC89D7-6214-4D49-ACBA-78F68ACF8047}"/>
              </a:ext>
            </a:extLst>
          </p:cNvPr>
          <p:cNvSpPr/>
          <p:nvPr/>
        </p:nvSpPr>
        <p:spPr>
          <a:xfrm>
            <a:off x="5222875" y="4751388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EEDB51-D0DB-47BD-8CEE-E0281982B018}"/>
              </a:ext>
            </a:extLst>
          </p:cNvPr>
          <p:cNvSpPr/>
          <p:nvPr/>
        </p:nvSpPr>
        <p:spPr>
          <a:xfrm>
            <a:off x="5222875" y="4484688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9C54FA-3398-437F-B6B0-0608DF4898E7}"/>
              </a:ext>
            </a:extLst>
          </p:cNvPr>
          <p:cNvSpPr/>
          <p:nvPr/>
        </p:nvSpPr>
        <p:spPr>
          <a:xfrm>
            <a:off x="5222875" y="4217988"/>
            <a:ext cx="238125" cy="239712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F68E27-A0D7-4803-ACDA-4E1D2873A09E}"/>
              </a:ext>
            </a:extLst>
          </p:cNvPr>
          <p:cNvSpPr/>
          <p:nvPr/>
        </p:nvSpPr>
        <p:spPr>
          <a:xfrm>
            <a:off x="5222875" y="3952875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69F1B6-5C70-4666-9A80-40CFE56139E1}"/>
              </a:ext>
            </a:extLst>
          </p:cNvPr>
          <p:cNvSpPr/>
          <p:nvPr/>
        </p:nvSpPr>
        <p:spPr>
          <a:xfrm>
            <a:off x="5222875" y="3686175"/>
            <a:ext cx="238125" cy="239713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17D38F-FAA2-41EF-B81D-DF518A1EB1D7}"/>
              </a:ext>
            </a:extLst>
          </p:cNvPr>
          <p:cNvSpPr/>
          <p:nvPr/>
        </p:nvSpPr>
        <p:spPr>
          <a:xfrm>
            <a:off x="5222875" y="3419475"/>
            <a:ext cx="238125" cy="239713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3C477D-FE33-4E40-A2B8-211EF4FDB930}"/>
              </a:ext>
            </a:extLst>
          </p:cNvPr>
          <p:cNvSpPr/>
          <p:nvPr/>
        </p:nvSpPr>
        <p:spPr>
          <a:xfrm>
            <a:off x="5222875" y="3154363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D8D46C-DBA2-4F05-B75F-475FB4529D89}"/>
              </a:ext>
            </a:extLst>
          </p:cNvPr>
          <p:cNvSpPr/>
          <p:nvPr/>
        </p:nvSpPr>
        <p:spPr>
          <a:xfrm>
            <a:off x="5222875" y="2887663"/>
            <a:ext cx="238125" cy="239712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136D0D-72B7-49A6-802B-8E704584A80F}"/>
              </a:ext>
            </a:extLst>
          </p:cNvPr>
          <p:cNvSpPr/>
          <p:nvPr/>
        </p:nvSpPr>
        <p:spPr>
          <a:xfrm>
            <a:off x="5222875" y="2622550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D2FDF-8821-4C85-B072-8B946E862F20}"/>
              </a:ext>
            </a:extLst>
          </p:cNvPr>
          <p:cNvSpPr/>
          <p:nvPr/>
        </p:nvSpPr>
        <p:spPr>
          <a:xfrm>
            <a:off x="6769100" y="3248025"/>
            <a:ext cx="1330325" cy="1331913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F30A0B-DD52-4041-9F69-111EAB2DA007}"/>
              </a:ext>
            </a:extLst>
          </p:cNvPr>
          <p:cNvSpPr/>
          <p:nvPr/>
        </p:nvSpPr>
        <p:spPr>
          <a:xfrm>
            <a:off x="3670300" y="4759325"/>
            <a:ext cx="238125" cy="238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75" name="Picture 12">
            <a:extLst>
              <a:ext uri="{FF2B5EF4-FFF2-40B4-BE49-F238E27FC236}">
                <a16:creationId xmlns:a16="http://schemas.microsoft.com/office/drawing/2014/main" id="{E9EE0FFB-7CE7-42F8-8296-F670B1683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212975"/>
            <a:ext cx="12446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B5171719-73A2-4C03-8DEB-06B894BF44C1}"/>
              </a:ext>
            </a:extLst>
          </p:cNvPr>
          <p:cNvSpPr/>
          <p:nvPr/>
        </p:nvSpPr>
        <p:spPr>
          <a:xfrm>
            <a:off x="6775450" y="3248025"/>
            <a:ext cx="1330325" cy="1331913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839C22-DCFF-4F4E-A336-C2340472FC8B}"/>
              </a:ext>
            </a:extLst>
          </p:cNvPr>
          <p:cNvSpPr/>
          <p:nvPr/>
        </p:nvSpPr>
        <p:spPr>
          <a:xfrm>
            <a:off x="6781800" y="3248025"/>
            <a:ext cx="1330325" cy="1331913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112847B-E857-410E-8C41-777CDC3AC90C}"/>
              </a:ext>
            </a:extLst>
          </p:cNvPr>
          <p:cNvSpPr/>
          <p:nvPr/>
        </p:nvSpPr>
        <p:spPr>
          <a:xfrm>
            <a:off x="6769100" y="3248025"/>
            <a:ext cx="1330325" cy="1331913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DA1A5ED-F715-4398-A9A0-35EB8038C055}"/>
              </a:ext>
            </a:extLst>
          </p:cNvPr>
          <p:cNvSpPr/>
          <p:nvPr/>
        </p:nvSpPr>
        <p:spPr>
          <a:xfrm>
            <a:off x="6762750" y="3244850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19B7EB3-72D4-4B62-9943-3D2DAB8931C8}"/>
              </a:ext>
            </a:extLst>
          </p:cNvPr>
          <p:cNvSpPr/>
          <p:nvPr/>
        </p:nvSpPr>
        <p:spPr>
          <a:xfrm>
            <a:off x="6769100" y="3251200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16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A3CE15-6A7A-41DB-966F-58F61DCD4FC0}"/>
              </a:ext>
            </a:extLst>
          </p:cNvPr>
          <p:cNvSpPr/>
          <p:nvPr/>
        </p:nvSpPr>
        <p:spPr>
          <a:xfrm>
            <a:off x="6775450" y="3238500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17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2752BB-80FC-4880-BFC4-7DC48494E18F}"/>
              </a:ext>
            </a:extLst>
          </p:cNvPr>
          <p:cNvSpPr/>
          <p:nvPr/>
        </p:nvSpPr>
        <p:spPr>
          <a:xfrm>
            <a:off x="6788150" y="3235325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18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24BE00C-38E3-4987-945A-DD496B471358}"/>
              </a:ext>
            </a:extLst>
          </p:cNvPr>
          <p:cNvSpPr/>
          <p:nvPr/>
        </p:nvSpPr>
        <p:spPr>
          <a:xfrm>
            <a:off x="6781800" y="3238500"/>
            <a:ext cx="1330325" cy="1330325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19</a:t>
            </a:r>
          </a:p>
        </p:txBody>
      </p:sp>
      <p:pic>
        <p:nvPicPr>
          <p:cNvPr id="19484" name="Talking Partners">
            <a:extLst>
              <a:ext uri="{FF2B5EF4-FFF2-40B4-BE49-F238E27FC236}">
                <a16:creationId xmlns:a16="http://schemas.microsoft.com/office/drawing/2014/main" id="{CBE6C413-BAFB-4587-903E-C83EC8A58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2" grpId="0" animBg="1"/>
      <p:bldP spid="12" grpId="0" animBg="1"/>
      <p:bldP spid="33" grpId="0" animBg="1"/>
      <p:bldP spid="37" grpId="0" animBg="1"/>
      <p:bldP spid="38" grpId="0" animBg="1"/>
      <p:bldP spid="39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4086C7-BF15-4101-BA4B-50E235AB4C5A}"/>
              </a:ext>
            </a:extLst>
          </p:cNvPr>
          <p:cNvSpPr/>
          <p:nvPr/>
        </p:nvSpPr>
        <p:spPr>
          <a:xfrm>
            <a:off x="2824727" y="696913"/>
            <a:ext cx="349454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b="1" dirty="0"/>
              <a:t>Abacus Athletics</a:t>
            </a:r>
            <a:endParaRPr lang="en-GB" sz="3600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5C1581B-967F-4270-9E3E-27BC843D956F}"/>
              </a:ext>
            </a:extLst>
          </p:cNvPr>
          <p:cNvSpPr/>
          <p:nvPr/>
        </p:nvSpPr>
        <p:spPr>
          <a:xfrm>
            <a:off x="755650" y="1481138"/>
            <a:ext cx="7632700" cy="574675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you think Tia will do to show 20?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59110F-32F2-4B20-AE90-0D51CFD21C63}"/>
              </a:ext>
            </a:extLst>
          </p:cNvPr>
          <p:cNvCxnSpPr/>
          <p:nvPr/>
        </p:nvCxnSpPr>
        <p:spPr>
          <a:xfrm>
            <a:off x="3789363" y="2717800"/>
            <a:ext cx="0" cy="2636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FAD2EA-B62C-463B-BA5A-24A3ED967180}"/>
              </a:ext>
            </a:extLst>
          </p:cNvPr>
          <p:cNvCxnSpPr/>
          <p:nvPr/>
        </p:nvCxnSpPr>
        <p:spPr>
          <a:xfrm>
            <a:off x="5341938" y="2717800"/>
            <a:ext cx="0" cy="2636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6F353E6-ABC9-4F18-B03D-C549D027A8B6}"/>
              </a:ext>
            </a:extLst>
          </p:cNvPr>
          <p:cNvSpPr/>
          <p:nvPr/>
        </p:nvSpPr>
        <p:spPr>
          <a:xfrm>
            <a:off x="2776538" y="5049838"/>
            <a:ext cx="3590925" cy="444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Tens               Ones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23EB86-3DFC-47EA-9368-860CBF990022}"/>
              </a:ext>
            </a:extLst>
          </p:cNvPr>
          <p:cNvSpPr/>
          <p:nvPr/>
        </p:nvSpPr>
        <p:spPr>
          <a:xfrm>
            <a:off x="5222875" y="4751388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27D1B5-F68C-4EC2-9409-563337EF3355}"/>
              </a:ext>
            </a:extLst>
          </p:cNvPr>
          <p:cNvSpPr/>
          <p:nvPr/>
        </p:nvSpPr>
        <p:spPr>
          <a:xfrm>
            <a:off x="5222875" y="4484688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2C6B0E-073A-4F2D-8931-07EBE5335A70}"/>
              </a:ext>
            </a:extLst>
          </p:cNvPr>
          <p:cNvSpPr/>
          <p:nvPr/>
        </p:nvSpPr>
        <p:spPr>
          <a:xfrm>
            <a:off x="5222875" y="4217988"/>
            <a:ext cx="238125" cy="239712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8D77FB-619C-4992-9D88-1C7C0CB17F32}"/>
              </a:ext>
            </a:extLst>
          </p:cNvPr>
          <p:cNvSpPr/>
          <p:nvPr/>
        </p:nvSpPr>
        <p:spPr>
          <a:xfrm>
            <a:off x="5222875" y="3952875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61EC9-EA4E-46D9-9BD3-858C7D085D39}"/>
              </a:ext>
            </a:extLst>
          </p:cNvPr>
          <p:cNvSpPr/>
          <p:nvPr/>
        </p:nvSpPr>
        <p:spPr>
          <a:xfrm>
            <a:off x="5222875" y="3686175"/>
            <a:ext cx="238125" cy="239713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4421B7-DBD9-4F7E-AC3B-DFD6E6F42796}"/>
              </a:ext>
            </a:extLst>
          </p:cNvPr>
          <p:cNvSpPr/>
          <p:nvPr/>
        </p:nvSpPr>
        <p:spPr>
          <a:xfrm>
            <a:off x="5222875" y="3419475"/>
            <a:ext cx="238125" cy="239713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4148C0-1EB8-4CD4-9967-090671155649}"/>
              </a:ext>
            </a:extLst>
          </p:cNvPr>
          <p:cNvSpPr/>
          <p:nvPr/>
        </p:nvSpPr>
        <p:spPr>
          <a:xfrm>
            <a:off x="5222875" y="3154363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9BD73C-5790-46F6-B282-B4C5DCA5BA2F}"/>
              </a:ext>
            </a:extLst>
          </p:cNvPr>
          <p:cNvSpPr/>
          <p:nvPr/>
        </p:nvSpPr>
        <p:spPr>
          <a:xfrm>
            <a:off x="5222875" y="2887663"/>
            <a:ext cx="238125" cy="239712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88CEFE-774F-4EFD-82BD-B4756776E115}"/>
              </a:ext>
            </a:extLst>
          </p:cNvPr>
          <p:cNvSpPr/>
          <p:nvPr/>
        </p:nvSpPr>
        <p:spPr>
          <a:xfrm>
            <a:off x="5222875" y="2622550"/>
            <a:ext cx="238125" cy="238125"/>
          </a:xfrm>
          <a:prstGeom prst="ellipse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1EDA9E-5507-4834-9F63-B052694902C5}"/>
              </a:ext>
            </a:extLst>
          </p:cNvPr>
          <p:cNvSpPr/>
          <p:nvPr/>
        </p:nvSpPr>
        <p:spPr>
          <a:xfrm>
            <a:off x="6769100" y="3248025"/>
            <a:ext cx="1330325" cy="1331913"/>
          </a:xfrm>
          <a:prstGeom prst="ellipse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4B6B066-8E32-4B31-890D-E98270D848D9}"/>
              </a:ext>
            </a:extLst>
          </p:cNvPr>
          <p:cNvSpPr/>
          <p:nvPr/>
        </p:nvSpPr>
        <p:spPr>
          <a:xfrm>
            <a:off x="3670300" y="4759325"/>
            <a:ext cx="238125" cy="238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98" name="Picture 12">
            <a:extLst>
              <a:ext uri="{FF2B5EF4-FFF2-40B4-BE49-F238E27FC236}">
                <a16:creationId xmlns:a16="http://schemas.microsoft.com/office/drawing/2014/main" id="{A49121CD-E601-4EBF-A3FA-7F995FF09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212975"/>
            <a:ext cx="12446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CD2BC30-4F6D-43B9-BB8D-74CEF10A668A}"/>
              </a:ext>
            </a:extLst>
          </p:cNvPr>
          <p:cNvSpPr/>
          <p:nvPr/>
        </p:nvSpPr>
        <p:spPr>
          <a:xfrm>
            <a:off x="3663950" y="4484688"/>
            <a:ext cx="238125" cy="238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00" name="Talking Partners">
            <a:extLst>
              <a:ext uri="{FF2B5EF4-FFF2-40B4-BE49-F238E27FC236}">
                <a16:creationId xmlns:a16="http://schemas.microsoft.com/office/drawing/2014/main" id="{9D69C80D-21ED-42D5-8CB6-AE5A2049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30">
            <a:extLst>
              <a:ext uri="{FF2B5EF4-FFF2-40B4-BE49-F238E27FC236}">
                <a16:creationId xmlns:a16="http://schemas.microsoft.com/office/drawing/2014/main" id="{39A2C014-EF16-4DCE-8F86-D518BD9C9CCD}"/>
              </a:ext>
            </a:extLst>
          </p:cNvPr>
          <p:cNvSpPr/>
          <p:nvPr/>
        </p:nvSpPr>
        <p:spPr>
          <a:xfrm>
            <a:off x="2776538" y="5640388"/>
            <a:ext cx="3590925" cy="452437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Why do you think that?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2" grpId="0" animBg="1"/>
      <p:bldP spid="12" grpId="0" animBg="1"/>
      <p:bldP spid="30" grpId="0" animBg="1"/>
      <p:bldP spid="2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761</Words>
  <Application>Microsoft Office PowerPoint</Application>
  <PresentationFormat>On-screen Show (4:3)</PresentationFormat>
  <Paragraphs>236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Sassoon Infant Md</vt:lpstr>
      <vt:lpstr>Arial</vt:lpstr>
      <vt:lpstr>Tuffy</vt:lpstr>
      <vt:lpstr>Twinkl SemiBold</vt:lpstr>
      <vt:lpstr>Sassoon Infant Rg</vt:lpstr>
      <vt:lpstr>Twinkl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64</cp:revision>
  <dcterms:created xsi:type="dcterms:W3CDTF">2017-08-23T09:30:20Z</dcterms:created>
  <dcterms:modified xsi:type="dcterms:W3CDTF">2020-06-18T19:30:45Z</dcterms:modified>
</cp:coreProperties>
</file>