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837" r:id="rId2"/>
  </p:sldMasterIdLst>
  <p:handoutMasterIdLst>
    <p:handoutMasterId r:id="rId21"/>
  </p:handout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73" r:id="rId15"/>
    <p:sldId id="274" r:id="rId16"/>
    <p:sldId id="278" r:id="rId17"/>
    <p:sldId id="279" r:id="rId18"/>
    <p:sldId id="280" r:id="rId19"/>
    <p:sldId id="281" r:id="rId20"/>
  </p:sldIdLst>
  <p:sldSz cx="9144000" cy="6858000" type="screen4x3"/>
  <p:notesSz cx="6858000" cy="9144000"/>
  <p:embeddedFontLst>
    <p:embeddedFont>
      <p:font typeface="BPreplay" panose="02000503000000020004" charset="0"/>
      <p:regular r:id="rId22"/>
      <p:bold r:id="rId23"/>
      <p:italic r:id="rId24"/>
      <p:boldItalic r:id="rId25"/>
    </p:embeddedFont>
    <p:embeddedFont>
      <p:font typeface="Sassoon Infant Md" panose="02000603050000020003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BeeZee" panose="020B0604020202020204" charset="0"/>
      <p:regular r:id="rId31"/>
      <p:italic r:id="rId32"/>
    </p:embeddedFont>
    <p:embeddedFont>
      <p:font typeface="Londrina Solid" panose="02000506000000020003" charset="0"/>
      <p:regular r:id="rId33"/>
    </p:embeddedFont>
    <p:embeddedFont>
      <p:font typeface="Sassoon Infant Rg" panose="02000503030000020003" charset="0"/>
      <p:regular r:id="rId34"/>
      <p:bold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BFE"/>
    <a:srgbClr val="FDC15F"/>
    <a:srgbClr val="FDE89D"/>
    <a:srgbClr val="FED89A"/>
    <a:srgbClr val="7DD2EE"/>
    <a:srgbClr val="D5A773"/>
    <a:srgbClr val="ACDDFD"/>
    <a:srgbClr val="F4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-858" y="72"/>
      </p:cViewPr>
      <p:guideLst>
        <p:guide orient="horz" pos="2137"/>
        <p:guide orient="horz" pos="3997"/>
        <p:guide orient="horz" pos="323"/>
        <p:guide orient="horz" pos="459"/>
        <p:guide orient="horz" pos="3861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06C247-50B7-4244-ADAD-8487A652A46A}" type="datetimeFigureOut">
              <a:rPr lang="en-GB"/>
              <a:pPr>
                <a:defRPr/>
              </a:pPr>
              <a:t>26/06/2020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37084492-B9AD-48FD-9813-BD0D750635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0552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80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51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996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78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346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809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27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23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9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326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2" y="2081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808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271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2" r:id="rId4"/>
    <p:sldLayoutId id="2147483913" r:id="rId5"/>
    <p:sldLayoutId id="2147483919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14" r:id="rId4"/>
    <p:sldLayoutId id="2147483915" r:id="rId5"/>
    <p:sldLayoutId id="2147483923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33B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itchFamily="50" charset="0"/>
              </a:rPr>
              <a:t>SPaG </a:t>
            </a:r>
            <a:r>
              <a:rPr lang="en-GB" altLang="en-US" sz="800">
                <a:solidFill>
                  <a:schemeClr val="bg1"/>
                </a:solidFill>
                <a:latin typeface="BPreplay" pitchFamily="50" charset="0"/>
              </a:rPr>
              <a:t>| Word Families</a:t>
            </a:r>
          </a:p>
        </p:txBody>
      </p:sp>
      <p:sp>
        <p:nvSpPr>
          <p:cNvPr id="1229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3700" smtClean="0"/>
              <a:t>Spelling, Punctuation and Grammar</a:t>
            </a:r>
          </a:p>
        </p:txBody>
      </p:sp>
      <p:sp>
        <p:nvSpPr>
          <p:cNvPr id="1229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smtClean="0"/>
              <a:t>Word Families</a:t>
            </a:r>
          </a:p>
        </p:txBody>
      </p:sp>
      <p:pic>
        <p:nvPicPr>
          <p:cNvPr id="1229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Meet the Family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1433513"/>
            <a:ext cx="2719388" cy="457200"/>
          </a:xfrm>
          <a:prstGeom prst="rect">
            <a:avLst/>
          </a:prstGeom>
          <a:solidFill>
            <a:srgbClr val="ABE188"/>
          </a:solidFill>
          <a:ln>
            <a:solidFill>
              <a:srgbClr val="ABE1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cs typeface="BPreplay"/>
              </a:rPr>
              <a:t>Word Families</a:t>
            </a:r>
          </a:p>
        </p:txBody>
      </p:sp>
      <p:pic>
        <p:nvPicPr>
          <p:cNvPr id="2253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401763"/>
            <a:ext cx="5014913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650" y="2014538"/>
            <a:ext cx="2719388" cy="1473200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Word families sometimes use prefixes and suffixes or change spelling in the word family.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3587750"/>
            <a:ext cx="2719388" cy="584200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FF"/>
                </a:solidFill>
              </a:rPr>
              <a:t>re</a:t>
            </a:r>
            <a:r>
              <a:rPr lang="en-GB" sz="2800" b="1" dirty="0">
                <a:solidFill>
                  <a:srgbClr val="1C1C1C"/>
                </a:solidFill>
              </a:rPr>
              <a:t>write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650" y="4270375"/>
            <a:ext cx="2719388" cy="584200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b="1" dirty="0">
                <a:solidFill>
                  <a:srgbClr val="1C1C1C"/>
                </a:solidFill>
              </a:rPr>
              <a:t>writ</a:t>
            </a:r>
            <a:r>
              <a:rPr lang="en-GB" sz="2800" dirty="0">
                <a:solidFill>
                  <a:srgbClr val="FFFFFF"/>
                </a:solidFill>
              </a:rPr>
              <a:t>ten</a:t>
            </a:r>
            <a:endParaRPr lang="en-GB" sz="2800" b="1" dirty="0">
              <a:solidFill>
                <a:srgbClr val="1C1C1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50" y="4954588"/>
            <a:ext cx="2719388" cy="582612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rgbClr val="FFFFFF"/>
                </a:solidFill>
              </a:rPr>
              <a:t>under</a:t>
            </a:r>
            <a:r>
              <a:rPr lang="en-GB" sz="2800" b="1" dirty="0">
                <a:solidFill>
                  <a:srgbClr val="1C1C1C"/>
                </a:solidFill>
              </a:rPr>
              <a:t>write</a:t>
            </a:r>
          </a:p>
        </p:txBody>
      </p:sp>
      <p:pic>
        <p:nvPicPr>
          <p:cNvPr id="22537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Word Relays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354138"/>
            <a:ext cx="7632700" cy="528637"/>
          </a:xfrm>
          <a:prstGeom prst="rect">
            <a:avLst/>
          </a:prstGeom>
          <a:solidFill>
            <a:srgbClr val="ABE188"/>
          </a:solidFill>
          <a:ln>
            <a:solidFill>
              <a:srgbClr val="ABE1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rgbClr val="1C1C1C"/>
                </a:solidFill>
              </a:rPr>
              <a:t>root word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55650" y="1806575"/>
            <a:ext cx="7632700" cy="4322763"/>
            <a:chOff x="755650" y="1807251"/>
            <a:chExt cx="7632700" cy="4603811"/>
          </a:xfrm>
        </p:grpSpPr>
        <p:sp>
          <p:nvSpPr>
            <p:cNvPr id="6" name="Rectangle 5"/>
            <p:cNvSpPr/>
            <p:nvPr/>
          </p:nvSpPr>
          <p:spPr>
            <a:xfrm>
              <a:off x="755650" y="1807251"/>
              <a:ext cx="7632700" cy="4603811"/>
            </a:xfrm>
            <a:prstGeom prst="rect">
              <a:avLst/>
            </a:prstGeom>
            <a:solidFill>
              <a:srgbClr val="D8F793"/>
            </a:solidFill>
            <a:ln>
              <a:solidFill>
                <a:srgbClr val="D8F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11500" dirty="0">
                  <a:solidFill>
                    <a:srgbClr val="1C1C1C"/>
                  </a:solidFill>
                  <a:latin typeface="Londrina Solid" panose="02000506000000020003" pitchFamily="50" charset="0"/>
                </a:rPr>
                <a:t>Talk</a:t>
              </a:r>
            </a:p>
          </p:txBody>
        </p:sp>
        <p:pic>
          <p:nvPicPr>
            <p:cNvPr id="2765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159" y="2650944"/>
              <a:ext cx="6925311" cy="3760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755650" y="5241925"/>
            <a:ext cx="7632700" cy="887413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2800" dirty="0">
                <a:solidFill>
                  <a:srgbClr val="FFFFFF"/>
                </a:solidFill>
              </a:rPr>
              <a:t>talked           talking            talks</a:t>
            </a:r>
          </a:p>
          <a:p>
            <a:pPr algn="ctr">
              <a:defRPr/>
            </a:pPr>
            <a:r>
              <a:rPr lang="en-GB" sz="2400" b="1" dirty="0">
                <a:solidFill>
                  <a:srgbClr val="1C1C1C"/>
                </a:solidFill>
              </a:rPr>
              <a:t>Can you find any more in a dictionary?</a:t>
            </a:r>
          </a:p>
        </p:txBody>
      </p:sp>
      <p:pic>
        <p:nvPicPr>
          <p:cNvPr id="27654" name="Group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Word Relays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55650" y="1806575"/>
            <a:ext cx="7632700" cy="4322763"/>
            <a:chOff x="755650" y="1807250"/>
            <a:chExt cx="7632700" cy="4322087"/>
          </a:xfrm>
        </p:grpSpPr>
        <p:sp>
          <p:nvSpPr>
            <p:cNvPr id="6" name="Rectangle 5"/>
            <p:cNvSpPr/>
            <p:nvPr/>
          </p:nvSpPr>
          <p:spPr>
            <a:xfrm>
              <a:off x="755650" y="1807250"/>
              <a:ext cx="7632700" cy="4322087"/>
            </a:xfrm>
            <a:prstGeom prst="rect">
              <a:avLst/>
            </a:prstGeom>
            <a:solidFill>
              <a:srgbClr val="ABE188"/>
            </a:solidFill>
            <a:ln>
              <a:solidFill>
                <a:srgbClr val="ABE1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11500" dirty="0" err="1">
                  <a:solidFill>
                    <a:srgbClr val="1C1C1C"/>
                  </a:solidFill>
                  <a:latin typeface="Londrina Solid" panose="02000506000000020003" pitchFamily="50" charset="0"/>
                </a:rPr>
                <a:t>Uni</a:t>
              </a:r>
              <a:endParaRPr lang="en-GB" sz="11500" dirty="0">
                <a:solidFill>
                  <a:srgbClr val="1C1C1C"/>
                </a:solidFill>
                <a:latin typeface="Londrina Solid" panose="02000506000000020003" pitchFamily="50" charset="0"/>
              </a:endParaRPr>
            </a:p>
          </p:txBody>
        </p:sp>
        <p:pic>
          <p:nvPicPr>
            <p:cNvPr id="2868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1"/>
            <a:stretch>
              <a:fillRect/>
            </a:stretch>
          </p:blipFill>
          <p:spPr bwMode="auto">
            <a:xfrm>
              <a:off x="942401" y="1863635"/>
              <a:ext cx="3561392" cy="4184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755650" y="1328738"/>
            <a:ext cx="7632700" cy="742950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rgbClr val="FFFFFF"/>
                </a:solidFill>
              </a:rPr>
              <a:t>root word</a:t>
            </a:r>
          </a:p>
          <a:p>
            <a:pPr algn="ctr">
              <a:defRPr/>
            </a:pPr>
            <a:r>
              <a:rPr lang="en-GB" sz="1600" dirty="0"/>
              <a:t>(partial root word or Latin root word)</a:t>
            </a:r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5650" y="5241925"/>
            <a:ext cx="7632700" cy="887413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2800" dirty="0">
                <a:solidFill>
                  <a:srgbClr val="FFFFFF"/>
                </a:solidFill>
              </a:rPr>
              <a:t>unite  uniform  unify  unicorn  universal  university</a:t>
            </a:r>
          </a:p>
          <a:p>
            <a:pPr algn="ctr">
              <a:defRPr/>
            </a:pPr>
            <a:r>
              <a:rPr lang="en-GB" sz="2400" b="1" dirty="0">
                <a:solidFill>
                  <a:srgbClr val="1C1C1C"/>
                </a:solidFill>
              </a:rPr>
              <a:t>Can you find any more in a dictionary?</a:t>
            </a:r>
          </a:p>
        </p:txBody>
      </p:sp>
      <p:pic>
        <p:nvPicPr>
          <p:cNvPr id="28678" name="Group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Word Relays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55650" y="1806575"/>
            <a:ext cx="7632700" cy="4322763"/>
            <a:chOff x="755650" y="1807250"/>
            <a:chExt cx="7632700" cy="4322087"/>
          </a:xfrm>
        </p:grpSpPr>
        <p:sp>
          <p:nvSpPr>
            <p:cNvPr id="6" name="Rectangle 5"/>
            <p:cNvSpPr/>
            <p:nvPr/>
          </p:nvSpPr>
          <p:spPr>
            <a:xfrm>
              <a:off x="755650" y="1807250"/>
              <a:ext cx="7632700" cy="4322087"/>
            </a:xfrm>
            <a:prstGeom prst="rect">
              <a:avLst/>
            </a:prstGeom>
            <a:solidFill>
              <a:srgbClr val="5DD9C1"/>
            </a:solidFill>
            <a:ln>
              <a:solidFill>
                <a:srgbClr val="5DD9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11500" dirty="0">
                  <a:solidFill>
                    <a:srgbClr val="1C1C1C"/>
                  </a:solidFill>
                  <a:latin typeface="Londrina Solid" panose="02000506000000020003" pitchFamily="50" charset="0"/>
                </a:rPr>
                <a:t>Cent</a:t>
              </a:r>
            </a:p>
          </p:txBody>
        </p:sp>
        <p:pic>
          <p:nvPicPr>
            <p:cNvPr id="2970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297" y="3793804"/>
              <a:ext cx="7219406" cy="94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755650" y="1328738"/>
            <a:ext cx="7632700" cy="527050"/>
          </a:xfrm>
          <a:prstGeom prst="rect">
            <a:avLst/>
          </a:prstGeom>
          <a:solidFill>
            <a:srgbClr val="D8F793"/>
          </a:solidFill>
          <a:ln>
            <a:solidFill>
              <a:srgbClr val="D8F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rgbClr val="1C1C1C"/>
                </a:solidFill>
              </a:rPr>
              <a:t>root word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650" y="5241925"/>
            <a:ext cx="7632700" cy="887413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2800" dirty="0">
                <a:solidFill>
                  <a:srgbClr val="FFFFFF"/>
                </a:solidFill>
              </a:rPr>
              <a:t>century     centipede     centimetre     percent </a:t>
            </a:r>
          </a:p>
          <a:p>
            <a:pPr algn="ctr">
              <a:defRPr/>
            </a:pPr>
            <a:r>
              <a:rPr lang="en-GB" sz="2400" b="1" dirty="0">
                <a:solidFill>
                  <a:srgbClr val="1C1C1C"/>
                </a:solidFill>
              </a:rPr>
              <a:t>Can you find any more in a dictionary?</a:t>
            </a:r>
          </a:p>
        </p:txBody>
      </p:sp>
      <p:pic>
        <p:nvPicPr>
          <p:cNvPr id="29702" name="Group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Word Relays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55650" y="1806575"/>
            <a:ext cx="7632700" cy="4322763"/>
            <a:chOff x="755650" y="1807250"/>
            <a:chExt cx="7632700" cy="4322087"/>
          </a:xfrm>
        </p:grpSpPr>
        <p:sp>
          <p:nvSpPr>
            <p:cNvPr id="6" name="Rectangle 5"/>
            <p:cNvSpPr/>
            <p:nvPr/>
          </p:nvSpPr>
          <p:spPr>
            <a:xfrm>
              <a:off x="755650" y="1807250"/>
              <a:ext cx="7632700" cy="4322087"/>
            </a:xfrm>
            <a:prstGeom prst="rect">
              <a:avLst/>
            </a:prstGeom>
            <a:solidFill>
              <a:srgbClr val="D8F793"/>
            </a:solidFill>
            <a:ln>
              <a:solidFill>
                <a:srgbClr val="D8F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11500" dirty="0">
                  <a:solidFill>
                    <a:srgbClr val="1C1C1C"/>
                  </a:solidFill>
                  <a:latin typeface="Londrina Solid" panose="02000506000000020003" pitchFamily="50" charset="0"/>
                </a:rPr>
                <a:t>Run</a:t>
              </a:r>
            </a:p>
          </p:txBody>
        </p:sp>
        <p:pic>
          <p:nvPicPr>
            <p:cNvPr id="3072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4743" y="2028893"/>
              <a:ext cx="2318853" cy="3930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755650" y="1328738"/>
            <a:ext cx="7632700" cy="527050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rgbClr val="1C1C1C"/>
                </a:solidFill>
              </a:rPr>
              <a:t>root word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650" y="5241925"/>
            <a:ext cx="7632700" cy="887413"/>
          </a:xfrm>
          <a:prstGeom prst="rect">
            <a:avLst/>
          </a:prstGeom>
          <a:solidFill>
            <a:srgbClr val="ABE188"/>
          </a:solidFill>
          <a:ln>
            <a:solidFill>
              <a:srgbClr val="ABE1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2800" dirty="0">
                <a:solidFill>
                  <a:srgbClr val="FFFFFF"/>
                </a:solidFill>
              </a:rPr>
              <a:t>running   runner   runs   rerun   reruns   rerunning</a:t>
            </a:r>
          </a:p>
          <a:p>
            <a:pPr algn="ctr">
              <a:defRPr/>
            </a:pPr>
            <a:r>
              <a:rPr lang="en-GB" sz="2400" b="1" dirty="0">
                <a:solidFill>
                  <a:srgbClr val="1C1C1C"/>
                </a:solidFill>
              </a:rPr>
              <a:t>Can you find any more in a dictionary?</a:t>
            </a:r>
          </a:p>
        </p:txBody>
      </p:sp>
      <p:pic>
        <p:nvPicPr>
          <p:cNvPr id="30726" name="Group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Word Families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1347788"/>
            <a:ext cx="7632700" cy="715962"/>
          </a:xfrm>
          <a:prstGeom prst="rect">
            <a:avLst/>
          </a:prstGeom>
          <a:solidFill>
            <a:srgbClr val="D8F793"/>
          </a:solidFill>
          <a:ln>
            <a:solidFill>
              <a:srgbClr val="D8F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Use all of the information your have learnt and practiced about word families.</a:t>
            </a:r>
          </a:p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Work on your own to complete the Assessment Activity Sheet.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185988"/>
            <a:ext cx="7632700" cy="3744912"/>
          </a:xfrm>
          <a:prstGeom prst="rect">
            <a:avLst/>
          </a:prstGeom>
          <a:solidFill>
            <a:srgbClr val="ABE188"/>
          </a:solidFill>
          <a:ln>
            <a:solidFill>
              <a:srgbClr val="ABE1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13" y="2339975"/>
            <a:ext cx="2441575" cy="3452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775" y="2339975"/>
            <a:ext cx="2441575" cy="3452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82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Word Families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1347788"/>
            <a:ext cx="7632700" cy="715962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Use all of the information your have learnt and practiced about word families.</a:t>
            </a:r>
          </a:p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Work on your own to complete the Assessment Activity Sheet.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185988"/>
            <a:ext cx="7632700" cy="3744912"/>
          </a:xfrm>
          <a:prstGeom prst="rect">
            <a:avLst/>
          </a:prstGeom>
          <a:solidFill>
            <a:srgbClr val="D8F793"/>
          </a:solidFill>
          <a:ln>
            <a:solidFill>
              <a:srgbClr val="D8F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538" y="2346325"/>
            <a:ext cx="4860925" cy="3436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8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6868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Sassoon Infant Md" pitchFamily="50" charset="0"/>
              </a:rPr>
              <a:t>Success Criteria</a:t>
            </a:r>
          </a:p>
        </p:txBody>
      </p:sp>
      <p:sp>
        <p:nvSpPr>
          <p:cNvPr id="36869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Sassoon Infant Md" pitchFamily="50" charset="0"/>
              </a:rPr>
              <a:t>Aim</a:t>
            </a:r>
          </a:p>
        </p:txBody>
      </p:sp>
      <p:sp>
        <p:nvSpPr>
          <p:cNvPr id="36870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>
                <a:ea typeface="BPreplay" pitchFamily="50" charset="0"/>
                <a:cs typeface="BPreplay" pitchFamily="50" charset="0"/>
              </a:rPr>
              <a:t>I can identify word families.</a:t>
            </a:r>
          </a:p>
          <a:p>
            <a:pPr eaLnBrk="1" hangingPunct="1"/>
            <a:endParaRPr lang="en-GB" altLang="en-US" smtClean="0">
              <a:ea typeface="BPreplay" pitchFamily="50" charset="0"/>
              <a:cs typeface="BPreplay" pitchFamily="50" charset="0"/>
            </a:endParaRPr>
          </a:p>
        </p:txBody>
      </p:sp>
      <p:sp>
        <p:nvSpPr>
          <p:cNvPr id="36871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r>
              <a:rPr lang="en-GB" altLang="en-US">
                <a:ea typeface="BPreplay" pitchFamily="50" charset="0"/>
                <a:cs typeface="BPreplay" pitchFamily="50" charset="0"/>
              </a:rPr>
              <a:t>I can describe what a word family is.</a:t>
            </a:r>
          </a:p>
          <a:p>
            <a:r>
              <a:rPr lang="en-GB" altLang="en-US">
                <a:ea typeface="BPreplay" pitchFamily="50" charset="0"/>
                <a:cs typeface="BPreplay" pitchFamily="50" charset="0"/>
              </a:rPr>
              <a:t>I can use prefixes and suffixes to create different words for a family.</a:t>
            </a:r>
          </a:p>
          <a:p>
            <a:r>
              <a:rPr lang="en-GB" altLang="en-US">
                <a:ea typeface="BPreplay" pitchFamily="50" charset="0"/>
                <a:cs typeface="BPreplay" pitchFamily="50" charset="0"/>
              </a:rPr>
              <a:t>I can identify different words in a word family.</a:t>
            </a:r>
          </a:p>
        </p:txBody>
      </p:sp>
      <p:pic>
        <p:nvPicPr>
          <p:cNvPr id="368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315" name="Title 7"/>
          <p:cNvSpPr>
            <a:spLocks/>
          </p:cNvSpPr>
          <p:nvPr/>
        </p:nvSpPr>
        <p:spPr bwMode="auto">
          <a:xfrm>
            <a:off x="628650" y="582613"/>
            <a:ext cx="7886700" cy="132556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5400" b="1">
                <a:latin typeface="Sassoon Infant Md" pitchFamily="50" charset="0"/>
              </a:rPr>
              <a:t>Word Families</a:t>
            </a:r>
          </a:p>
        </p:txBody>
      </p:sp>
      <p:pic>
        <p:nvPicPr>
          <p:cNvPr id="13316" name="Twinkl Logo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6092825"/>
            <a:ext cx="5873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Sassoon Infant Md" pitchFamily="50" charset="0"/>
              </a:rPr>
              <a:t>Success Criteria</a:t>
            </a:r>
          </a:p>
        </p:txBody>
      </p:sp>
      <p:sp>
        <p:nvSpPr>
          <p:cNvPr id="1536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Sassoon Infant Md" pitchFamily="50" charset="0"/>
              </a:rPr>
              <a:t>Aim</a:t>
            </a:r>
          </a:p>
        </p:txBody>
      </p:sp>
      <p:sp>
        <p:nvSpPr>
          <p:cNvPr id="1536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>
                <a:ea typeface="BPreplay" pitchFamily="50" charset="0"/>
                <a:cs typeface="BPreplay" pitchFamily="50" charset="0"/>
              </a:rPr>
              <a:t>I can identify word families.</a:t>
            </a:r>
          </a:p>
          <a:p>
            <a:pPr eaLnBrk="1" hangingPunct="1"/>
            <a:endParaRPr lang="en-GB" altLang="en-US" smtClean="0">
              <a:ea typeface="BPreplay" pitchFamily="50" charset="0"/>
              <a:cs typeface="BPreplay" pitchFamily="50" charset="0"/>
            </a:endParaRPr>
          </a:p>
        </p:txBody>
      </p:sp>
      <p:sp>
        <p:nvSpPr>
          <p:cNvPr id="15367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r>
              <a:rPr lang="en-GB" altLang="en-US">
                <a:ea typeface="BPreplay" pitchFamily="50" charset="0"/>
                <a:cs typeface="BPreplay" pitchFamily="50" charset="0"/>
              </a:rPr>
              <a:t>I can describe what a word family is.</a:t>
            </a:r>
          </a:p>
          <a:p>
            <a:r>
              <a:rPr lang="en-GB" altLang="en-US">
                <a:ea typeface="BPreplay" pitchFamily="50" charset="0"/>
                <a:cs typeface="BPreplay" pitchFamily="50" charset="0"/>
              </a:rPr>
              <a:t>I can use prefixes and suffixes to create different words for a family.</a:t>
            </a:r>
          </a:p>
          <a:p>
            <a:r>
              <a:rPr lang="en-GB" altLang="en-US">
                <a:ea typeface="BPreplay" pitchFamily="50" charset="0"/>
                <a:cs typeface="BPreplay" pitchFamily="50" charset="0"/>
              </a:rPr>
              <a:t>I can identify different words in a word family.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50913"/>
            <a:ext cx="9144000" cy="1844675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628650" y="1211263"/>
            <a:ext cx="7886700" cy="1325562"/>
          </a:xfrm>
        </p:spPr>
        <p:txBody>
          <a:bodyPr lIns="0" tIns="0" rIns="0" bIns="0"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400" dirty="0"/>
              <a:t>Introductory Activity</a:t>
            </a:r>
            <a:endParaRPr lang="en-GB" sz="4400" dirty="0">
              <a:solidFill>
                <a:schemeClr val="tx2">
                  <a:lumMod val="75000"/>
                </a:schemeClr>
              </a:solidFill>
              <a:latin typeface="ABeeZee" panose="02000000000000000000" pitchFamily="50" charset="0"/>
            </a:endParaRPr>
          </a:p>
        </p:txBody>
      </p:sp>
      <p:pic>
        <p:nvPicPr>
          <p:cNvPr id="16388" name="Twinkl Logo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6092825"/>
            <a:ext cx="5873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Meet the Family</a:t>
            </a:r>
          </a:p>
        </p:txBody>
      </p:sp>
      <p:sp>
        <p:nvSpPr>
          <p:cNvPr id="2" name="Rectangle 1"/>
          <p:cNvSpPr/>
          <p:nvPr/>
        </p:nvSpPr>
        <p:spPr>
          <a:xfrm>
            <a:off x="750888" y="1322388"/>
            <a:ext cx="7632700" cy="590550"/>
          </a:xfrm>
          <a:prstGeom prst="rect">
            <a:avLst/>
          </a:prstGeom>
          <a:solidFill>
            <a:srgbClr val="D8F793"/>
          </a:solidFill>
          <a:ln>
            <a:solidFill>
              <a:srgbClr val="D8F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1C1C1C"/>
                </a:solidFill>
                <a:cs typeface="BPreplay"/>
              </a:rPr>
              <a:t>Look at the words around the Help family.  </a:t>
            </a:r>
          </a:p>
          <a:p>
            <a:pPr algn="ctr">
              <a:defRPr/>
            </a:pPr>
            <a:r>
              <a:rPr lang="en-US" sz="1600" dirty="0">
                <a:solidFill>
                  <a:srgbClr val="1C1C1C"/>
                </a:solidFill>
                <a:cs typeface="BPreplay"/>
              </a:rPr>
              <a:t>Can you sort them into groups? Decide how to group the words together.</a:t>
            </a: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2330450"/>
            <a:ext cx="24034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70263" y="4208463"/>
            <a:ext cx="2489200" cy="479425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</a:rPr>
              <a:t>The Help Family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5725" y="5105400"/>
            <a:ext cx="1587500" cy="427038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 help</a:t>
            </a:r>
          </a:p>
        </p:txBody>
      </p:sp>
      <p:sp>
        <p:nvSpPr>
          <p:cNvPr id="8" name="Rectangle 7"/>
          <p:cNvSpPr/>
          <p:nvPr/>
        </p:nvSpPr>
        <p:spPr>
          <a:xfrm>
            <a:off x="992188" y="3924300"/>
            <a:ext cx="1589087" cy="427038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unhelpful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5725" y="2743200"/>
            <a:ext cx="1587500" cy="427038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helpful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10300" y="5105400"/>
            <a:ext cx="1587500" cy="427038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helped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59563" y="3924300"/>
            <a:ext cx="1587500" cy="427038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helping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10300" y="2743200"/>
            <a:ext cx="1587500" cy="427038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helpless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78250" y="2017713"/>
            <a:ext cx="1587500" cy="427037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helper</a:t>
            </a:r>
          </a:p>
        </p:txBody>
      </p:sp>
      <p:pic>
        <p:nvPicPr>
          <p:cNvPr id="17421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Meet the Family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1458913"/>
            <a:ext cx="7632700" cy="728662"/>
          </a:xfrm>
          <a:prstGeom prst="rect">
            <a:avLst/>
          </a:prstGeom>
          <a:solidFill>
            <a:srgbClr val="D8F793"/>
          </a:solidFill>
          <a:ln>
            <a:solidFill>
              <a:srgbClr val="D8F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How did you group the words?  </a:t>
            </a:r>
          </a:p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One way could be…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2286000"/>
            <a:ext cx="7632700" cy="785813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b="1" dirty="0">
                <a:solidFill>
                  <a:srgbClr val="1C1C1C"/>
                </a:solidFill>
              </a:rPr>
              <a:t>Root Word</a:t>
            </a:r>
          </a:p>
          <a:p>
            <a:pPr>
              <a:defRPr/>
            </a:pPr>
            <a:r>
              <a:rPr lang="en-GB" dirty="0">
                <a:solidFill>
                  <a:srgbClr val="1C1C1C"/>
                </a:solidFill>
              </a:rPr>
              <a:t>help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6125" y="4052888"/>
            <a:ext cx="7642225" cy="1858962"/>
          </a:xfrm>
          <a:prstGeom prst="rect">
            <a:avLst/>
          </a:prstGeom>
          <a:solidFill>
            <a:srgbClr val="ABE188"/>
          </a:solidFill>
          <a:ln>
            <a:solidFill>
              <a:srgbClr val="ABE1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b="1" dirty="0">
                <a:solidFill>
                  <a:srgbClr val="1C1C1C"/>
                </a:solidFill>
              </a:rPr>
              <a:t>Suffix after the root</a:t>
            </a:r>
          </a:p>
          <a:p>
            <a:pPr>
              <a:defRPr/>
            </a:pPr>
            <a:r>
              <a:rPr lang="en-GB" dirty="0">
                <a:solidFill>
                  <a:srgbClr val="1C1C1C"/>
                </a:solidFill>
              </a:rPr>
              <a:t>help</a:t>
            </a:r>
            <a:r>
              <a:rPr lang="en-GB" b="1" dirty="0">
                <a:solidFill>
                  <a:srgbClr val="1C1C1C"/>
                </a:solidFill>
              </a:rPr>
              <a:t>er</a:t>
            </a:r>
          </a:p>
          <a:p>
            <a:pPr>
              <a:defRPr/>
            </a:pPr>
            <a:r>
              <a:rPr lang="en-GB" dirty="0">
                <a:solidFill>
                  <a:srgbClr val="1C1C1C"/>
                </a:solidFill>
              </a:rPr>
              <a:t>help</a:t>
            </a:r>
            <a:r>
              <a:rPr lang="en-GB" b="1" dirty="0">
                <a:solidFill>
                  <a:srgbClr val="1C1C1C"/>
                </a:solidFill>
              </a:rPr>
              <a:t>ing</a:t>
            </a:r>
          </a:p>
          <a:p>
            <a:pPr>
              <a:defRPr/>
            </a:pPr>
            <a:r>
              <a:rPr lang="en-GB" dirty="0">
                <a:solidFill>
                  <a:srgbClr val="1C1C1C"/>
                </a:solidFill>
              </a:rPr>
              <a:t>help</a:t>
            </a:r>
            <a:r>
              <a:rPr lang="en-GB" b="1" dirty="0">
                <a:solidFill>
                  <a:srgbClr val="1C1C1C"/>
                </a:solidFill>
              </a:rPr>
              <a:t>ed</a:t>
            </a:r>
          </a:p>
          <a:p>
            <a:pPr>
              <a:defRPr/>
            </a:pPr>
            <a:r>
              <a:rPr lang="en-GB" dirty="0">
                <a:solidFill>
                  <a:srgbClr val="1C1C1C"/>
                </a:solidFill>
              </a:rPr>
              <a:t>help</a:t>
            </a:r>
            <a:r>
              <a:rPr lang="en-GB" b="1" dirty="0">
                <a:solidFill>
                  <a:srgbClr val="1C1C1C"/>
                </a:solidFill>
              </a:rPr>
              <a:t>ful</a:t>
            </a:r>
          </a:p>
          <a:p>
            <a:pPr>
              <a:defRPr/>
            </a:pPr>
            <a:r>
              <a:rPr lang="en-GB" dirty="0">
                <a:solidFill>
                  <a:srgbClr val="1C1C1C"/>
                </a:solidFill>
              </a:rPr>
              <a:t>Help</a:t>
            </a:r>
            <a:r>
              <a:rPr lang="en-GB" b="1" dirty="0">
                <a:solidFill>
                  <a:srgbClr val="1C1C1C"/>
                </a:solidFill>
              </a:rPr>
              <a:t>less</a:t>
            </a:r>
            <a:r>
              <a:rPr lang="en-GB" dirty="0">
                <a:solidFill>
                  <a:srgbClr val="1C1C1C"/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3588" y="3168650"/>
            <a:ext cx="7624762" cy="787400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b="1" dirty="0">
                <a:solidFill>
                  <a:srgbClr val="1C1C1C"/>
                </a:solidFill>
              </a:rPr>
              <a:t>Prefix before the root</a:t>
            </a:r>
          </a:p>
          <a:p>
            <a:pPr>
              <a:defRPr/>
            </a:pPr>
            <a:r>
              <a:rPr lang="en-GB" b="1" dirty="0">
                <a:solidFill>
                  <a:srgbClr val="1C1C1C"/>
                </a:solidFill>
              </a:rPr>
              <a:t>un</a:t>
            </a:r>
            <a:r>
              <a:rPr lang="en-GB" dirty="0">
                <a:solidFill>
                  <a:srgbClr val="1C1C1C"/>
                </a:solidFill>
              </a:rPr>
              <a:t>helpful</a:t>
            </a:r>
          </a:p>
        </p:txBody>
      </p:sp>
      <p:pic>
        <p:nvPicPr>
          <p:cNvPr id="184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196975"/>
            <a:ext cx="3065463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2635250"/>
            <a:ext cx="37465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Meet the Family</a:t>
            </a:r>
          </a:p>
        </p:txBody>
      </p:sp>
      <p:sp>
        <p:nvSpPr>
          <p:cNvPr id="2" name="Rectangle 1"/>
          <p:cNvSpPr/>
          <p:nvPr/>
        </p:nvSpPr>
        <p:spPr>
          <a:xfrm>
            <a:off x="750888" y="1322388"/>
            <a:ext cx="7632700" cy="590550"/>
          </a:xfrm>
          <a:prstGeom prst="rect">
            <a:avLst/>
          </a:prstGeom>
          <a:solidFill>
            <a:srgbClr val="ABE188"/>
          </a:solidFill>
          <a:ln>
            <a:solidFill>
              <a:srgbClr val="ABE1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1C1C1C"/>
                </a:solidFill>
                <a:cs typeface="BPreplay"/>
              </a:rPr>
              <a:t>Here is another word family, the Write family.  </a:t>
            </a:r>
          </a:p>
          <a:p>
            <a:pPr algn="ctr">
              <a:defRPr/>
            </a:pPr>
            <a:r>
              <a:rPr lang="en-US" sz="1600" dirty="0">
                <a:solidFill>
                  <a:srgbClr val="1C1C1C"/>
                </a:solidFill>
                <a:cs typeface="BPreplay"/>
              </a:rPr>
              <a:t>Can you sort these words into groups also?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0263" y="4208463"/>
            <a:ext cx="2489200" cy="479425"/>
          </a:xfrm>
          <a:prstGeom prst="rect">
            <a:avLst/>
          </a:prstGeom>
          <a:solidFill>
            <a:srgbClr val="D8F793"/>
          </a:solidFill>
          <a:ln>
            <a:solidFill>
              <a:srgbClr val="D8F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rgbClr val="1C1C1C"/>
                </a:solidFill>
              </a:rPr>
              <a:t>The Write Family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1888" y="5094288"/>
            <a:ext cx="1587500" cy="427037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 rewrite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768350" y="3913188"/>
            <a:ext cx="1589088" cy="427037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writing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131888" y="2732088"/>
            <a:ext cx="1587500" cy="427037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write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51588" y="5105400"/>
            <a:ext cx="1587500" cy="427038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writes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00850" y="3924300"/>
            <a:ext cx="1587500" cy="427038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underwrite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51588" y="2743200"/>
            <a:ext cx="1587500" cy="427038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written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78250" y="2078038"/>
            <a:ext cx="1587500" cy="427037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</a:rPr>
              <a:t>writer</a:t>
            </a:r>
          </a:p>
        </p:txBody>
      </p:sp>
      <p:pic>
        <p:nvPicPr>
          <p:cNvPr id="19469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Meet the Family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1338263"/>
            <a:ext cx="7632700" cy="457200"/>
          </a:xfrm>
          <a:prstGeom prst="rect">
            <a:avLst/>
          </a:prstGeom>
          <a:solidFill>
            <a:srgbClr val="5DD9C1"/>
          </a:solidFill>
          <a:ln>
            <a:solidFill>
              <a:srgbClr val="5DD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cs typeface="BPreplay"/>
              </a:rPr>
              <a:t>How did you sort the ‘write’ family words?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892300"/>
            <a:ext cx="7632700" cy="439738"/>
          </a:xfrm>
          <a:prstGeom prst="rect">
            <a:avLst/>
          </a:prstGeom>
          <a:solidFill>
            <a:srgbClr val="ABE188"/>
          </a:solidFill>
          <a:ln>
            <a:solidFill>
              <a:srgbClr val="ABE1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b="1" dirty="0">
                <a:solidFill>
                  <a:srgbClr val="1C1C1C"/>
                </a:solidFill>
              </a:rPr>
              <a:t>What are word families?</a:t>
            </a: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650" y="3635375"/>
            <a:ext cx="7632700" cy="1668463"/>
          </a:xfrm>
          <a:prstGeom prst="rect">
            <a:avLst/>
          </a:prstGeom>
          <a:solidFill>
            <a:srgbClr val="0EB1D2"/>
          </a:solidFill>
          <a:ln>
            <a:solidFill>
              <a:srgbClr val="0EB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b="1" dirty="0">
                <a:solidFill>
                  <a:srgbClr val="FFFFFF"/>
                </a:solidFill>
              </a:rPr>
              <a:t>These words…</a:t>
            </a:r>
          </a:p>
          <a:p>
            <a:pPr>
              <a:defRPr/>
            </a:pPr>
            <a:endParaRPr lang="en-GB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rgbClr val="FFFFFF"/>
                </a:solidFill>
                <a:cs typeface="BPreplay"/>
              </a:rPr>
              <a:t>re</a:t>
            </a:r>
            <a:r>
              <a:rPr lang="en-US" dirty="0">
                <a:solidFill>
                  <a:srgbClr val="FFFFFF"/>
                </a:solidFill>
                <a:cs typeface="BPreplay"/>
              </a:rPr>
              <a:t>write    writ</a:t>
            </a:r>
            <a:r>
              <a:rPr lang="en-US" b="1" dirty="0">
                <a:solidFill>
                  <a:srgbClr val="FFFFFF"/>
                </a:solidFill>
                <a:cs typeface="BPreplay"/>
              </a:rPr>
              <a:t>ten</a:t>
            </a:r>
            <a:r>
              <a:rPr lang="en-US" dirty="0">
                <a:solidFill>
                  <a:srgbClr val="FFFFFF"/>
                </a:solidFill>
                <a:cs typeface="BPreplay"/>
              </a:rPr>
              <a:t>    </a:t>
            </a:r>
            <a:r>
              <a:rPr lang="en-US" b="1" dirty="0">
                <a:solidFill>
                  <a:srgbClr val="FFFFFF"/>
                </a:solidFill>
                <a:cs typeface="BPreplay"/>
              </a:rPr>
              <a:t>under</a:t>
            </a:r>
            <a:r>
              <a:rPr lang="en-US" dirty="0">
                <a:solidFill>
                  <a:srgbClr val="FFFFFF"/>
                </a:solidFill>
                <a:cs typeface="BPreplay"/>
              </a:rPr>
              <a:t>write  </a:t>
            </a:r>
          </a:p>
          <a:p>
            <a:pPr>
              <a:defRPr/>
            </a:pPr>
            <a:endParaRPr lang="en-US" dirty="0">
              <a:solidFill>
                <a:srgbClr val="FFFFFF"/>
              </a:solidFill>
              <a:cs typeface="BPreplay"/>
            </a:endParaRPr>
          </a:p>
          <a:p>
            <a:pPr>
              <a:defRPr/>
            </a:pPr>
            <a:r>
              <a:rPr lang="en-US" sz="1700" b="1" dirty="0">
                <a:solidFill>
                  <a:srgbClr val="FFFFFF"/>
                </a:solidFill>
                <a:cs typeface="BPreplay"/>
              </a:rPr>
              <a:t>…all come from the root ‘write’.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3588" y="2325688"/>
            <a:ext cx="7624762" cy="1190625"/>
          </a:xfrm>
          <a:prstGeom prst="rect">
            <a:avLst/>
          </a:prstGeom>
          <a:solidFill>
            <a:srgbClr val="D8F793"/>
          </a:solidFill>
          <a:ln>
            <a:solidFill>
              <a:srgbClr val="D8F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Word families are groups of </a:t>
            </a:r>
          </a:p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words that link together through </a:t>
            </a:r>
          </a:p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their meaning, grammar or morphology                                                                   (roots, prefixes and suffixes).</a:t>
            </a:r>
          </a:p>
        </p:txBody>
      </p:sp>
      <p:pic>
        <p:nvPicPr>
          <p:cNvPr id="2048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2286000"/>
            <a:ext cx="4427537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/>
              <a:t>Meet the Family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755650" y="1274763"/>
            <a:ext cx="273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/>
              <a:t>These words…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55650" y="1736725"/>
            <a:ext cx="2413000" cy="2112963"/>
            <a:chOff x="755650" y="1736578"/>
            <a:chExt cx="2412978" cy="2112611"/>
          </a:xfrm>
        </p:grpSpPr>
        <p:sp>
          <p:nvSpPr>
            <p:cNvPr id="5" name="Rectangle 4"/>
            <p:cNvSpPr/>
            <p:nvPr/>
          </p:nvSpPr>
          <p:spPr>
            <a:xfrm>
              <a:off x="755650" y="1736578"/>
              <a:ext cx="2412978" cy="2112611"/>
            </a:xfrm>
            <a:prstGeom prst="rect">
              <a:avLst/>
            </a:prstGeom>
            <a:solidFill>
              <a:srgbClr val="0EB1D2"/>
            </a:solidFill>
            <a:ln>
              <a:solidFill>
                <a:srgbClr val="0EB1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dirty="0">
                  <a:solidFill>
                    <a:srgbClr val="FFFFFF"/>
                  </a:solidFill>
                </a:rPr>
                <a:t>tri</a:t>
              </a:r>
              <a:r>
                <a:rPr lang="en-GB" b="1" dirty="0">
                  <a:solidFill>
                    <a:srgbClr val="FFFFFF"/>
                  </a:solidFill>
                </a:rPr>
                <a:t>angle</a:t>
              </a:r>
            </a:p>
          </p:txBody>
        </p:sp>
        <p:pic>
          <p:nvPicPr>
            <p:cNvPr id="2151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643" y="2138663"/>
              <a:ext cx="1855757" cy="1609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365500" y="1736725"/>
            <a:ext cx="2413000" cy="2112963"/>
            <a:chOff x="3365511" y="1736578"/>
            <a:chExt cx="2412978" cy="2112611"/>
          </a:xfrm>
        </p:grpSpPr>
        <p:sp>
          <p:nvSpPr>
            <p:cNvPr id="12" name="Rectangle 11"/>
            <p:cNvSpPr/>
            <p:nvPr/>
          </p:nvSpPr>
          <p:spPr>
            <a:xfrm>
              <a:off x="3365511" y="1736578"/>
              <a:ext cx="2412978" cy="2112611"/>
            </a:xfrm>
            <a:prstGeom prst="rect">
              <a:avLst/>
            </a:prstGeom>
            <a:solidFill>
              <a:srgbClr val="D8F793"/>
            </a:solidFill>
            <a:ln>
              <a:solidFill>
                <a:srgbClr val="D8F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dirty="0">
                  <a:solidFill>
                    <a:srgbClr val="1C1C1C"/>
                  </a:solidFill>
                </a:rPr>
                <a:t>tri</a:t>
              </a:r>
              <a:r>
                <a:rPr lang="en-GB" b="1" dirty="0">
                  <a:solidFill>
                    <a:srgbClr val="1C1C1C"/>
                  </a:solidFill>
                </a:rPr>
                <a:t>cycle</a:t>
              </a:r>
            </a:p>
          </p:txBody>
        </p:sp>
        <p:pic>
          <p:nvPicPr>
            <p:cNvPr id="21516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781" y="2112760"/>
              <a:ext cx="2182437" cy="1661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975350" y="1736725"/>
            <a:ext cx="2413000" cy="2112963"/>
            <a:chOff x="5975372" y="1736578"/>
            <a:chExt cx="2412978" cy="2112611"/>
          </a:xfrm>
        </p:grpSpPr>
        <p:sp>
          <p:nvSpPr>
            <p:cNvPr id="11" name="Rectangle 10"/>
            <p:cNvSpPr/>
            <p:nvPr/>
          </p:nvSpPr>
          <p:spPr>
            <a:xfrm>
              <a:off x="5975372" y="1736578"/>
              <a:ext cx="2412978" cy="2112611"/>
            </a:xfrm>
            <a:prstGeom prst="rect">
              <a:avLst/>
            </a:prstGeom>
            <a:solidFill>
              <a:srgbClr val="5DD9C1"/>
            </a:solidFill>
            <a:ln>
              <a:solidFill>
                <a:srgbClr val="5DD9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dirty="0">
                  <a:solidFill>
                    <a:srgbClr val="FFFFFF"/>
                  </a:solidFill>
                </a:rPr>
                <a:t>tri</a:t>
              </a:r>
              <a:r>
                <a:rPr lang="en-GB" b="1" dirty="0">
                  <a:solidFill>
                    <a:srgbClr val="FFFFFF"/>
                  </a:solidFill>
                </a:rPr>
                <a:t>pod</a:t>
              </a:r>
            </a:p>
          </p:txBody>
        </p:sp>
        <p:pic>
          <p:nvPicPr>
            <p:cNvPr id="21514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483" y="2074482"/>
              <a:ext cx="1327939" cy="1700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755650" y="3979863"/>
            <a:ext cx="7632700" cy="1871662"/>
          </a:xfrm>
          <a:prstGeom prst="rect">
            <a:avLst/>
          </a:prstGeom>
          <a:solidFill>
            <a:srgbClr val="ABE188"/>
          </a:solidFill>
          <a:ln>
            <a:solidFill>
              <a:srgbClr val="ABE1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…all come from the root ‘tri’, which means three in Latin.</a:t>
            </a:r>
          </a:p>
          <a:p>
            <a:pPr>
              <a:defRPr/>
            </a:pPr>
            <a:endParaRPr lang="en-US" dirty="0">
              <a:solidFill>
                <a:srgbClr val="1C1C1C"/>
              </a:solidFill>
              <a:cs typeface="BPreplay"/>
            </a:endParaRPr>
          </a:p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Can you see why these words might need a ‘three’ in them?</a:t>
            </a:r>
          </a:p>
          <a:p>
            <a:pPr>
              <a:defRPr/>
            </a:pPr>
            <a:endParaRPr lang="en-US" dirty="0">
              <a:solidFill>
                <a:srgbClr val="1C1C1C"/>
              </a:solidFill>
              <a:cs typeface="BPreplay"/>
            </a:endParaRPr>
          </a:p>
          <a:p>
            <a:pPr>
              <a:defRPr/>
            </a:pPr>
            <a:r>
              <a:rPr lang="en-US" dirty="0">
                <a:solidFill>
                  <a:srgbClr val="1C1C1C"/>
                </a:solidFill>
                <a:cs typeface="BPreplay"/>
              </a:rPr>
              <a:t>This is a </a:t>
            </a:r>
            <a:r>
              <a:rPr lang="en-US" u="sng" dirty="0">
                <a:solidFill>
                  <a:srgbClr val="1C1C1C"/>
                </a:solidFill>
                <a:cs typeface="BPreplay"/>
              </a:rPr>
              <a:t>partial root</a:t>
            </a:r>
            <a:r>
              <a:rPr lang="en-US" dirty="0">
                <a:solidFill>
                  <a:srgbClr val="1C1C1C"/>
                </a:solidFill>
                <a:cs typeface="BPreplay"/>
              </a:rPr>
              <a:t> word, because it does not make sense in English on its own, but it is a Latin root word.</a:t>
            </a:r>
          </a:p>
        </p:txBody>
      </p:sp>
      <p:pic>
        <p:nvPicPr>
          <p:cNvPr id="21512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1798</TotalTime>
  <Words>492</Words>
  <Application>Microsoft Office PowerPoint</Application>
  <PresentationFormat>On-screen Show (4:3)</PresentationFormat>
  <Paragraphs>111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BPreplay</vt:lpstr>
      <vt:lpstr>Sassoon Infant Md</vt:lpstr>
      <vt:lpstr>Calibri</vt:lpstr>
      <vt:lpstr>ABeeZee</vt:lpstr>
      <vt:lpstr>Londrina Solid</vt:lpstr>
      <vt:lpstr>Sassoon Infant Rg</vt:lpstr>
      <vt:lpstr>Office Theme</vt:lpstr>
      <vt:lpstr>1_Office Theme</vt:lpstr>
      <vt:lpstr>Spelling, Punctuation and Grammar</vt:lpstr>
      <vt:lpstr>PowerPoint Presentation</vt:lpstr>
      <vt:lpstr>PowerPoint Presentation</vt:lpstr>
      <vt:lpstr>Introductory Activity</vt:lpstr>
      <vt:lpstr>Meet the Family</vt:lpstr>
      <vt:lpstr>Meet the Family</vt:lpstr>
      <vt:lpstr>Meet the Family</vt:lpstr>
      <vt:lpstr>Meet the Family</vt:lpstr>
      <vt:lpstr>Meet the Family</vt:lpstr>
      <vt:lpstr>Meet the Family</vt:lpstr>
      <vt:lpstr>Word Relays</vt:lpstr>
      <vt:lpstr>Word Relays</vt:lpstr>
      <vt:lpstr>Word Relays</vt:lpstr>
      <vt:lpstr>Word Relays</vt:lpstr>
      <vt:lpstr>Word Families</vt:lpstr>
      <vt:lpstr>Word Families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 Charnley</cp:lastModifiedBy>
  <cp:revision>232</cp:revision>
  <dcterms:created xsi:type="dcterms:W3CDTF">2014-10-01T16:09:27Z</dcterms:created>
  <dcterms:modified xsi:type="dcterms:W3CDTF">2020-06-26T10:39:08Z</dcterms:modified>
</cp:coreProperties>
</file>