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6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assoon Infant Rg" panose="02000503030000020003" pitchFamily="50" charset="0"/>
      <p:regular r:id="rId27"/>
      <p:bold r:id="rId28"/>
    </p:embeddedFont>
    <p:embeddedFont>
      <p:font typeface="BPreplay" panose="02000503000000020004" pitchFamily="50" charset="0"/>
      <p:regular r:id="rId29"/>
      <p:bold r:id="rId30"/>
      <p:italic r:id="rId31"/>
      <p:boldItalic r:id="rId32"/>
    </p:embeddedFont>
    <p:embeddedFont>
      <p:font typeface="Sassoon Infant Md" panose="02000603050000020003" pitchFamily="50" charset="0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292"/>
    <a:srgbClr val="FDFDFD"/>
    <a:srgbClr val="B8E7F3"/>
    <a:srgbClr val="FEFBDA"/>
    <a:srgbClr val="FFFFE1"/>
    <a:srgbClr val="AD8CC0"/>
    <a:srgbClr val="990167"/>
    <a:srgbClr val="28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1363D-1CE4-42B6-8209-8C575B93B02C}" type="datetimeFigureOut">
              <a:rPr lang="en-GB"/>
              <a:pPr>
                <a:defRPr/>
              </a:pPr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12D5C3-6CD3-40A2-ABF8-907B7CC94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2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8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13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34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02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1" r:id="rId4"/>
    <p:sldLayoutId id="2147483682" r:id="rId5"/>
    <p:sldLayoutId id="214748368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6.png"/><Relationship Id="rId7" Type="http://schemas.openxmlformats.org/officeDocument/2006/relationships/image" Target="../media/image4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2336800" y="6465888"/>
            <a:ext cx="44704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itchFamily="50" charset="0"/>
              </a:rPr>
              <a:t>Science</a:t>
            </a:r>
            <a:r>
              <a:rPr lang="en-GB" altLang="en-US" sz="800">
                <a:solidFill>
                  <a:schemeClr val="bg1"/>
                </a:solidFill>
                <a:latin typeface="BPreplay" pitchFamily="50" charset="0"/>
              </a:rPr>
              <a:t> | Year 2 | Living Things and Their Habitats | Working Together, Staying Alive | Lesson 5</a:t>
            </a:r>
          </a:p>
        </p:txBody>
      </p:sp>
      <p:sp>
        <p:nvSpPr>
          <p:cNvPr id="7175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Living Things and Their Habitats</a:t>
            </a:r>
          </a:p>
        </p:txBody>
      </p:sp>
      <p:sp>
        <p:nvSpPr>
          <p:cNvPr id="7176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/>
              <a:t>Science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World Habitats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9" b="11831"/>
          <a:stretch/>
        </p:blipFill>
        <p:spPr>
          <a:xfrm>
            <a:off x="755650" y="1667533"/>
            <a:ext cx="7632700" cy="4428467"/>
          </a:xfrm>
          <a:prstGeom prst="roundRect">
            <a:avLst>
              <a:gd name="adj" fmla="val 5436"/>
            </a:avLst>
          </a:prstGeom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487680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</a:rPr>
              <a:t>Deserts</a:t>
            </a:r>
          </a:p>
        </p:txBody>
      </p:sp>
      <p:pic>
        <p:nvPicPr>
          <p:cNvPr id="1741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973138" y="19478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1403350" y="2365375"/>
            <a:ext cx="234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desert habitats like? </a:t>
            </a:r>
          </a:p>
        </p:txBody>
      </p:sp>
      <p:sp>
        <p:nvSpPr>
          <p:cNvPr id="10" name="Cloud 9"/>
          <p:cNvSpPr/>
          <p:nvPr/>
        </p:nvSpPr>
        <p:spPr>
          <a:xfrm>
            <a:off x="4757738" y="19224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5187950" y="2201863"/>
            <a:ext cx="234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remember some plants or animals that live here?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0800000">
            <a:off x="755650" y="1547813"/>
            <a:ext cx="7632700" cy="4537075"/>
          </a:xfrm>
          <a:prstGeom prst="roundRect">
            <a:avLst>
              <a:gd name="adj" fmla="val 4258"/>
            </a:avLst>
          </a:prstGeom>
          <a:gradFill>
            <a:gsLst>
              <a:gs pos="96000">
                <a:schemeClr val="bg1"/>
              </a:gs>
              <a:gs pos="0">
                <a:srgbClr val="C8925D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457200" y="433388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Animals the Desert</a:t>
            </a:r>
          </a:p>
        </p:txBody>
      </p:sp>
      <p:sp>
        <p:nvSpPr>
          <p:cNvPr id="18436" name="TextBox 28"/>
          <p:cNvSpPr txBox="1">
            <a:spLocks noChangeArrowheads="1"/>
          </p:cNvSpPr>
          <p:nvPr/>
        </p:nvSpPr>
        <p:spPr bwMode="auto">
          <a:xfrm>
            <a:off x="755650" y="6175375"/>
            <a:ext cx="7640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Photos courtesy of Susanne Nilsson, SuperCar-RoadTrip, Bryan Adams and Nitish Bindal Agrawal (@flickr.com) - granted under creative commons licence - attribution</a:t>
            </a:r>
          </a:p>
        </p:txBody>
      </p:sp>
      <p:grpSp>
        <p:nvGrpSpPr>
          <p:cNvPr id="18437" name="Group 12"/>
          <p:cNvGrpSpPr>
            <a:grpSpLocks/>
          </p:cNvGrpSpPr>
          <p:nvPr/>
        </p:nvGrpSpPr>
        <p:grpSpPr bwMode="auto">
          <a:xfrm>
            <a:off x="1493838" y="1741488"/>
            <a:ext cx="6156325" cy="4151312"/>
            <a:chOff x="1490085" y="1638182"/>
            <a:chExt cx="6157690" cy="4151500"/>
          </a:xfrm>
        </p:grpSpPr>
        <p:pic>
          <p:nvPicPr>
            <p:cNvPr id="18438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252" y="1638182"/>
              <a:ext cx="2998755" cy="199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232" y="1638182"/>
              <a:ext cx="2991543" cy="1999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085" y="3797199"/>
              <a:ext cx="2997205" cy="199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232" y="3797199"/>
              <a:ext cx="2991543" cy="199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Dependency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755650" y="1646238"/>
            <a:ext cx="38163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Living things in a habitat </a:t>
            </a:r>
            <a:r>
              <a:rPr lang="en-GB" altLang="en-US" b="1">
                <a:solidFill>
                  <a:schemeClr val="tx1"/>
                </a:solidFill>
              </a:rPr>
              <a:t>depend</a:t>
            </a:r>
            <a:r>
              <a:rPr lang="en-GB" altLang="en-US">
                <a:solidFill>
                  <a:schemeClr val="tx1"/>
                </a:solidFill>
              </a:rPr>
              <a:t> on each other. This means they need each other to stay alive. </a:t>
            </a:r>
          </a:p>
        </p:txBody>
      </p:sp>
      <p:pic>
        <p:nvPicPr>
          <p:cNvPr id="2253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0675"/>
            <a:ext cx="377348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12"/>
          <p:cNvGrpSpPr>
            <a:grpSpLocks/>
          </p:cNvGrpSpPr>
          <p:nvPr/>
        </p:nvGrpSpPr>
        <p:grpSpPr bwMode="auto">
          <a:xfrm>
            <a:off x="4624388" y="1789113"/>
            <a:ext cx="2124075" cy="2032000"/>
            <a:chOff x="4614695" y="2033317"/>
            <a:chExt cx="2125133" cy="2032000"/>
          </a:xfrm>
        </p:grpSpPr>
        <p:sp>
          <p:nvSpPr>
            <p:cNvPr id="4" name="Oval 3"/>
            <p:cNvSpPr/>
            <p:nvPr/>
          </p:nvSpPr>
          <p:spPr>
            <a:xfrm>
              <a:off x="4614695" y="2033317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2553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32" y="2323935"/>
              <a:ext cx="1342259" cy="145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TextBox 32"/>
          <p:cNvSpPr txBox="1">
            <a:spLocks noChangeArrowheads="1"/>
          </p:cNvSpPr>
          <p:nvPr/>
        </p:nvSpPr>
        <p:spPr bwMode="auto">
          <a:xfrm>
            <a:off x="755650" y="2616200"/>
            <a:ext cx="38163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Squirrels and oak trees are part of a woodland habitat. </a:t>
            </a:r>
          </a:p>
        </p:txBody>
      </p:sp>
      <p:sp>
        <p:nvSpPr>
          <p:cNvPr id="22537" name="TextBox 33"/>
          <p:cNvSpPr txBox="1">
            <a:spLocks noChangeArrowheads="1"/>
          </p:cNvSpPr>
          <p:nvPr/>
        </p:nvSpPr>
        <p:spPr bwMode="auto">
          <a:xfrm>
            <a:off x="755650" y="3311525"/>
            <a:ext cx="321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might this squirrel need an oak tree to stay alive? 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551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548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2549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2543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2544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2545" name="Picture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46" name="Straight Arrow Connector 45"/>
          <p:cNvCxnSpPr/>
          <p:nvPr/>
        </p:nvCxnSpPr>
        <p:spPr>
          <a:xfrm flipH="1">
            <a:off x="6300788" y="2181225"/>
            <a:ext cx="1047750" cy="428625"/>
          </a:xfrm>
          <a:prstGeom prst="straightConnector1">
            <a:avLst/>
          </a:prstGeom>
          <a:ln w="76200">
            <a:solidFill>
              <a:srgbClr val="346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Dependency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3"/>
          <p:cNvSpPr txBox="1">
            <a:spLocks noChangeArrowheads="1"/>
          </p:cNvSpPr>
          <p:nvPr/>
        </p:nvSpPr>
        <p:spPr bwMode="auto">
          <a:xfrm>
            <a:off x="755650" y="1646238"/>
            <a:ext cx="3938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Why does an oak tree need a squirrel? </a:t>
            </a:r>
          </a:p>
        </p:txBody>
      </p:sp>
      <p:grpSp>
        <p:nvGrpSpPr>
          <p:cNvPr id="43" name="Group 42" hidden="1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592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 hidden="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589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3590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 hidden="1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584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3585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3586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7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561" name="Group 7"/>
          <p:cNvGrpSpPr>
            <a:grpSpLocks/>
          </p:cNvGrpSpPr>
          <p:nvPr/>
        </p:nvGrpSpPr>
        <p:grpSpPr bwMode="auto">
          <a:xfrm>
            <a:off x="4905375" y="1733550"/>
            <a:ext cx="3136900" cy="2074863"/>
            <a:chOff x="4848869" y="1724499"/>
            <a:chExt cx="3136738" cy="2074729"/>
          </a:xfrm>
        </p:grpSpPr>
        <p:pic>
          <p:nvPicPr>
            <p:cNvPr id="2357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3345" flipH="1">
              <a:off x="6975951" y="2609992"/>
              <a:ext cx="1009656" cy="118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80" name="Group 4"/>
            <p:cNvGrpSpPr>
              <a:grpSpLocks/>
            </p:cNvGrpSpPr>
            <p:nvPr/>
          </p:nvGrpSpPr>
          <p:grpSpPr bwMode="auto">
            <a:xfrm>
              <a:off x="4848869" y="1724499"/>
              <a:ext cx="2125133" cy="2032000"/>
              <a:chOff x="4564385" y="1785765"/>
              <a:chExt cx="2125133" cy="2032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564385" y="1785765"/>
                <a:ext cx="2125553" cy="20318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23582" name="Pictur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712" y="2109599"/>
                <a:ext cx="1658478" cy="1384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03288" y="2222500"/>
            <a:ext cx="3668712" cy="1058863"/>
            <a:chOff x="903894" y="2223205"/>
            <a:chExt cx="3668106" cy="1058333"/>
          </a:xfrm>
        </p:grpSpPr>
        <p:sp>
          <p:nvSpPr>
            <p:cNvPr id="7" name="Rounded Rectangle 6"/>
            <p:cNvSpPr/>
            <p:nvPr/>
          </p:nvSpPr>
          <p:spPr>
            <a:xfrm>
              <a:off x="903894" y="2223205"/>
              <a:ext cx="3668106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8" name="TextBox 9"/>
            <p:cNvSpPr txBox="1">
              <a:spLocks noChangeArrowheads="1"/>
            </p:cNvSpPr>
            <p:nvPr/>
          </p:nvSpPr>
          <p:spPr bwMode="auto">
            <a:xfrm>
              <a:off x="915736" y="2429206"/>
              <a:ext cx="36381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oak tree needs the squirrel to </a:t>
              </a:r>
              <a:r>
                <a:rPr lang="en-GB" altLang="en-US" b="1">
                  <a:solidFill>
                    <a:schemeClr val="tx1"/>
                  </a:solidFill>
                </a:rPr>
                <a:t>spread its seeds.</a:t>
              </a:r>
              <a:endParaRPr lang="en-GB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896938" y="3548063"/>
            <a:ext cx="3675062" cy="1057275"/>
            <a:chOff x="896278" y="3547441"/>
            <a:chExt cx="3675721" cy="1058333"/>
          </a:xfrm>
        </p:grpSpPr>
        <p:sp>
          <p:nvSpPr>
            <p:cNvPr id="54" name="Rounded Rectangle 53"/>
            <p:cNvSpPr/>
            <p:nvPr/>
          </p:nvSpPr>
          <p:spPr>
            <a:xfrm>
              <a:off x="896278" y="3547441"/>
              <a:ext cx="3667783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6" name="TextBox 57"/>
            <p:cNvSpPr txBox="1">
              <a:spLocks noChangeArrowheads="1"/>
            </p:cNvSpPr>
            <p:nvPr/>
          </p:nvSpPr>
          <p:spPr bwMode="auto">
            <a:xfrm>
              <a:off x="898926" y="3753442"/>
              <a:ext cx="36730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squirrel collects lots of acorns, and buries some to save for later. 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87413" y="4870450"/>
            <a:ext cx="3679825" cy="1058863"/>
            <a:chOff x="886691" y="4870390"/>
            <a:chExt cx="3679948" cy="1058333"/>
          </a:xfrm>
        </p:grpSpPr>
        <p:sp>
          <p:nvSpPr>
            <p:cNvPr id="55" name="Rounded Rectangle 54"/>
            <p:cNvSpPr/>
            <p:nvPr/>
          </p:nvSpPr>
          <p:spPr>
            <a:xfrm>
              <a:off x="897803" y="4870390"/>
              <a:ext cx="3668836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886691" y="4937891"/>
              <a:ext cx="36681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It carries them far away from the tree and hides them under the ground, away from other animals.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826000" y="3959225"/>
            <a:ext cx="1647825" cy="1968500"/>
            <a:chOff x="4825954" y="3958603"/>
            <a:chExt cx="1647657" cy="1969469"/>
          </a:xfrm>
        </p:grpSpPr>
        <p:sp>
          <p:nvSpPr>
            <p:cNvPr id="56" name="Rounded Rectangle 55"/>
            <p:cNvSpPr/>
            <p:nvPr/>
          </p:nvSpPr>
          <p:spPr>
            <a:xfrm>
              <a:off x="4825954" y="3958603"/>
              <a:ext cx="1647657" cy="19694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72" name="Rectangle 15"/>
            <p:cNvSpPr>
              <a:spLocks noChangeArrowheads="1"/>
            </p:cNvSpPr>
            <p:nvPr/>
          </p:nvSpPr>
          <p:spPr bwMode="auto">
            <a:xfrm>
              <a:off x="4846706" y="4204673"/>
              <a:ext cx="1606152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Sometimes the squirrels forget to go and dig them up again.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600825" y="3968750"/>
            <a:ext cx="1646238" cy="1968500"/>
            <a:chOff x="6600119" y="3968492"/>
            <a:chExt cx="1647657" cy="1969469"/>
          </a:xfrm>
        </p:grpSpPr>
        <p:sp>
          <p:nvSpPr>
            <p:cNvPr id="57" name="Rounded Rectangle 56"/>
            <p:cNvSpPr/>
            <p:nvPr/>
          </p:nvSpPr>
          <p:spPr>
            <a:xfrm>
              <a:off x="6600119" y="3968492"/>
              <a:ext cx="1647657" cy="19694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569" name="Rectangle 58"/>
            <p:cNvSpPr>
              <a:spLocks noChangeArrowheads="1"/>
            </p:cNvSpPr>
            <p:nvPr/>
          </p:nvSpPr>
          <p:spPr bwMode="auto">
            <a:xfrm>
              <a:off x="6616838" y="4204673"/>
              <a:ext cx="160615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These acorns grow into new oak trees.</a:t>
              </a:r>
            </a:p>
          </p:txBody>
        </p:sp>
        <p:pic>
          <p:nvPicPr>
            <p:cNvPr id="23570" name="Picture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617" y="5163497"/>
              <a:ext cx="602385" cy="63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1" name="Straight Arrow Connector 60"/>
          <p:cNvCxnSpPr/>
          <p:nvPr/>
        </p:nvCxnSpPr>
        <p:spPr>
          <a:xfrm flipH="1">
            <a:off x="6677025" y="1995488"/>
            <a:ext cx="1047750" cy="428625"/>
          </a:xfrm>
          <a:prstGeom prst="straightConnector1">
            <a:avLst/>
          </a:prstGeom>
          <a:ln w="76200">
            <a:solidFill>
              <a:srgbClr val="346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Dependency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 hidden="1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4609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 hidden="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4606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4607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 hidden="1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4601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4602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4603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4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903288" y="2016125"/>
            <a:ext cx="4046537" cy="1058863"/>
            <a:chOff x="903894" y="2016540"/>
            <a:chExt cx="4046364" cy="1058333"/>
          </a:xfrm>
        </p:grpSpPr>
        <p:sp>
          <p:nvSpPr>
            <p:cNvPr id="7" name="Rounded Rectangle 6"/>
            <p:cNvSpPr/>
            <p:nvPr/>
          </p:nvSpPr>
          <p:spPr>
            <a:xfrm>
              <a:off x="903894" y="2016540"/>
              <a:ext cx="4046364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599" name="TextBox 9"/>
            <p:cNvSpPr txBox="1">
              <a:spLocks noChangeArrowheads="1"/>
            </p:cNvSpPr>
            <p:nvPr/>
          </p:nvSpPr>
          <p:spPr bwMode="auto">
            <a:xfrm>
              <a:off x="915735" y="2222541"/>
              <a:ext cx="36562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squirrel needs the oak tree for</a:t>
              </a:r>
              <a:r>
                <a:rPr lang="en-GB" altLang="en-US" b="1">
                  <a:solidFill>
                    <a:schemeClr val="tx1"/>
                  </a:solidFill>
                </a:rPr>
                <a:t> food </a:t>
              </a:r>
              <a:r>
                <a:rPr lang="en-GB" altLang="en-US">
                  <a:solidFill>
                    <a:schemeClr val="tx1"/>
                  </a:solidFill>
                </a:rPr>
                <a:t>and </a:t>
              </a:r>
              <a:r>
                <a:rPr lang="en-GB" altLang="en-US" b="1">
                  <a:solidFill>
                    <a:schemeClr val="tx1"/>
                  </a:solidFill>
                </a:rPr>
                <a:t>shelter.</a:t>
              </a: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896938" y="3340100"/>
            <a:ext cx="4052887" cy="1058863"/>
            <a:chOff x="896277" y="3340776"/>
            <a:chExt cx="4053981" cy="1058333"/>
          </a:xfrm>
        </p:grpSpPr>
        <p:sp>
          <p:nvSpPr>
            <p:cNvPr id="54" name="Rounded Rectangle 53"/>
            <p:cNvSpPr/>
            <p:nvPr/>
          </p:nvSpPr>
          <p:spPr>
            <a:xfrm>
              <a:off x="896277" y="3340776"/>
              <a:ext cx="4053981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597" name="TextBox 57"/>
            <p:cNvSpPr txBox="1">
              <a:spLocks noChangeArrowheads="1"/>
            </p:cNvSpPr>
            <p:nvPr/>
          </p:nvSpPr>
          <p:spPr bwMode="auto">
            <a:xfrm>
              <a:off x="898926" y="3546777"/>
              <a:ext cx="38878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oak tree needs the squirrel to </a:t>
              </a:r>
              <a:r>
                <a:rPr lang="en-GB" altLang="en-US" b="1">
                  <a:solidFill>
                    <a:schemeClr val="tx1"/>
                  </a:solidFill>
                </a:rPr>
                <a:t>spread seeds </a:t>
              </a:r>
              <a:r>
                <a:rPr lang="en-GB" altLang="en-US">
                  <a:solidFill>
                    <a:schemeClr val="tx1"/>
                  </a:solidFill>
                </a:rPr>
                <a:t>so new trees can grow.</a:t>
              </a: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887413" y="4664075"/>
            <a:ext cx="4062412" cy="1057275"/>
            <a:chOff x="886691" y="4663725"/>
            <a:chExt cx="4063568" cy="1058333"/>
          </a:xfrm>
        </p:grpSpPr>
        <p:sp>
          <p:nvSpPr>
            <p:cNvPr id="55" name="Rounded Rectangle 54"/>
            <p:cNvSpPr/>
            <p:nvPr/>
          </p:nvSpPr>
          <p:spPr>
            <a:xfrm>
              <a:off x="897806" y="4663725"/>
              <a:ext cx="4052453" cy="1058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595" name="Rectangle 10"/>
            <p:cNvSpPr>
              <a:spLocks noChangeArrowheads="1"/>
            </p:cNvSpPr>
            <p:nvPr/>
          </p:nvSpPr>
          <p:spPr bwMode="auto">
            <a:xfrm>
              <a:off x="886691" y="4731226"/>
              <a:ext cx="397317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The oak tree and the squirrel </a:t>
              </a:r>
              <a:r>
                <a:rPr lang="en-GB" altLang="en-US" b="1">
                  <a:solidFill>
                    <a:schemeClr val="tx1"/>
                  </a:solidFill>
                </a:rPr>
                <a:t>depend</a:t>
              </a:r>
              <a:r>
                <a:rPr lang="en-GB" altLang="en-US">
                  <a:solidFill>
                    <a:schemeClr val="tx1"/>
                  </a:solidFill>
                </a:rPr>
                <a:t> on each other. This means they need each other to stay alive.</a:t>
              </a:r>
            </a:p>
          </p:txBody>
        </p:sp>
      </p:grpSp>
      <p:grpSp>
        <p:nvGrpSpPr>
          <p:cNvPr id="24587" name="Group 4"/>
          <p:cNvGrpSpPr>
            <a:grpSpLocks/>
          </p:cNvGrpSpPr>
          <p:nvPr/>
        </p:nvGrpSpPr>
        <p:grpSpPr bwMode="auto">
          <a:xfrm>
            <a:off x="5878513" y="1768475"/>
            <a:ext cx="1808162" cy="1728788"/>
            <a:chOff x="4564385" y="1785765"/>
            <a:chExt cx="2125133" cy="2032000"/>
          </a:xfrm>
        </p:grpSpPr>
        <p:sp>
          <p:nvSpPr>
            <p:cNvPr id="4" name="Oval 3"/>
            <p:cNvSpPr/>
            <p:nvPr/>
          </p:nvSpPr>
          <p:spPr>
            <a:xfrm>
              <a:off x="4564385" y="1785765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712" y="2109599"/>
              <a:ext cx="1658478" cy="138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8" name="Group 44"/>
          <p:cNvGrpSpPr>
            <a:grpSpLocks/>
          </p:cNvGrpSpPr>
          <p:nvPr/>
        </p:nvGrpSpPr>
        <p:grpSpPr bwMode="auto">
          <a:xfrm>
            <a:off x="5868988" y="4224338"/>
            <a:ext cx="1827212" cy="1746250"/>
            <a:chOff x="4614695" y="2033317"/>
            <a:chExt cx="2125133" cy="2032000"/>
          </a:xfrm>
        </p:grpSpPr>
        <p:sp>
          <p:nvSpPr>
            <p:cNvPr id="46" name="Oval 45"/>
            <p:cNvSpPr/>
            <p:nvPr/>
          </p:nvSpPr>
          <p:spPr>
            <a:xfrm>
              <a:off x="4614695" y="2033317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591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32" y="2323935"/>
              <a:ext cx="1342259" cy="145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6783388" y="3230563"/>
            <a:ext cx="0" cy="1250950"/>
          </a:xfrm>
          <a:prstGeom prst="straightConnector1">
            <a:avLst/>
          </a:prstGeom>
          <a:ln w="76200">
            <a:solidFill>
              <a:srgbClr val="34629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Dependency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 hidden="1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5634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 hidden="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5631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5632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 hidden="1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5626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5627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5628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29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5608" name="Group 15"/>
          <p:cNvGrpSpPr>
            <a:grpSpLocks/>
          </p:cNvGrpSpPr>
          <p:nvPr/>
        </p:nvGrpSpPr>
        <p:grpSpPr bwMode="auto">
          <a:xfrm>
            <a:off x="971550" y="2425700"/>
            <a:ext cx="3378200" cy="574675"/>
            <a:chOff x="982133" y="1930400"/>
            <a:chExt cx="3378200" cy="575733"/>
          </a:xfrm>
        </p:grpSpPr>
        <p:sp>
          <p:nvSpPr>
            <p:cNvPr id="8" name="Rounded Rectangle 7"/>
            <p:cNvSpPr/>
            <p:nvPr/>
          </p:nvSpPr>
          <p:spPr>
            <a:xfrm>
              <a:off x="982133" y="1930400"/>
              <a:ext cx="3378200" cy="575733"/>
            </a:xfrm>
            <a:prstGeom prst="roundRect">
              <a:avLst/>
            </a:prstGeom>
            <a:solidFill>
              <a:srgbClr val="346292"/>
            </a:solidFill>
            <a:ln>
              <a:solidFill>
                <a:srgbClr val="346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624" name="TextBox 8"/>
            <p:cNvSpPr txBox="1">
              <a:spLocks noChangeArrowheads="1"/>
            </p:cNvSpPr>
            <p:nvPr/>
          </p:nvSpPr>
          <p:spPr bwMode="auto">
            <a:xfrm>
              <a:off x="982133" y="2033600"/>
              <a:ext cx="337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Why do foxes need squirrels?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971550" y="3670300"/>
            <a:ext cx="3389313" cy="576263"/>
            <a:chOff x="971588" y="3175846"/>
            <a:chExt cx="3388745" cy="575733"/>
          </a:xfrm>
        </p:grpSpPr>
        <p:sp>
          <p:nvSpPr>
            <p:cNvPr id="38" name="Rounded Rectangle 37"/>
            <p:cNvSpPr/>
            <p:nvPr/>
          </p:nvSpPr>
          <p:spPr>
            <a:xfrm>
              <a:off x="971588" y="3175846"/>
              <a:ext cx="3377634" cy="575733"/>
            </a:xfrm>
            <a:prstGeom prst="roundRect">
              <a:avLst/>
            </a:prstGeom>
            <a:solidFill>
              <a:srgbClr val="346292"/>
            </a:solidFill>
            <a:ln>
              <a:solidFill>
                <a:srgbClr val="346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622" name="TextBox 50"/>
            <p:cNvSpPr txBox="1">
              <a:spLocks noChangeArrowheads="1"/>
            </p:cNvSpPr>
            <p:nvPr/>
          </p:nvSpPr>
          <p:spPr bwMode="auto">
            <a:xfrm>
              <a:off x="982133" y="3279046"/>
              <a:ext cx="337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bg1"/>
                  </a:solidFill>
                </a:rPr>
                <a:t>Why do foxes need oak trees?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82663" y="3135313"/>
            <a:ext cx="337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Foxes </a:t>
            </a:r>
            <a:r>
              <a:rPr lang="en-GB" altLang="en-US" b="1">
                <a:solidFill>
                  <a:schemeClr val="tx1"/>
                </a:solidFill>
              </a:rPr>
              <a:t>eat </a:t>
            </a:r>
            <a:r>
              <a:rPr lang="en-GB" altLang="en-US">
                <a:solidFill>
                  <a:schemeClr val="tx1"/>
                </a:solidFill>
              </a:rPr>
              <a:t>squirrels.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960438" y="4389438"/>
            <a:ext cx="337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there were no oak trees, there would be fewer squirrels, so there would be less food for the foxes. </a:t>
            </a:r>
          </a:p>
        </p:txBody>
      </p:sp>
      <p:grpSp>
        <p:nvGrpSpPr>
          <p:cNvPr id="25612" name="Group 4"/>
          <p:cNvGrpSpPr>
            <a:grpSpLocks/>
          </p:cNvGrpSpPr>
          <p:nvPr/>
        </p:nvGrpSpPr>
        <p:grpSpPr bwMode="auto">
          <a:xfrm>
            <a:off x="4640263" y="1822450"/>
            <a:ext cx="1808162" cy="1730375"/>
            <a:chOff x="4564385" y="1785765"/>
            <a:chExt cx="2125133" cy="2032000"/>
          </a:xfrm>
        </p:grpSpPr>
        <p:sp>
          <p:nvSpPr>
            <p:cNvPr id="4" name="Oval 3"/>
            <p:cNvSpPr/>
            <p:nvPr/>
          </p:nvSpPr>
          <p:spPr>
            <a:xfrm>
              <a:off x="4564385" y="1785765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5620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712" y="2109599"/>
              <a:ext cx="1658478" cy="138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3" name="Group 44"/>
          <p:cNvGrpSpPr>
            <a:grpSpLocks/>
          </p:cNvGrpSpPr>
          <p:nvPr/>
        </p:nvGrpSpPr>
        <p:grpSpPr bwMode="auto">
          <a:xfrm>
            <a:off x="4662488" y="4170363"/>
            <a:ext cx="1825625" cy="1746250"/>
            <a:chOff x="4614695" y="2033317"/>
            <a:chExt cx="2125133" cy="2032000"/>
          </a:xfrm>
        </p:grpSpPr>
        <p:sp>
          <p:nvSpPr>
            <p:cNvPr id="46" name="Oval 45"/>
            <p:cNvSpPr/>
            <p:nvPr/>
          </p:nvSpPr>
          <p:spPr>
            <a:xfrm>
              <a:off x="4614695" y="2033317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5618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32" y="2323935"/>
              <a:ext cx="1342259" cy="145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19"/>
          <p:cNvGrpSpPr>
            <a:grpSpLocks/>
          </p:cNvGrpSpPr>
          <p:nvPr/>
        </p:nvGrpSpPr>
        <p:grpSpPr bwMode="auto">
          <a:xfrm>
            <a:off x="6342063" y="3000375"/>
            <a:ext cx="1827212" cy="1747838"/>
            <a:chOff x="6342786" y="3001096"/>
            <a:chExt cx="1826464" cy="1746420"/>
          </a:xfrm>
        </p:grpSpPr>
        <p:sp>
          <p:nvSpPr>
            <p:cNvPr id="57" name="Oval 56"/>
            <p:cNvSpPr/>
            <p:nvPr/>
          </p:nvSpPr>
          <p:spPr>
            <a:xfrm>
              <a:off x="6342786" y="3001096"/>
              <a:ext cx="1826464" cy="17464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5616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074" y="3404114"/>
              <a:ext cx="1233888" cy="94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Dependency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 hidden="1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6655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 hidden="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6652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6653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 hidden="1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6647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6648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6649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50" name="Picture 2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632" name="Group 4"/>
          <p:cNvGrpSpPr>
            <a:grpSpLocks/>
          </p:cNvGrpSpPr>
          <p:nvPr/>
        </p:nvGrpSpPr>
        <p:grpSpPr bwMode="auto">
          <a:xfrm>
            <a:off x="2552700" y="1835150"/>
            <a:ext cx="1809750" cy="1728788"/>
            <a:chOff x="4564385" y="1785765"/>
            <a:chExt cx="2125133" cy="2032000"/>
          </a:xfrm>
        </p:grpSpPr>
        <p:sp>
          <p:nvSpPr>
            <p:cNvPr id="4" name="Oval 3"/>
            <p:cNvSpPr/>
            <p:nvPr/>
          </p:nvSpPr>
          <p:spPr>
            <a:xfrm>
              <a:off x="4564385" y="1785765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5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712" y="2109599"/>
              <a:ext cx="1658478" cy="138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3" name="Group 44"/>
          <p:cNvGrpSpPr>
            <a:grpSpLocks/>
          </p:cNvGrpSpPr>
          <p:nvPr/>
        </p:nvGrpSpPr>
        <p:grpSpPr bwMode="auto">
          <a:xfrm>
            <a:off x="2574925" y="4181475"/>
            <a:ext cx="1827213" cy="1746250"/>
            <a:chOff x="4614695" y="2033317"/>
            <a:chExt cx="2125133" cy="2032000"/>
          </a:xfrm>
        </p:grpSpPr>
        <p:sp>
          <p:nvSpPr>
            <p:cNvPr id="46" name="Oval 45"/>
            <p:cNvSpPr/>
            <p:nvPr/>
          </p:nvSpPr>
          <p:spPr>
            <a:xfrm>
              <a:off x="4614695" y="2033317"/>
              <a:ext cx="2125133" cy="20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3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32" y="2323935"/>
              <a:ext cx="1342259" cy="1450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4" name="Group 19"/>
          <p:cNvGrpSpPr>
            <a:grpSpLocks/>
          </p:cNvGrpSpPr>
          <p:nvPr/>
        </p:nvGrpSpPr>
        <p:grpSpPr bwMode="auto">
          <a:xfrm>
            <a:off x="841375" y="2976563"/>
            <a:ext cx="1827213" cy="1746250"/>
            <a:chOff x="6342786" y="3001096"/>
            <a:chExt cx="1826464" cy="1746420"/>
          </a:xfrm>
        </p:grpSpPr>
        <p:sp>
          <p:nvSpPr>
            <p:cNvPr id="57" name="Oval 56"/>
            <p:cNvSpPr/>
            <p:nvPr/>
          </p:nvSpPr>
          <p:spPr>
            <a:xfrm>
              <a:off x="6342786" y="3001096"/>
              <a:ext cx="1826464" cy="17464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6641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074" y="3404114"/>
              <a:ext cx="1233888" cy="94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4738688" y="2049463"/>
            <a:ext cx="3378200" cy="793750"/>
          </a:xfrm>
          <a:prstGeom prst="roundRect">
            <a:avLst/>
          </a:prstGeom>
          <a:solidFill>
            <a:srgbClr val="346292"/>
          </a:solidFill>
          <a:ln>
            <a:solidFill>
              <a:srgbClr val="346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36" name="TextBox 8"/>
          <p:cNvSpPr txBox="1">
            <a:spLocks noChangeArrowheads="1"/>
          </p:cNvSpPr>
          <p:nvPr/>
        </p:nvSpPr>
        <p:spPr bwMode="auto">
          <a:xfrm>
            <a:off x="4738688" y="2122488"/>
            <a:ext cx="337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Can anyone think how the foxes are helping the oak trees?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38688" y="3043238"/>
            <a:ext cx="337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there were no foxes, there would be more squirrels.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38688" y="3765550"/>
            <a:ext cx="337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squirrels might eat all of the acorns and then no new oak trees could grow.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38688" y="4767263"/>
            <a:ext cx="3378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All of the living things in this habitat depend on each other to survive.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3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Dependency Activity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3" name="Group 42" hidden="1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677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 hidden="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674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7675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" name="Group 43" hidden="1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7669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7670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7671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2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755650" y="1651000"/>
            <a:ext cx="7632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Look at the habitat on your activity sheet.</a:t>
            </a:r>
          </a:p>
        </p:txBody>
      </p:sp>
      <p:grpSp>
        <p:nvGrpSpPr>
          <p:cNvPr id="27656" name="Group 20"/>
          <p:cNvGrpSpPr>
            <a:grpSpLocks/>
          </p:cNvGrpSpPr>
          <p:nvPr/>
        </p:nvGrpSpPr>
        <p:grpSpPr bwMode="auto">
          <a:xfrm>
            <a:off x="903288" y="2098675"/>
            <a:ext cx="3668712" cy="1055688"/>
            <a:chOff x="903894" y="2089616"/>
            <a:chExt cx="3668106" cy="1055874"/>
          </a:xfrm>
        </p:grpSpPr>
        <p:sp>
          <p:nvSpPr>
            <p:cNvPr id="10" name="Rounded Rectangle 9"/>
            <p:cNvSpPr/>
            <p:nvPr/>
          </p:nvSpPr>
          <p:spPr>
            <a:xfrm>
              <a:off x="903894" y="2089616"/>
              <a:ext cx="3668106" cy="105587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667" name="TextBox 33"/>
            <p:cNvSpPr txBox="1">
              <a:spLocks noChangeArrowheads="1"/>
            </p:cNvSpPr>
            <p:nvPr/>
          </p:nvSpPr>
          <p:spPr bwMode="auto">
            <a:xfrm>
              <a:off x="903894" y="2188787"/>
              <a:ext cx="3668105" cy="85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Read the labels, then stick them onto the habitat to show how the living things in the habitat work together. </a:t>
              </a:r>
            </a:p>
          </p:txBody>
        </p:sp>
      </p:grpSp>
      <p:grpSp>
        <p:nvGrpSpPr>
          <p:cNvPr id="27657" name="Group 27"/>
          <p:cNvGrpSpPr>
            <a:grpSpLocks/>
          </p:cNvGrpSpPr>
          <p:nvPr/>
        </p:nvGrpSpPr>
        <p:grpSpPr bwMode="auto">
          <a:xfrm>
            <a:off x="4646613" y="2098675"/>
            <a:ext cx="3549650" cy="1060450"/>
            <a:chOff x="4646121" y="2064188"/>
            <a:chExt cx="3549574" cy="1060996"/>
          </a:xfrm>
        </p:grpSpPr>
        <p:sp>
          <p:nvSpPr>
            <p:cNvPr id="49" name="Rounded Rectangle 48"/>
            <p:cNvSpPr/>
            <p:nvPr/>
          </p:nvSpPr>
          <p:spPr>
            <a:xfrm>
              <a:off x="4646121" y="2064188"/>
              <a:ext cx="3549574" cy="10609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665" name="TextBox 37"/>
            <p:cNvSpPr txBox="1">
              <a:spLocks noChangeArrowheads="1"/>
            </p:cNvSpPr>
            <p:nvPr/>
          </p:nvSpPr>
          <p:spPr bwMode="auto">
            <a:xfrm>
              <a:off x="4646121" y="2165920"/>
              <a:ext cx="3549573" cy="85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Complete the sentences to say how animals and plants depend on each other to stay alive. </a:t>
              </a:r>
            </a:p>
          </p:txBody>
        </p:sp>
      </p:grpSp>
      <p:grpSp>
        <p:nvGrpSpPr>
          <p:cNvPr id="27658" name="Group 26"/>
          <p:cNvGrpSpPr>
            <a:grpSpLocks/>
          </p:cNvGrpSpPr>
          <p:nvPr/>
        </p:nvGrpSpPr>
        <p:grpSpPr bwMode="auto">
          <a:xfrm>
            <a:off x="942975" y="3341688"/>
            <a:ext cx="7243763" cy="2547937"/>
            <a:chOff x="856001" y="3353488"/>
            <a:chExt cx="7244048" cy="254714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292116">
              <a:off x="856001" y="3588365"/>
              <a:ext cx="2768709" cy="19583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2418">
              <a:off x="2226068" y="3850221"/>
              <a:ext cx="2768709" cy="19567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58328" y="3961311"/>
              <a:ext cx="2741721" cy="19393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5349" y="3353488"/>
              <a:ext cx="2768709" cy="195677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7659" name="Individual Work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about Us?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646238"/>
            <a:ext cx="7632700" cy="4446587"/>
          </a:xfrm>
          <a:prstGeom prst="roundRect">
            <a:avLst>
              <a:gd name="adj" fmla="val 5716"/>
            </a:avLst>
          </a:prstGeom>
          <a:solidFill>
            <a:srgbClr val="B8E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3" name="Group 42" hidden="1"/>
          <p:cNvGrpSpPr>
            <a:grpSpLocks/>
          </p:cNvGrpSpPr>
          <p:nvPr/>
        </p:nvGrpSpPr>
        <p:grpSpPr bwMode="auto">
          <a:xfrm>
            <a:off x="3408363" y="4138613"/>
            <a:ext cx="2312987" cy="1789112"/>
            <a:chOff x="3407665" y="4138569"/>
            <a:chExt cx="2313439" cy="1789503"/>
          </a:xfrm>
        </p:grpSpPr>
        <p:sp>
          <p:nvSpPr>
            <p:cNvPr id="36" name="Rounded Rectangle 35"/>
            <p:cNvSpPr/>
            <p:nvPr/>
          </p:nvSpPr>
          <p:spPr>
            <a:xfrm>
              <a:off x="3407665" y="4165562"/>
              <a:ext cx="2313439" cy="1762510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8694" name="TextBox 38"/>
            <p:cNvSpPr txBox="1">
              <a:spLocks noChangeArrowheads="1"/>
            </p:cNvSpPr>
            <p:nvPr/>
          </p:nvSpPr>
          <p:spPr bwMode="auto">
            <a:xfrm>
              <a:off x="3407665" y="4138569"/>
              <a:ext cx="2292350" cy="16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Safety:</a:t>
              </a:r>
              <a:r>
                <a:rPr lang="en-GB" altLang="en-US" sz="1600">
                  <a:solidFill>
                    <a:schemeClr val="tx1"/>
                  </a:solidFill>
                </a:rPr>
                <a:t> Living high in an oak tree gives squirrels protection from foxes and badgers, and gives them a safe place to have babies. </a:t>
              </a:r>
              <a:endParaRPr lang="en-GB" alt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 hidden="1"/>
          <p:cNvGrpSpPr>
            <a:grpSpLocks/>
          </p:cNvGrpSpPr>
          <p:nvPr/>
        </p:nvGrpSpPr>
        <p:grpSpPr bwMode="auto">
          <a:xfrm>
            <a:off x="903288" y="4175125"/>
            <a:ext cx="2314575" cy="1762125"/>
            <a:chOff x="903894" y="4174837"/>
            <a:chExt cx="2313439" cy="1763124"/>
          </a:xfrm>
        </p:grpSpPr>
        <p:sp>
          <p:nvSpPr>
            <p:cNvPr id="35" name="Rounded Rectangle 34"/>
            <p:cNvSpPr/>
            <p:nvPr/>
          </p:nvSpPr>
          <p:spPr>
            <a:xfrm>
              <a:off x="903894" y="4174837"/>
              <a:ext cx="2313439" cy="1763124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8691" name="TextBox 22"/>
            <p:cNvSpPr txBox="1">
              <a:spLocks noChangeArrowheads="1"/>
            </p:cNvSpPr>
            <p:nvPr/>
          </p:nvSpPr>
          <p:spPr bwMode="auto">
            <a:xfrm>
              <a:off x="903894" y="4182114"/>
              <a:ext cx="2313439" cy="61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Food:</a:t>
              </a:r>
              <a:r>
                <a:rPr lang="en-GB" altLang="en-US" sz="1600">
                  <a:solidFill>
                    <a:schemeClr val="tx1"/>
                  </a:solidFill>
                </a:rPr>
                <a:t> Acorns are a squirrels favourite food.</a:t>
              </a:r>
              <a:endParaRPr lang="en-GB" altLang="en-US" sz="1600" b="1">
                <a:solidFill>
                  <a:schemeClr val="tx1"/>
                </a:solidFill>
              </a:endParaRPr>
            </a:p>
          </p:txBody>
        </p:sp>
        <p:pic>
          <p:nvPicPr>
            <p:cNvPr id="28692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472" y="4747375"/>
              <a:ext cx="1010281" cy="106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loud 7"/>
          <p:cNvSpPr/>
          <p:nvPr/>
        </p:nvSpPr>
        <p:spPr>
          <a:xfrm>
            <a:off x="1058863" y="1738313"/>
            <a:ext cx="2703512" cy="16081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4" name="Group 43" hidden="1"/>
          <p:cNvGrpSpPr>
            <a:grpSpLocks/>
          </p:cNvGrpSpPr>
          <p:nvPr/>
        </p:nvGrpSpPr>
        <p:grpSpPr bwMode="auto">
          <a:xfrm>
            <a:off x="5911850" y="4168775"/>
            <a:ext cx="2312988" cy="1841500"/>
            <a:chOff x="5911436" y="4169517"/>
            <a:chExt cx="2313439" cy="1840355"/>
          </a:xfrm>
        </p:grpSpPr>
        <p:sp>
          <p:nvSpPr>
            <p:cNvPr id="37" name="Rounded Rectangle 36"/>
            <p:cNvSpPr/>
            <p:nvPr/>
          </p:nvSpPr>
          <p:spPr>
            <a:xfrm>
              <a:off x="5911436" y="4169517"/>
              <a:ext cx="2313439" cy="1762616"/>
            </a:xfrm>
            <a:prstGeom prst="roundRect">
              <a:avLst>
                <a:gd name="adj" fmla="val 824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8686" name="TextBox 39"/>
            <p:cNvSpPr txBox="1">
              <a:spLocks noChangeArrowheads="1"/>
            </p:cNvSpPr>
            <p:nvPr/>
          </p:nvSpPr>
          <p:spPr bwMode="auto">
            <a:xfrm>
              <a:off x="5911436" y="4176375"/>
              <a:ext cx="2313439" cy="110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</a:rPr>
                <a:t>Shelter:</a:t>
              </a:r>
              <a:r>
                <a:rPr lang="en-GB" altLang="en-US" sz="1600">
                  <a:solidFill>
                    <a:schemeClr val="tx1"/>
                  </a:solidFill>
                </a:rPr>
                <a:t> The oak tree protects the squirrel from the wind, cold and rain, and bigger animals. </a:t>
              </a:r>
            </a:p>
          </p:txBody>
        </p:sp>
        <p:grpSp>
          <p:nvGrpSpPr>
            <p:cNvPr id="28687" name="Group 40"/>
            <p:cNvGrpSpPr>
              <a:grpSpLocks/>
            </p:cNvGrpSpPr>
            <p:nvPr/>
          </p:nvGrpSpPr>
          <p:grpSpPr bwMode="auto">
            <a:xfrm>
              <a:off x="6298081" y="5233464"/>
              <a:ext cx="1539731" cy="776408"/>
              <a:chOff x="6258532" y="5210490"/>
              <a:chExt cx="1539731" cy="776408"/>
            </a:xfrm>
          </p:grpSpPr>
          <p:pic>
            <p:nvPicPr>
              <p:cNvPr id="28688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643" y="5210490"/>
                <a:ext cx="712620" cy="776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9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8532" y="5351297"/>
                <a:ext cx="755650" cy="494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" name="Cloud 44"/>
          <p:cNvSpPr/>
          <p:nvPr/>
        </p:nvSpPr>
        <p:spPr>
          <a:xfrm rot="656652">
            <a:off x="5291138" y="1739900"/>
            <a:ext cx="2747962" cy="186055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81" name="TextBox 33"/>
          <p:cNvSpPr txBox="1">
            <a:spLocks noChangeArrowheads="1"/>
          </p:cNvSpPr>
          <p:nvPr/>
        </p:nvSpPr>
        <p:spPr bwMode="auto">
          <a:xfrm>
            <a:off x="1216025" y="2068513"/>
            <a:ext cx="23479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do humans depend on other living things to stay alive?</a:t>
            </a:r>
          </a:p>
        </p:txBody>
      </p:sp>
      <p:sp>
        <p:nvSpPr>
          <p:cNvPr id="28682" name="TextBox 37"/>
          <p:cNvSpPr txBox="1">
            <a:spLocks noChangeArrowheads="1"/>
          </p:cNvSpPr>
          <p:nvPr/>
        </p:nvSpPr>
        <p:spPr bwMode="auto">
          <a:xfrm>
            <a:off x="5595938" y="2189163"/>
            <a:ext cx="21383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living things depend on us for survival? </a:t>
            </a:r>
          </a:p>
        </p:txBody>
      </p:sp>
      <p:pic>
        <p:nvPicPr>
          <p:cNvPr id="28683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098800"/>
            <a:ext cx="38004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Success Criteria</a:t>
            </a:r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50" charset="0"/>
              </a:rPr>
              <a:t>Aim</a:t>
            </a:r>
          </a:p>
        </p:txBody>
      </p:sp>
      <p:sp>
        <p:nvSpPr>
          <p:cNvPr id="2970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/>
              <a:t>I can identify how an animal is suited to its habitat. </a:t>
            </a:r>
          </a:p>
          <a:p>
            <a:pPr eaLnBrk="1" hangingPunct="1"/>
            <a:r>
              <a:rPr lang="en-GB" altLang="en-US" smtClean="0"/>
              <a:t>I can explain how living things in a habitat depend on each other. 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I can describe the features of some animals.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identify the needs of different plants and animals.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suggest how an animal survives in its habitat.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explain why the plants in a habitat need the animals.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I can explain why the animals in a habitat need the plants.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>
          <a:xfrm>
            <a:off x="628650" y="1098550"/>
            <a:ext cx="7886700" cy="1325563"/>
          </a:xfrm>
        </p:spPr>
        <p:txBody>
          <a:bodyPr lIns="0" tIns="0" rIns="0" bIns="0"/>
          <a:lstStyle/>
          <a:p>
            <a:pPr eaLnBrk="1" hangingPunct="1"/>
            <a:r>
              <a:rPr lang="en-GB" altLang="en-US" smtClean="0"/>
              <a:t>Title slide (themed) here</a:t>
            </a:r>
          </a:p>
        </p:txBody>
      </p:sp>
      <p:pic>
        <p:nvPicPr>
          <p:cNvPr id="8195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719763"/>
            <a:ext cx="5873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World Habitats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55650" y="1752600"/>
            <a:ext cx="1649413" cy="4340225"/>
          </a:xfrm>
          <a:prstGeom prst="roundRect">
            <a:avLst>
              <a:gd name="adj" fmla="val 7430"/>
            </a:avLst>
          </a:prstGeom>
          <a:gradFill>
            <a:gsLst>
              <a:gs pos="0">
                <a:srgbClr val="B8E7F3"/>
              </a:gs>
              <a:gs pos="100000">
                <a:srgbClr val="34629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830263" y="2044700"/>
            <a:ext cx="1500187" cy="20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Do you remember the world habitats we researched </a:t>
            </a:r>
            <a:r>
              <a:rPr lang="en-GB" altLang="en-US" dirty="0" smtClean="0">
                <a:solidFill>
                  <a:schemeClr val="tx1"/>
                </a:solidFill>
              </a:rPr>
              <a:t>a few lessons ago? </a:t>
            </a: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9" y="1752599"/>
            <a:ext cx="2850720" cy="2091268"/>
          </a:xfrm>
          <a:prstGeom prst="roundRect">
            <a:avLst>
              <a:gd name="adj" fmla="val 8627"/>
            </a:avLst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25" y="1752599"/>
            <a:ext cx="2850720" cy="2091268"/>
          </a:xfrm>
          <a:prstGeom prst="roundRect">
            <a:avLst>
              <a:gd name="adj" fmla="val 8627"/>
            </a:avLst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30" y="4001557"/>
            <a:ext cx="2850720" cy="2088483"/>
          </a:xfrm>
          <a:prstGeom prst="roundRect">
            <a:avLst>
              <a:gd name="adj" fmla="val 8627"/>
            </a:avLst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9" y="4001557"/>
            <a:ext cx="2850720" cy="2091268"/>
          </a:xfrm>
          <a:prstGeom prst="roundRect">
            <a:avLst>
              <a:gd name="adj" fmla="val 8627"/>
            </a:avLst>
          </a:prstGeom>
        </p:spPr>
      </p:pic>
      <p:sp>
        <p:nvSpPr>
          <p:cNvPr id="10249" name="TextBox 6"/>
          <p:cNvSpPr txBox="1">
            <a:spLocks noChangeArrowheads="1"/>
          </p:cNvSpPr>
          <p:nvPr/>
        </p:nvSpPr>
        <p:spPr bwMode="auto">
          <a:xfrm>
            <a:off x="2546350" y="1752600"/>
            <a:ext cx="2849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Rainforest</a:t>
            </a:r>
          </a:p>
        </p:txBody>
      </p:sp>
      <p:sp>
        <p:nvSpPr>
          <p:cNvPr id="10250" name="TextBox 29"/>
          <p:cNvSpPr txBox="1">
            <a:spLocks noChangeArrowheads="1"/>
          </p:cNvSpPr>
          <p:nvPr/>
        </p:nvSpPr>
        <p:spPr bwMode="auto">
          <a:xfrm>
            <a:off x="5537200" y="1760538"/>
            <a:ext cx="2851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Arctic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5719" y="4022001"/>
            <a:ext cx="285072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n w="12700">
                  <a:noFill/>
                </a:ln>
                <a:solidFill>
                  <a:schemeClr val="bg1"/>
                </a:solidFill>
                <a:effectLst>
                  <a:glow rad="50800">
                    <a:srgbClr val="8ED2FC">
                      <a:alpha val="64706"/>
                    </a:srgbClr>
                  </a:glow>
                </a:effectLst>
                <a:latin typeface="+mn-lt"/>
              </a:rPr>
              <a:t>Ocean</a:t>
            </a:r>
          </a:p>
        </p:txBody>
      </p:sp>
      <p:sp>
        <p:nvSpPr>
          <p:cNvPr id="10252" name="TextBox 31"/>
          <p:cNvSpPr txBox="1">
            <a:spLocks noChangeArrowheads="1"/>
          </p:cNvSpPr>
          <p:nvPr/>
        </p:nvSpPr>
        <p:spPr bwMode="auto">
          <a:xfrm>
            <a:off x="5537200" y="4022725"/>
            <a:ext cx="2851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Desert</a:t>
            </a:r>
          </a:p>
        </p:txBody>
      </p:sp>
      <p:pic>
        <p:nvPicPr>
          <p:cNvPr id="1025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052888"/>
            <a:ext cx="13462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World Habitats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3" b="1007"/>
          <a:stretch/>
        </p:blipFill>
        <p:spPr>
          <a:xfrm>
            <a:off x="755650" y="1667534"/>
            <a:ext cx="7632700" cy="4419757"/>
          </a:xfrm>
          <a:prstGeom prst="roundRect">
            <a:avLst>
              <a:gd name="adj" fmla="val 5436"/>
            </a:avLst>
          </a:prstGeo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157538" y="4884738"/>
            <a:ext cx="282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</a:rPr>
              <a:t>Oceans</a:t>
            </a:r>
          </a:p>
        </p:txBody>
      </p:sp>
      <p:pic>
        <p:nvPicPr>
          <p:cNvPr id="1126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973138" y="19478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1403350" y="2365375"/>
            <a:ext cx="234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ocean habitats like? </a:t>
            </a:r>
          </a:p>
        </p:txBody>
      </p:sp>
      <p:sp>
        <p:nvSpPr>
          <p:cNvPr id="26" name="Cloud 25"/>
          <p:cNvSpPr/>
          <p:nvPr/>
        </p:nvSpPr>
        <p:spPr>
          <a:xfrm>
            <a:off x="4757738" y="19224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3" name="TextBox 26"/>
          <p:cNvSpPr txBox="1">
            <a:spLocks noChangeArrowheads="1"/>
          </p:cNvSpPr>
          <p:nvPr/>
        </p:nvSpPr>
        <p:spPr bwMode="auto">
          <a:xfrm>
            <a:off x="5187950" y="2201863"/>
            <a:ext cx="234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remember some plants or animals that live here?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>
          <a:xfrm>
            <a:off x="457200" y="433388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Animals of the Oceans</a:t>
            </a:r>
          </a:p>
        </p:txBody>
      </p:sp>
      <p:sp>
        <p:nvSpPr>
          <p:cNvPr id="24" name="Rounded Rectangle 23"/>
          <p:cNvSpPr/>
          <p:nvPr/>
        </p:nvSpPr>
        <p:spPr>
          <a:xfrm rot="10800000">
            <a:off x="755650" y="1617663"/>
            <a:ext cx="7632700" cy="4475162"/>
          </a:xfrm>
          <a:prstGeom prst="roundRect">
            <a:avLst>
              <a:gd name="adj" fmla="val 4258"/>
            </a:avLst>
          </a:prstGeom>
          <a:gradFill>
            <a:gsLst>
              <a:gs pos="96000">
                <a:schemeClr val="bg1"/>
              </a:gs>
              <a:gs pos="0">
                <a:srgbClr val="6FCDE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1509713" y="1787525"/>
            <a:ext cx="6124575" cy="4133850"/>
            <a:chOff x="1508253" y="1650639"/>
            <a:chExt cx="6124688" cy="4133842"/>
          </a:xfrm>
        </p:grpSpPr>
        <p:pic>
          <p:nvPicPr>
            <p:cNvPr id="1229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253" y="1658746"/>
              <a:ext cx="2990594" cy="199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71" y="1650639"/>
              <a:ext cx="2984870" cy="199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253" y="3791998"/>
              <a:ext cx="2990594" cy="199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071" y="3791998"/>
              <a:ext cx="2984870" cy="199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TextBox 28"/>
          <p:cNvSpPr txBox="1">
            <a:spLocks noChangeArrowheads="1"/>
          </p:cNvSpPr>
          <p:nvPr/>
        </p:nvSpPr>
        <p:spPr bwMode="auto">
          <a:xfrm>
            <a:off x="755650" y="6175375"/>
            <a:ext cx="7640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Photos courtesy of Elias Levy, Lisa Williams, Patrik Nygen and qorize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World Habitats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0"/>
          <a:stretch/>
        </p:blipFill>
        <p:spPr>
          <a:xfrm>
            <a:off x="755650" y="1667533"/>
            <a:ext cx="7632700" cy="4428467"/>
          </a:xfrm>
          <a:prstGeom prst="roundRect">
            <a:avLst>
              <a:gd name="adj" fmla="val 5436"/>
            </a:avLst>
          </a:prstGeom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565400" y="4876800"/>
            <a:ext cx="402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</a:rPr>
              <a:t>The Arctic</a:t>
            </a:r>
          </a:p>
        </p:txBody>
      </p:sp>
      <p:pic>
        <p:nvPicPr>
          <p:cNvPr id="13317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973138" y="19478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1403350" y="2365375"/>
            <a:ext cx="234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Arctic habitat like? </a:t>
            </a:r>
          </a:p>
        </p:txBody>
      </p:sp>
      <p:sp>
        <p:nvSpPr>
          <p:cNvPr id="11" name="Cloud 10"/>
          <p:cNvSpPr/>
          <p:nvPr/>
        </p:nvSpPr>
        <p:spPr>
          <a:xfrm>
            <a:off x="4757738" y="19224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5187950" y="2201863"/>
            <a:ext cx="234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remember some plants or animals that live here?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 rot="10800000">
            <a:off x="755650" y="1565275"/>
            <a:ext cx="7632700" cy="4537075"/>
          </a:xfrm>
          <a:prstGeom prst="roundRect">
            <a:avLst>
              <a:gd name="adj" fmla="val 4258"/>
            </a:avLst>
          </a:prstGeom>
          <a:gradFill>
            <a:gsLst>
              <a:gs pos="96000">
                <a:schemeClr val="bg1"/>
              </a:gs>
              <a:gs pos="0">
                <a:srgbClr val="ADC1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3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18263" r="4645" b="11359"/>
          <a:stretch>
            <a:fillRect/>
          </a:stretch>
        </p:blipFill>
        <p:spPr bwMode="auto">
          <a:xfrm>
            <a:off x="4649788" y="3792538"/>
            <a:ext cx="298291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5289"/>
          <a:stretch>
            <a:fillRect/>
          </a:stretch>
        </p:blipFill>
        <p:spPr bwMode="auto">
          <a:xfrm>
            <a:off x="1506538" y="3792538"/>
            <a:ext cx="29876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12804"/>
          <a:stretch>
            <a:fillRect/>
          </a:stretch>
        </p:blipFill>
        <p:spPr bwMode="auto">
          <a:xfrm>
            <a:off x="4648200" y="1658938"/>
            <a:ext cx="2984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5699"/>
          <a:stretch>
            <a:fillRect/>
          </a:stretch>
        </p:blipFill>
        <p:spPr bwMode="auto">
          <a:xfrm>
            <a:off x="1516063" y="1658938"/>
            <a:ext cx="2978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itle 5"/>
          <p:cNvSpPr>
            <a:spLocks noGrp="1"/>
          </p:cNvSpPr>
          <p:nvPr>
            <p:ph type="title"/>
          </p:nvPr>
        </p:nvSpPr>
        <p:spPr>
          <a:xfrm>
            <a:off x="457200" y="433388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Animals of the Arctic</a:t>
            </a:r>
          </a:p>
        </p:txBody>
      </p:sp>
      <p:sp>
        <p:nvSpPr>
          <p:cNvPr id="14344" name="TextBox 28"/>
          <p:cNvSpPr txBox="1">
            <a:spLocks noChangeArrowheads="1"/>
          </p:cNvSpPr>
          <p:nvPr/>
        </p:nvSpPr>
        <p:spPr bwMode="auto">
          <a:xfrm>
            <a:off x="755650" y="6175375"/>
            <a:ext cx="7640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Photos courtesy of Emma, Steve Sayles, Lee Dyer and Bering Land Bridge National Preserve (@flickr.com) - granted under creative commons licence - attribution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457200" y="442913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World Habitats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6"/>
          <a:stretch/>
        </p:blipFill>
        <p:spPr>
          <a:xfrm>
            <a:off x="755650" y="1667534"/>
            <a:ext cx="7632700" cy="4437176"/>
          </a:xfrm>
          <a:prstGeom prst="roundRect">
            <a:avLst>
              <a:gd name="adj" fmla="val 5436"/>
            </a:avLst>
          </a:prstGeom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55650" y="4876800"/>
            <a:ext cx="7632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 b="1">
                <a:solidFill>
                  <a:schemeClr val="bg1"/>
                </a:solidFill>
              </a:rPr>
              <a:t>Tropical Rainforests</a:t>
            </a:r>
          </a:p>
        </p:txBody>
      </p:sp>
      <p:sp>
        <p:nvSpPr>
          <p:cNvPr id="7" name="Cloud 6"/>
          <p:cNvSpPr/>
          <p:nvPr/>
        </p:nvSpPr>
        <p:spPr>
          <a:xfrm>
            <a:off x="973138" y="19478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403350" y="2365375"/>
            <a:ext cx="2341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are tropical rainforest habitats like? </a:t>
            </a:r>
          </a:p>
        </p:txBody>
      </p:sp>
      <p:sp>
        <p:nvSpPr>
          <p:cNvPr id="9" name="Cloud 8"/>
          <p:cNvSpPr/>
          <p:nvPr/>
        </p:nvSpPr>
        <p:spPr>
          <a:xfrm>
            <a:off x="4757738" y="1922463"/>
            <a:ext cx="3200400" cy="1481137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5187950" y="2201863"/>
            <a:ext cx="234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remember some plants or animals that live here? </a:t>
            </a:r>
          </a:p>
        </p:txBody>
      </p:sp>
      <p:pic>
        <p:nvPicPr>
          <p:cNvPr id="1536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10800000">
            <a:off x="755650" y="1547813"/>
            <a:ext cx="7632700" cy="4537075"/>
          </a:xfrm>
          <a:prstGeom prst="roundRect">
            <a:avLst>
              <a:gd name="adj" fmla="val 4258"/>
            </a:avLst>
          </a:prstGeom>
          <a:gradFill>
            <a:gsLst>
              <a:gs pos="96000">
                <a:schemeClr val="bg1"/>
              </a:gs>
              <a:gs pos="0">
                <a:srgbClr val="99B166"/>
              </a:gs>
            </a:gsLst>
            <a:lin ang="5400000"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57200" y="433388"/>
            <a:ext cx="8220075" cy="1595437"/>
          </a:xfrm>
        </p:spPr>
        <p:txBody>
          <a:bodyPr/>
          <a:lstStyle/>
          <a:p>
            <a:pPr eaLnBrk="1" hangingPunct="1"/>
            <a:r>
              <a:rPr lang="en-GB" altLang="en-US" smtClean="0"/>
              <a:t>Animals of Tropical Rainforests</a:t>
            </a:r>
          </a:p>
        </p:txBody>
      </p:sp>
      <p:sp>
        <p:nvSpPr>
          <p:cNvPr id="16388" name="TextBox 28"/>
          <p:cNvSpPr txBox="1">
            <a:spLocks noChangeArrowheads="1"/>
          </p:cNvSpPr>
          <p:nvPr/>
        </p:nvSpPr>
        <p:spPr bwMode="auto">
          <a:xfrm>
            <a:off x="755650" y="6175375"/>
            <a:ext cx="76406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itchFamily="50" charset="0"/>
              </a:rPr>
              <a:t>Photos courtesy of Endangered_Human, Bayucca, Kurt Bauschardt and Land Rover Our Planet (@flickr.com) - granted under creative commons licence - attribution</a:t>
            </a:r>
          </a:p>
        </p:txBody>
      </p: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1501775" y="1746250"/>
            <a:ext cx="6140450" cy="4140200"/>
            <a:chOff x="1508252" y="1650639"/>
            <a:chExt cx="6139523" cy="4139043"/>
          </a:xfrm>
        </p:grpSpPr>
        <p:pic>
          <p:nvPicPr>
            <p:cNvPr id="1639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252" y="1650639"/>
              <a:ext cx="2997205" cy="199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237" y="1650639"/>
              <a:ext cx="3014538" cy="2008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252" y="3791998"/>
              <a:ext cx="2997205" cy="199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232" y="3797199"/>
              <a:ext cx="2991543" cy="199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1040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Sassoon Infant Rg</vt:lpstr>
      <vt:lpstr>BPreplay</vt:lpstr>
      <vt:lpstr>Arial</vt:lpstr>
      <vt:lpstr>Sassoon Infant Md</vt:lpstr>
      <vt:lpstr>Office Theme</vt:lpstr>
      <vt:lpstr>Science</vt:lpstr>
      <vt:lpstr>Title slide (themed) here</vt:lpstr>
      <vt:lpstr>World Habitats</vt:lpstr>
      <vt:lpstr>World Habitats</vt:lpstr>
      <vt:lpstr>Animals of the Oceans</vt:lpstr>
      <vt:lpstr>World Habitats</vt:lpstr>
      <vt:lpstr>Animals of the Arctic</vt:lpstr>
      <vt:lpstr>World Habitats</vt:lpstr>
      <vt:lpstr>Animals of Tropical Rainforests</vt:lpstr>
      <vt:lpstr>World Habitats</vt:lpstr>
      <vt:lpstr>Animals the Desert</vt:lpstr>
      <vt:lpstr>Dependency</vt:lpstr>
      <vt:lpstr>Dependency</vt:lpstr>
      <vt:lpstr>Dependency</vt:lpstr>
      <vt:lpstr>Dependency</vt:lpstr>
      <vt:lpstr>Dependency</vt:lpstr>
      <vt:lpstr>Dependency Activity</vt:lpstr>
      <vt:lpstr>What about Us?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Year 2</cp:lastModifiedBy>
  <cp:revision>82</cp:revision>
  <dcterms:created xsi:type="dcterms:W3CDTF">2014-10-01T16:09:27Z</dcterms:created>
  <dcterms:modified xsi:type="dcterms:W3CDTF">2020-06-14T09:00:04Z</dcterms:modified>
</cp:coreProperties>
</file>