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2" r:id="rId3"/>
    <p:sldId id="26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64" r:id="rId13"/>
  </p:sldIdLst>
  <p:sldSz cx="9144000" cy="6858000" type="screen4x3"/>
  <p:notesSz cx="6858000" cy="9144000"/>
  <p:embeddedFontLst>
    <p:embeddedFont>
      <p:font typeface="Tuffy" panose="020B0603060100000000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Sassoon Infant Md" panose="02000603050000020003" charset="0"/>
      <p:regular r:id="rId20"/>
    </p:embeddedFont>
    <p:embeddedFont>
      <p:font typeface="Twinkl SemiBold" charset="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pos="476">
          <p15:clr>
            <a:srgbClr val="A4A3A4"/>
          </p15:clr>
        </p15:guide>
        <p15:guide id="5" pos="5284">
          <p15:clr>
            <a:srgbClr val="A4A3A4"/>
          </p15:clr>
        </p15:guide>
        <p15:guide id="6" pos="5443">
          <p15:clr>
            <a:srgbClr val="A4A3A4"/>
          </p15:clr>
        </p15:guide>
        <p15:guide id="7" orient="horz" pos="323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997">
          <p15:clr>
            <a:srgbClr val="A4A3A4"/>
          </p15:clr>
        </p15:guide>
        <p15:guide id="10" orient="horz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13C"/>
    <a:srgbClr val="00B0F0"/>
    <a:srgbClr val="C8085B"/>
    <a:srgbClr val="E5004E"/>
    <a:srgbClr val="FFE961"/>
    <a:srgbClr val="FFC000"/>
    <a:srgbClr val="6CBB84"/>
    <a:srgbClr val="A978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979" y="82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1DF279F-4572-4D81-A0E1-3DD9159DF69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7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30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74B821F-4826-4773-873C-2C20C1C7B0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0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EA21251-FE7B-4A02-97D7-8498B31BEE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438BE54-42D9-4787-9D15-8C0BD4B1D58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028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0F23710F-9FC6-45D3-A049-FCF41EF9CF0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F2A9DDA9-8B10-4E2A-893A-618047B4DD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0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B0FC4AF-DA67-4BCD-B134-A7DE28D683A3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Individual Work">
            <a:extLst>
              <a:ext uri="{FF2B5EF4-FFF2-40B4-BE49-F238E27FC236}">
                <a16:creationId xmlns:a16="http://schemas.microsoft.com/office/drawing/2014/main" id="{A733A0BA-0358-4722-83C1-DF2CA0D1C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1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710E147-4F5A-4F84-867B-CF95A736DF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airs">
            <a:extLst>
              <a:ext uri="{FF2B5EF4-FFF2-40B4-BE49-F238E27FC236}">
                <a16:creationId xmlns:a16="http://schemas.microsoft.com/office/drawing/2014/main" id="{C1A0888D-9298-4B25-8509-9D9E79D640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09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EE89F78E-AA85-4535-8FB8-C93020302458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Talking Partners">
            <a:extLst>
              <a:ext uri="{FF2B5EF4-FFF2-40B4-BE49-F238E27FC236}">
                <a16:creationId xmlns:a16="http://schemas.microsoft.com/office/drawing/2014/main" id="{ECA0708E-84DB-498D-94FD-0EBCF11BD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7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ADB2443C-A5FD-41AA-8BA9-306A5758E9B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Group Work">
            <a:extLst>
              <a:ext uri="{FF2B5EF4-FFF2-40B4-BE49-F238E27FC236}">
                <a16:creationId xmlns:a16="http://schemas.microsoft.com/office/drawing/2014/main" id="{21F98060-29DA-4C6C-B7B6-2702C5E01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18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B34C179-26C6-4312-8212-9AF68C674174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E184195B-7958-484B-A35D-9524E2601C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4B9294C-5540-407B-B23C-B92F5505BAF7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56990E-9D52-4A63-ACD0-2B7EE01BCD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1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305214-3AC6-4E33-BEA6-D4C50A0783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EFC91E5-1142-4E2B-BBFC-59911F7BB6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45" r:id="rId10"/>
    <p:sldLayoutId id="2147483746" r:id="rId11"/>
    <p:sldLayoutId id="2147483756" r:id="rId12"/>
    <p:sldLayoutId id="2147483757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6783F3EA-9F4D-41D6-B728-D427EA85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6">
            <a:extLst>
              <a:ext uri="{FF2B5EF4-FFF2-40B4-BE49-F238E27FC236}">
                <a16:creationId xmlns:a16="http://schemas.microsoft.com/office/drawing/2014/main" id="{8759B65E-8A6B-4BC0-97C0-2F4C3E385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09CF8B-AF70-4D8E-84EC-B4B79FBB6408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9305655-E305-47DB-87F3-361C0B3EF9B1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TextBox 10">
            <a:extLst>
              <a:ext uri="{FF2B5EF4-FFF2-40B4-BE49-F238E27FC236}">
                <a16:creationId xmlns:a16="http://schemas.microsoft.com/office/drawing/2014/main" id="{6544EA84-F770-4E4F-B80A-032ECA3DC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Standard Units | Lesson 2 of 5: Messy Mixtures</a:t>
            </a:r>
          </a:p>
        </p:txBody>
      </p:sp>
      <p:sp>
        <p:nvSpPr>
          <p:cNvPr id="13319" name="Title 17">
            <a:extLst>
              <a:ext uri="{FF2B5EF4-FFF2-40B4-BE49-F238E27FC236}">
                <a16:creationId xmlns:a16="http://schemas.microsoft.com/office/drawing/2014/main" id="{C4DD0E0D-87BF-4069-A84F-68CB0793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20" name="Text Placeholder 16">
            <a:extLst>
              <a:ext uri="{FF2B5EF4-FFF2-40B4-BE49-F238E27FC236}">
                <a16:creationId xmlns:a16="http://schemas.microsoft.com/office/drawing/2014/main" id="{388DBB05-7743-4556-8302-5A9733AFF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3321" name="Picture 2">
            <a:extLst>
              <a:ext uri="{FF2B5EF4-FFF2-40B4-BE49-F238E27FC236}">
                <a16:creationId xmlns:a16="http://schemas.microsoft.com/office/drawing/2014/main" id="{6B8C5308-DE29-42CD-BBB5-D528983BF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5">
            <a:extLst>
              <a:ext uri="{FF2B5EF4-FFF2-40B4-BE49-F238E27FC236}">
                <a16:creationId xmlns:a16="http://schemas.microsoft.com/office/drawing/2014/main" id="{7775F73D-9AB5-4CD9-AD58-9B58900D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9D899-0ACD-4BC5-996D-28B0E7F8C160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F877AC-38AD-4F69-9561-801C9A31ADF0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5605" name="Whole Class">
            <a:extLst>
              <a:ext uri="{FF2B5EF4-FFF2-40B4-BE49-F238E27FC236}">
                <a16:creationId xmlns:a16="http://schemas.microsoft.com/office/drawing/2014/main" id="{E2329D1D-ED72-4015-A075-C62CDB35A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A536F9E-B881-4677-BEF6-72D460C70808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8D8FEC9-2425-4CA4-939F-4EE9C50D75A2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arrow has just moved past 95g. Is it closer to 95g or 1000g? </a:t>
            </a:r>
          </a:p>
        </p:txBody>
      </p:sp>
      <p:grpSp>
        <p:nvGrpSpPr>
          <p:cNvPr id="25608" name="Group 2">
            <a:extLst>
              <a:ext uri="{FF2B5EF4-FFF2-40B4-BE49-F238E27FC236}">
                <a16:creationId xmlns:a16="http://schemas.microsoft.com/office/drawing/2014/main" id="{DB6F4D27-FDAE-41B9-B337-5454CAB3B97F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5613" name="Picture 3">
              <a:extLst>
                <a:ext uri="{FF2B5EF4-FFF2-40B4-BE49-F238E27FC236}">
                  <a16:creationId xmlns:a16="http://schemas.microsoft.com/office/drawing/2014/main" id="{234DCBD9-14D5-45F6-B059-4B883B6AE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4">
              <a:extLst>
                <a:ext uri="{FF2B5EF4-FFF2-40B4-BE49-F238E27FC236}">
                  <a16:creationId xmlns:a16="http://schemas.microsoft.com/office/drawing/2014/main" id="{D9B484F8-B529-46A6-9F95-8F05D7C7D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5" name="Rectangle 35">
              <a:extLst>
                <a:ext uri="{FF2B5EF4-FFF2-40B4-BE49-F238E27FC236}">
                  <a16:creationId xmlns:a16="http://schemas.microsoft.com/office/drawing/2014/main" id="{5566B3CD-B902-4A7A-ACF4-2B05161E5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8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5616" name="Rectangle 37">
              <a:extLst>
                <a:ext uri="{FF2B5EF4-FFF2-40B4-BE49-F238E27FC236}">
                  <a16:creationId xmlns:a16="http://schemas.microsoft.com/office/drawing/2014/main" id="{DA608C69-DDBE-4093-8B16-BDF680821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5617" name="Rectangle 39">
              <a:extLst>
                <a:ext uri="{FF2B5EF4-FFF2-40B4-BE49-F238E27FC236}">
                  <a16:creationId xmlns:a16="http://schemas.microsoft.com/office/drawing/2014/main" id="{48E01DBB-1FAB-48DA-8B64-D77CD3DE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5618" name="Rectangle 41">
              <a:extLst>
                <a:ext uri="{FF2B5EF4-FFF2-40B4-BE49-F238E27FC236}">
                  <a16:creationId xmlns:a16="http://schemas.microsoft.com/office/drawing/2014/main" id="{E07BFF91-1074-457E-9A12-BB67D8D41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5619" name="Rectangle 43">
              <a:extLst>
                <a:ext uri="{FF2B5EF4-FFF2-40B4-BE49-F238E27FC236}">
                  <a16:creationId xmlns:a16="http://schemas.microsoft.com/office/drawing/2014/main" id="{5CC83B8D-5839-4588-B37F-87ABCC872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5620" name="Rectangle 44">
              <a:extLst>
                <a:ext uri="{FF2B5EF4-FFF2-40B4-BE49-F238E27FC236}">
                  <a16:creationId xmlns:a16="http://schemas.microsoft.com/office/drawing/2014/main" id="{97280672-9626-4C71-92DE-E4BE0E7DA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5621" name="Rectangle 46">
              <a:extLst>
                <a:ext uri="{FF2B5EF4-FFF2-40B4-BE49-F238E27FC236}">
                  <a16:creationId xmlns:a16="http://schemas.microsoft.com/office/drawing/2014/main" id="{B13956C8-8E4B-42D4-B706-A4E69C5E8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5622" name="Rectangle 47">
              <a:extLst>
                <a:ext uri="{FF2B5EF4-FFF2-40B4-BE49-F238E27FC236}">
                  <a16:creationId xmlns:a16="http://schemas.microsoft.com/office/drawing/2014/main" id="{687708AA-77F3-426C-AA00-6029511A2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5623" name="Rectangle 48">
              <a:extLst>
                <a:ext uri="{FF2B5EF4-FFF2-40B4-BE49-F238E27FC236}">
                  <a16:creationId xmlns:a16="http://schemas.microsoft.com/office/drawing/2014/main" id="{1A171950-8DFE-4863-AF0F-3E020788A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5624" name="Rectangle 49">
              <a:extLst>
                <a:ext uri="{FF2B5EF4-FFF2-40B4-BE49-F238E27FC236}">
                  <a16:creationId xmlns:a16="http://schemas.microsoft.com/office/drawing/2014/main" id="{3148366D-C3C5-428F-ACCF-922FD7CFC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F5DCDFCC-896F-431D-AF8D-22C53B999D35}"/>
                </a:ext>
              </a:extLst>
            </p:cNvPr>
            <p:cNvCxnSpPr/>
            <p:nvPr/>
          </p:nvCxnSpPr>
          <p:spPr>
            <a:xfrm flipH="1" flipV="1">
              <a:off x="2959507" y="4082301"/>
              <a:ext cx="110850" cy="59941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26" name="Rectangle 35">
              <a:extLst>
                <a:ext uri="{FF2B5EF4-FFF2-40B4-BE49-F238E27FC236}">
                  <a16:creationId xmlns:a16="http://schemas.microsoft.com/office/drawing/2014/main" id="{F4877821-81AE-4534-BE96-48F79DA27C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C9F90CB-CE46-424D-B3AE-3E597DB798BC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1369FC72-FD88-4F89-B091-655425147594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0411C286-2CCE-4BE8-9DA5-DDA6D8B2C37B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056BF2F-4845-410F-B5A4-8EDEB8C97275}"/>
              </a:ext>
            </a:extLst>
          </p:cNvPr>
          <p:cNvSpPr/>
          <p:nvPr/>
        </p:nvSpPr>
        <p:spPr>
          <a:xfrm>
            <a:off x="5691188" y="2681288"/>
            <a:ext cx="2357437" cy="2357437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97g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5">
            <a:extLst>
              <a:ext uri="{FF2B5EF4-FFF2-40B4-BE49-F238E27FC236}">
                <a16:creationId xmlns:a16="http://schemas.microsoft.com/office/drawing/2014/main" id="{992A1C7A-E273-407E-8C89-5F06BF975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62C7FB-272E-4A6D-A3C8-C65165943FD4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0B0D371-B703-42F0-B632-FBDE47B63BEA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6629" name="Whole Class">
            <a:extLst>
              <a:ext uri="{FF2B5EF4-FFF2-40B4-BE49-F238E27FC236}">
                <a16:creationId xmlns:a16="http://schemas.microsoft.com/office/drawing/2014/main" id="{CA0967D5-A3BA-4B6F-A4D2-24A05F24F5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32F92E3-8744-4D51-BE9E-5A9BE09CCFAC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834214-3169-4EFB-A3BA-582633D148E1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has just moved past 20g. Is it closer to 20g or 25g? </a:t>
            </a:r>
          </a:p>
        </p:txBody>
      </p:sp>
      <p:grpSp>
        <p:nvGrpSpPr>
          <p:cNvPr id="26632" name="Group 2">
            <a:extLst>
              <a:ext uri="{FF2B5EF4-FFF2-40B4-BE49-F238E27FC236}">
                <a16:creationId xmlns:a16="http://schemas.microsoft.com/office/drawing/2014/main" id="{710E70E9-01CB-4F52-A683-445756CD285F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6637" name="Picture 3">
              <a:extLst>
                <a:ext uri="{FF2B5EF4-FFF2-40B4-BE49-F238E27FC236}">
                  <a16:creationId xmlns:a16="http://schemas.microsoft.com/office/drawing/2014/main" id="{FE456972-032B-4FF4-AE27-33D6C9E9E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4">
              <a:extLst>
                <a:ext uri="{FF2B5EF4-FFF2-40B4-BE49-F238E27FC236}">
                  <a16:creationId xmlns:a16="http://schemas.microsoft.com/office/drawing/2014/main" id="{2E68FA4E-78A0-46A8-9288-C62653E34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Rectangle 35">
              <a:extLst>
                <a:ext uri="{FF2B5EF4-FFF2-40B4-BE49-F238E27FC236}">
                  <a16:creationId xmlns:a16="http://schemas.microsoft.com/office/drawing/2014/main" id="{5BF7F0DE-8ED0-4785-A0C6-DE4C70846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38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6640" name="Rectangle 37">
              <a:extLst>
                <a:ext uri="{FF2B5EF4-FFF2-40B4-BE49-F238E27FC236}">
                  <a16:creationId xmlns:a16="http://schemas.microsoft.com/office/drawing/2014/main" id="{B0BDF8E5-19D2-4E6E-86A8-C16F33F02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6641" name="Rectangle 39">
              <a:extLst>
                <a:ext uri="{FF2B5EF4-FFF2-40B4-BE49-F238E27FC236}">
                  <a16:creationId xmlns:a16="http://schemas.microsoft.com/office/drawing/2014/main" id="{202F5A3B-921A-45FA-8C00-32F824467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6642" name="Rectangle 41">
              <a:extLst>
                <a:ext uri="{FF2B5EF4-FFF2-40B4-BE49-F238E27FC236}">
                  <a16:creationId xmlns:a16="http://schemas.microsoft.com/office/drawing/2014/main" id="{F41AC481-188E-4DD1-A83D-F4C50F79C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6643" name="Rectangle 43">
              <a:extLst>
                <a:ext uri="{FF2B5EF4-FFF2-40B4-BE49-F238E27FC236}">
                  <a16:creationId xmlns:a16="http://schemas.microsoft.com/office/drawing/2014/main" id="{63F28DF3-A141-41D0-AAB5-7C69BC73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6644" name="Rectangle 44">
              <a:extLst>
                <a:ext uri="{FF2B5EF4-FFF2-40B4-BE49-F238E27FC236}">
                  <a16:creationId xmlns:a16="http://schemas.microsoft.com/office/drawing/2014/main" id="{BF260122-0661-4DBB-818E-4E42DEA92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6645" name="Rectangle 46">
              <a:extLst>
                <a:ext uri="{FF2B5EF4-FFF2-40B4-BE49-F238E27FC236}">
                  <a16:creationId xmlns:a16="http://schemas.microsoft.com/office/drawing/2014/main" id="{C38FD20C-F8A9-4A9B-BD63-E79A3A6C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6646" name="Rectangle 47">
              <a:extLst>
                <a:ext uri="{FF2B5EF4-FFF2-40B4-BE49-F238E27FC236}">
                  <a16:creationId xmlns:a16="http://schemas.microsoft.com/office/drawing/2014/main" id="{4B6D54B6-FC27-46C2-A1F5-5BEB09B20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6647" name="Rectangle 48">
              <a:extLst>
                <a:ext uri="{FF2B5EF4-FFF2-40B4-BE49-F238E27FC236}">
                  <a16:creationId xmlns:a16="http://schemas.microsoft.com/office/drawing/2014/main" id="{92BB682F-2B42-48D9-ACE9-F6293BB2C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6648" name="Rectangle 49">
              <a:extLst>
                <a:ext uri="{FF2B5EF4-FFF2-40B4-BE49-F238E27FC236}">
                  <a16:creationId xmlns:a16="http://schemas.microsoft.com/office/drawing/2014/main" id="{928AEE43-AD85-4067-902C-B2E1009D8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3457B0-B88F-483A-B343-772469DB3DF9}"/>
                </a:ext>
              </a:extLst>
            </p:cNvPr>
            <p:cNvCxnSpPr/>
            <p:nvPr/>
          </p:nvCxnSpPr>
          <p:spPr>
            <a:xfrm flipV="1">
              <a:off x="3070357" y="4569107"/>
              <a:ext cx="578497" cy="11260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50" name="Rectangle 35">
              <a:extLst>
                <a:ext uri="{FF2B5EF4-FFF2-40B4-BE49-F238E27FC236}">
                  <a16:creationId xmlns:a16="http://schemas.microsoft.com/office/drawing/2014/main" id="{4F11FF13-7F77-4314-BA6B-85AEAE6C0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F3E00E0-2C13-4031-A3CD-98BAD96BB5F6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DBB37A20-129B-4903-BE8B-F0A4A354C5B1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07F45EA-45A6-4855-B170-4B2B547F1BEF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0C95E7F-B1CE-4873-8607-46F49FA38F48}"/>
              </a:ext>
            </a:extLst>
          </p:cNvPr>
          <p:cNvSpPr/>
          <p:nvPr/>
        </p:nvSpPr>
        <p:spPr>
          <a:xfrm>
            <a:off x="5691188" y="2620963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21g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65C3F08-76CB-4BEE-95BD-62AF0D75801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C15B714-ED07-4A4C-A5D0-DB685CE6A315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9C453FB2-6FC3-49C1-A0C4-EEEB9A3A9DC6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1617FD42-F2EF-443F-84F7-847CE6E1B3F2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4342" name="Content Placeholder 15">
            <a:extLst>
              <a:ext uri="{FF2B5EF4-FFF2-40B4-BE49-F238E27FC236}">
                <a16:creationId xmlns:a16="http://schemas.microsoft.com/office/drawing/2014/main" id="{4B39D2EF-3AA1-456A-B62C-915C5AFD5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To estimate and measure mass in grams and kilograms.</a:t>
            </a:r>
          </a:p>
        </p:txBody>
      </p:sp>
      <p:sp>
        <p:nvSpPr>
          <p:cNvPr id="14343" name="Content Placeholder 15">
            <a:extLst>
              <a:ext uri="{FF2B5EF4-FFF2-40B4-BE49-F238E27FC236}">
                <a16:creationId xmlns:a16="http://schemas.microsoft.com/office/drawing/2014/main" id="{628B1F45-84A9-4735-9355-EA1537AEF53B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/>
            <a:r>
              <a:rPr lang="en-GB" altLang="en-US" dirty="0"/>
              <a:t>I can use language related </a:t>
            </a:r>
            <a:r>
              <a:rPr lang="en-GB" altLang="en-US"/>
              <a:t>to </a:t>
            </a:r>
            <a:r>
              <a:rPr lang="en-GB" altLang="en-US" smtClean="0"/>
              <a:t>mass.</a:t>
            </a:r>
            <a:endParaRPr lang="en-GB" altLang="en-US" dirty="0"/>
          </a:p>
          <a:p>
            <a:pPr eaLnBrk="1" hangingPunct="1"/>
            <a:r>
              <a:rPr lang="en-GB" altLang="en-US" dirty="0"/>
              <a:t>I can </a:t>
            </a:r>
            <a:r>
              <a:rPr lang="en-GB" altLang="en-US" dirty="0" smtClean="0"/>
              <a:t>read </a:t>
            </a:r>
            <a:r>
              <a:rPr lang="en-GB" altLang="en-US" dirty="0"/>
              <a:t>scales to measure in grams and kilograms.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4">
            <a:extLst>
              <a:ext uri="{FF2B5EF4-FFF2-40B4-BE49-F238E27FC236}">
                <a16:creationId xmlns:a16="http://schemas.microsoft.com/office/drawing/2014/main" id="{90F34121-894E-4EB0-9B98-5BADBF697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1EBA30-E4BB-47B7-AEF4-CBEC80F33D2F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932575-12F2-465C-B9ED-AC39D128A9EE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18437" name="Whole Class">
            <a:extLst>
              <a:ext uri="{FF2B5EF4-FFF2-40B4-BE49-F238E27FC236}">
                <a16:creationId xmlns:a16="http://schemas.microsoft.com/office/drawing/2014/main" id="{3BB862DC-7A91-4EDF-82DF-2544C1554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CB3B935-CD57-47D2-A130-98CC3374E9B3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9C4BA25F-AA4C-4FE8-A8E7-C08E7F671B9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18445" name="Picture 8">
              <a:extLst>
                <a:ext uri="{FF2B5EF4-FFF2-40B4-BE49-F238E27FC236}">
                  <a16:creationId xmlns:a16="http://schemas.microsoft.com/office/drawing/2014/main" id="{F579B7AB-820E-4BE3-B092-727158F52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F72EBC20-CD8C-49EC-97B0-EC3ECCFC7D90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8447" name="Group 50">
              <a:extLst>
                <a:ext uri="{FF2B5EF4-FFF2-40B4-BE49-F238E27FC236}">
                  <a16:creationId xmlns:a16="http://schemas.microsoft.com/office/drawing/2014/main" id="{BC764654-9213-4229-BF5E-897BEF285F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4F0001C-44A3-4236-BF18-744D3E961B9A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A4CB7CB1-ED62-4B43-B727-49E2579363CE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195405C-2D5F-41B4-A36F-56B014B86A35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E30107C-5735-40F5-9931-4FAD8F7332EF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1D0FDE60-5F61-4EED-9E83-DF033147E0A1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ED5E754-8BBA-499B-9ED0-5769F824680D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8" name="Group 56">
              <a:extLst>
                <a:ext uri="{FF2B5EF4-FFF2-40B4-BE49-F238E27FC236}">
                  <a16:creationId xmlns:a16="http://schemas.microsoft.com/office/drawing/2014/main" id="{C5577C0F-D702-421C-A7D7-531E21B9E26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C3373C79-799C-47CC-8EB2-E3FF79B51EB4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1705056-965F-4142-8DB2-2E3E76ED84C9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9A234A39-A843-41D1-A2B8-06E3A67DA5D1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6E9679C6-E329-467C-AF88-F23646324A0A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2756055-F383-41CC-B78E-1E6B40FB04C2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49" name="Rectangle 54">
              <a:extLst>
                <a:ext uri="{FF2B5EF4-FFF2-40B4-BE49-F238E27FC236}">
                  <a16:creationId xmlns:a16="http://schemas.microsoft.com/office/drawing/2014/main" id="{FD76C166-E4B3-40F5-A56F-CABCD62B3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8450" name="Rectangle 64">
              <a:extLst>
                <a:ext uri="{FF2B5EF4-FFF2-40B4-BE49-F238E27FC236}">
                  <a16:creationId xmlns:a16="http://schemas.microsoft.com/office/drawing/2014/main" id="{397F140B-AB9E-44A5-B26C-ABA7CF412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451" name="Rectangle 65">
              <a:extLst>
                <a:ext uri="{FF2B5EF4-FFF2-40B4-BE49-F238E27FC236}">
                  <a16:creationId xmlns:a16="http://schemas.microsoft.com/office/drawing/2014/main" id="{D5C5E8BD-64BF-46A8-8105-C890D7715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8452" name="Rectangle 66">
              <a:extLst>
                <a:ext uri="{FF2B5EF4-FFF2-40B4-BE49-F238E27FC236}">
                  <a16:creationId xmlns:a16="http://schemas.microsoft.com/office/drawing/2014/main" id="{2454D112-D77A-466F-8AA2-D35C5247C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8453" name="Rectangle 67">
              <a:extLst>
                <a:ext uri="{FF2B5EF4-FFF2-40B4-BE49-F238E27FC236}">
                  <a16:creationId xmlns:a16="http://schemas.microsoft.com/office/drawing/2014/main" id="{395B03A4-DF8E-4B32-8161-2D8963C3B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8454" name="Rectangle 68">
              <a:extLst>
                <a:ext uri="{FF2B5EF4-FFF2-40B4-BE49-F238E27FC236}">
                  <a16:creationId xmlns:a16="http://schemas.microsoft.com/office/drawing/2014/main" id="{2BE5B4C2-B8A0-4332-8B51-CB07041AA4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8455" name="Rectangle 69">
              <a:extLst>
                <a:ext uri="{FF2B5EF4-FFF2-40B4-BE49-F238E27FC236}">
                  <a16:creationId xmlns:a16="http://schemas.microsoft.com/office/drawing/2014/main" id="{B325354F-45E6-4E7F-9B26-C40798E98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7532C6E-C178-464F-931E-E34754A285D4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22BBB087-6DCA-4A7E-A5D2-B3BF87192796}"/>
                </a:ext>
              </a:extLst>
            </p:cNvPr>
            <p:cNvSpPr/>
            <p:nvPr/>
          </p:nvSpPr>
          <p:spPr>
            <a:xfrm rot="19615337">
              <a:off x="2933928" y="3510547"/>
              <a:ext cx="589075" cy="211142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0F9F475-1E6E-4AE8-A2F1-E79F8DD8549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51475"/>
            <a:ext cx="7777162" cy="652463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B4060B70-2F7A-4E08-A0EC-6360348DDB75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74A7B470-FDC3-4863-8F3D-37F2613ADD26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372DE9B-C80A-4257-9A09-4C2DE4DFB57B}"/>
              </a:ext>
            </a:extLst>
          </p:cNvPr>
          <p:cNvSpPr/>
          <p:nvPr/>
        </p:nvSpPr>
        <p:spPr>
          <a:xfrm>
            <a:off x="5810250" y="2927350"/>
            <a:ext cx="1933575" cy="193357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Can you count in 10s along the scale?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45CD1BCD-22F1-4A69-9B27-C79B52148617}"/>
              </a:ext>
            </a:extLst>
          </p:cNvPr>
          <p:cNvSpPr/>
          <p:nvPr/>
        </p:nvSpPr>
        <p:spPr>
          <a:xfrm>
            <a:off x="5807075" y="2927350"/>
            <a:ext cx="1933575" cy="19335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40kg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4">
            <a:extLst>
              <a:ext uri="{FF2B5EF4-FFF2-40B4-BE49-F238E27FC236}">
                <a16:creationId xmlns:a16="http://schemas.microsoft.com/office/drawing/2014/main" id="{B46A4100-F736-4877-992F-520B56D68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3A0561-4451-4067-93D3-CA1FB2FC9084}"/>
              </a:ext>
            </a:extLst>
          </p:cNvPr>
          <p:cNvSpPr/>
          <p:nvPr/>
        </p:nvSpPr>
        <p:spPr>
          <a:xfrm>
            <a:off x="2322513" y="2160588"/>
            <a:ext cx="4498975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8A7215-030B-421C-BAD9-3ACC51E16D6D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19461" name="Whole Class">
            <a:extLst>
              <a:ext uri="{FF2B5EF4-FFF2-40B4-BE49-F238E27FC236}">
                <a16:creationId xmlns:a16="http://schemas.microsoft.com/office/drawing/2014/main" id="{082D43EC-2BE7-4716-A5A1-4EE28956F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66C575F-F3C4-4DED-939D-04CFF8A53A72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2C561028-1DCE-4875-9F17-6A88B3B90BB2}"/>
              </a:ext>
            </a:extLst>
          </p:cNvPr>
          <p:cNvGrpSpPr>
            <a:grpSpLocks/>
          </p:cNvGrpSpPr>
          <p:nvPr/>
        </p:nvGrpSpPr>
        <p:grpSpPr bwMode="auto">
          <a:xfrm>
            <a:off x="2405063" y="2566988"/>
            <a:ext cx="4311650" cy="3525837"/>
            <a:chOff x="838028" y="2135739"/>
            <a:chExt cx="4312473" cy="3525922"/>
          </a:xfrm>
        </p:grpSpPr>
        <p:pic>
          <p:nvPicPr>
            <p:cNvPr id="19468" name="Picture 8">
              <a:extLst>
                <a:ext uri="{FF2B5EF4-FFF2-40B4-BE49-F238E27FC236}">
                  <a16:creationId xmlns:a16="http://schemas.microsoft.com/office/drawing/2014/main" id="{8ED7B8E5-6474-40D8-8AB5-3D25B22F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7FEBFEA4-68F4-4F9B-9F23-B3F1AC201D89}"/>
                </a:ext>
              </a:extLst>
            </p:cNvPr>
            <p:cNvSpPr/>
            <p:nvPr/>
          </p:nvSpPr>
          <p:spPr>
            <a:xfrm>
              <a:off x="1963780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9470" name="Group 50">
              <a:extLst>
                <a:ext uri="{FF2B5EF4-FFF2-40B4-BE49-F238E27FC236}">
                  <a16:creationId xmlns:a16="http://schemas.microsoft.com/office/drawing/2014/main" id="{E73A318C-A4E5-4148-8F1D-172CB3830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92F19AD1-1F5A-4194-9E15-8BA4684C3B70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A06112D-4A1F-4612-8989-55D754DFB593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1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3499F68-3C04-4672-B335-EEE8D1CB10BA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2C1FC78-42CB-4933-9ED1-2EC0F1A1733D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8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485BF44A-9778-418F-A082-EACB68A64C36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6539D18-7660-46C6-910A-5FBDC3025E6F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71" name="Group 56">
              <a:extLst>
                <a:ext uri="{FF2B5EF4-FFF2-40B4-BE49-F238E27FC236}">
                  <a16:creationId xmlns:a16="http://schemas.microsoft.com/office/drawing/2014/main" id="{E2114189-FD6D-4D38-B288-C6F24E319439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D95A815-115E-4454-BCDB-73FD12D326A3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36CC6E3-09E0-4949-806A-034BA08465F1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2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F82DDEA-63D2-440F-98ED-0A8283BFF55C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E0A9ECC-1B80-4A79-814A-A0ACD6BA94B9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A61D77D5-9266-448A-902E-9612797C5851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7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472" name="Rectangle 54">
              <a:extLst>
                <a:ext uri="{FF2B5EF4-FFF2-40B4-BE49-F238E27FC236}">
                  <a16:creationId xmlns:a16="http://schemas.microsoft.com/office/drawing/2014/main" id="{0BE0EF2E-B09E-4635-B6B9-73CE9283E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9473" name="Rectangle 64">
              <a:extLst>
                <a:ext uri="{FF2B5EF4-FFF2-40B4-BE49-F238E27FC236}">
                  <a16:creationId xmlns:a16="http://schemas.microsoft.com/office/drawing/2014/main" id="{4FCC9FD6-9E92-4EC6-9CB1-0D70093A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9474" name="Rectangle 65">
              <a:extLst>
                <a:ext uri="{FF2B5EF4-FFF2-40B4-BE49-F238E27FC236}">
                  <a16:creationId xmlns:a16="http://schemas.microsoft.com/office/drawing/2014/main" id="{89CAAE07-74DD-4500-8C69-B7A0C4902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9475" name="Rectangle 66">
              <a:extLst>
                <a:ext uri="{FF2B5EF4-FFF2-40B4-BE49-F238E27FC236}">
                  <a16:creationId xmlns:a16="http://schemas.microsoft.com/office/drawing/2014/main" id="{B9969D81-1565-447D-8EBE-27961FD0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19476" name="Rectangle 67">
              <a:extLst>
                <a:ext uri="{FF2B5EF4-FFF2-40B4-BE49-F238E27FC236}">
                  <a16:creationId xmlns:a16="http://schemas.microsoft.com/office/drawing/2014/main" id="{D6CF58BA-FC02-4E55-AE53-5A5693ADA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19477" name="Rectangle 68">
              <a:extLst>
                <a:ext uri="{FF2B5EF4-FFF2-40B4-BE49-F238E27FC236}">
                  <a16:creationId xmlns:a16="http://schemas.microsoft.com/office/drawing/2014/main" id="{DB71B43E-B178-4862-8BC4-761C6881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9478" name="Rectangle 69">
              <a:extLst>
                <a:ext uri="{FF2B5EF4-FFF2-40B4-BE49-F238E27FC236}">
                  <a16:creationId xmlns:a16="http://schemas.microsoft.com/office/drawing/2014/main" id="{175666CC-BE18-4D5B-8BE6-4F824531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6BBD25F-A3FF-41E0-89AF-8F8CBAFF5A96}"/>
                </a:ext>
              </a:extLst>
            </p:cNvPr>
            <p:cNvSpPr/>
            <p:nvPr/>
          </p:nvSpPr>
          <p:spPr>
            <a:xfrm>
              <a:off x="2868828" y="3588336"/>
              <a:ext cx="335027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CF84C00E-1E60-44B4-AF42-D77456BC54CB}"/>
                </a:ext>
              </a:extLst>
            </p:cNvPr>
            <p:cNvSpPr/>
            <p:nvPr/>
          </p:nvSpPr>
          <p:spPr>
            <a:xfrm rot="12600000">
              <a:off x="2513160" y="3501022"/>
              <a:ext cx="589075" cy="211142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5B980CF-8DE0-417B-8C32-C4155E825B04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387975"/>
            <a:ext cx="7777162" cy="715963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D15D8753-A0F7-4DE3-B951-96B80B2E80AA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A3CECD33-E483-4FA3-B5A9-4237FC951579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53DC97F1-17D2-4AD5-8E97-2B9300F01748}"/>
              </a:ext>
            </a:extLst>
          </p:cNvPr>
          <p:cNvSpPr/>
          <p:nvPr/>
        </p:nvSpPr>
        <p:spPr>
          <a:xfrm>
            <a:off x="6162675" y="2433638"/>
            <a:ext cx="1935163" cy="1933575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4">
            <a:extLst>
              <a:ext uri="{FF2B5EF4-FFF2-40B4-BE49-F238E27FC236}">
                <a16:creationId xmlns:a16="http://schemas.microsoft.com/office/drawing/2014/main" id="{D13EF0E6-98E4-45D0-A6CC-B7821EDD8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CFBF56B-984E-46F6-9B8D-D3235139D113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9C0276-D016-48A2-B8D5-C625E94BEE84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0485" name="Whole Class">
            <a:extLst>
              <a:ext uri="{FF2B5EF4-FFF2-40B4-BE49-F238E27FC236}">
                <a16:creationId xmlns:a16="http://schemas.microsoft.com/office/drawing/2014/main" id="{A1048124-1C30-4B98-A18C-82457156A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6287A45-34E9-4129-AAF6-34B6F57B1083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1B46ACD2-CB65-41C6-AE90-9324A6F61B3A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20493" name="Picture 8">
              <a:extLst>
                <a:ext uri="{FF2B5EF4-FFF2-40B4-BE49-F238E27FC236}">
                  <a16:creationId xmlns:a16="http://schemas.microsoft.com/office/drawing/2014/main" id="{CF9C648F-5F5C-467D-A139-B98392401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253AD106-CEE6-425F-BEBF-F0E5169CC6AC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0495" name="Group 50">
              <a:extLst>
                <a:ext uri="{FF2B5EF4-FFF2-40B4-BE49-F238E27FC236}">
                  <a16:creationId xmlns:a16="http://schemas.microsoft.com/office/drawing/2014/main" id="{472889D8-466A-4863-9345-29116144B7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8EC06B7C-6776-4CE3-998B-C983F212CBD0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A7CB707-8410-4CD3-9894-4A09C3C33070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ADFFC872-2C82-4E8B-8E67-555B7EE8F443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185194E-645D-41D9-B922-85C085573AD9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EA01C0AA-9326-4D1B-A6CD-A45ABCDD0769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55C854B-9517-4F03-AE0A-6E6873CCEB57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496" name="Group 56">
              <a:extLst>
                <a:ext uri="{FF2B5EF4-FFF2-40B4-BE49-F238E27FC236}">
                  <a16:creationId xmlns:a16="http://schemas.microsoft.com/office/drawing/2014/main" id="{EBE73C5E-65CA-4DF6-88D8-858AF79026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D77F6F89-9AFD-438E-8D35-AB7BAF24FB63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972BAE61-F88D-47E8-B46D-873EBE44FEB8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2C404DB-84BC-4B47-8618-871AF4835FFC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ACFCCED1-7C6D-40F3-B62B-647A7D8D7466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A041ABB-F1B3-440D-AD6B-21A511F29C8B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97" name="Rectangle 54">
              <a:extLst>
                <a:ext uri="{FF2B5EF4-FFF2-40B4-BE49-F238E27FC236}">
                  <a16:creationId xmlns:a16="http://schemas.microsoft.com/office/drawing/2014/main" id="{6FB37D29-ECBF-474B-9175-8311B04FA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0498" name="Rectangle 64">
              <a:extLst>
                <a:ext uri="{FF2B5EF4-FFF2-40B4-BE49-F238E27FC236}">
                  <a16:creationId xmlns:a16="http://schemas.microsoft.com/office/drawing/2014/main" id="{35DB537D-A99E-457A-8491-B38F8D9E0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0499" name="Rectangle 65">
              <a:extLst>
                <a:ext uri="{FF2B5EF4-FFF2-40B4-BE49-F238E27FC236}">
                  <a16:creationId xmlns:a16="http://schemas.microsoft.com/office/drawing/2014/main" id="{03F825CC-1BB3-4AEA-BA21-8A7D730A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0500" name="Rectangle 66">
              <a:extLst>
                <a:ext uri="{FF2B5EF4-FFF2-40B4-BE49-F238E27FC236}">
                  <a16:creationId xmlns:a16="http://schemas.microsoft.com/office/drawing/2014/main" id="{359FFDCB-70C5-46D3-8C76-8ECD0CF03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0501" name="Rectangle 67">
              <a:extLst>
                <a:ext uri="{FF2B5EF4-FFF2-40B4-BE49-F238E27FC236}">
                  <a16:creationId xmlns:a16="http://schemas.microsoft.com/office/drawing/2014/main" id="{13381C79-D4F0-47BF-8E78-C2B20FE52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0502" name="Rectangle 68">
              <a:extLst>
                <a:ext uri="{FF2B5EF4-FFF2-40B4-BE49-F238E27FC236}">
                  <a16:creationId xmlns:a16="http://schemas.microsoft.com/office/drawing/2014/main" id="{6803DB39-3C02-4ED5-B1EE-DE1AC5061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0503" name="Rectangle 69">
              <a:extLst>
                <a:ext uri="{FF2B5EF4-FFF2-40B4-BE49-F238E27FC236}">
                  <a16:creationId xmlns:a16="http://schemas.microsoft.com/office/drawing/2014/main" id="{97D43869-D334-4597-8133-B12B2D30E7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6817847-7810-4FD8-B60E-2DEC533AFF52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ED3A0640-DF48-49BD-826D-97FDAE0FA4E9}"/>
                </a:ext>
              </a:extLst>
            </p:cNvPr>
            <p:cNvSpPr/>
            <p:nvPr/>
          </p:nvSpPr>
          <p:spPr>
            <a:xfrm rot="13793601">
              <a:off x="2564019" y="3410514"/>
              <a:ext cx="588976" cy="211178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4E6AB6-F7D5-4F18-AE93-EDCC8E9AB58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43538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6D7A8E88-7415-44FA-A777-CD6790928098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476F3B10-55F4-4971-9A1F-629A6DC107F3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C4CBA4AF-025C-4975-AA18-F8377B6EDFB8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is between 10 and 20.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number is half way between?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11F84AD-B82B-4E32-B5A4-ACEEDDAF64B4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4">
            <a:extLst>
              <a:ext uri="{FF2B5EF4-FFF2-40B4-BE49-F238E27FC236}">
                <a16:creationId xmlns:a16="http://schemas.microsoft.com/office/drawing/2014/main" id="{BDA49A9E-366D-4F9B-A29F-3C1006571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8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AFA449-741E-4E59-A337-61E4B94D65F0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2D46C-DC3E-4BC1-9570-A0F5158BD505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1509" name="Whole Class">
            <a:extLst>
              <a:ext uri="{FF2B5EF4-FFF2-40B4-BE49-F238E27FC236}">
                <a16:creationId xmlns:a16="http://schemas.microsoft.com/office/drawing/2014/main" id="{63EC22FF-D84C-4BAD-A1A5-482816905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BF84980-A351-41AE-AE68-72B89C5565FC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bathroom scales. They measure kilograms.</a:t>
            </a:r>
          </a:p>
        </p:txBody>
      </p:sp>
      <p:grpSp>
        <p:nvGrpSpPr>
          <p:cNvPr id="46" name="Group 72">
            <a:extLst>
              <a:ext uri="{FF2B5EF4-FFF2-40B4-BE49-F238E27FC236}">
                <a16:creationId xmlns:a16="http://schemas.microsoft.com/office/drawing/2014/main" id="{B373B752-0BAC-4743-BEFE-3779BE751D36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566988"/>
            <a:ext cx="4311650" cy="3525837"/>
            <a:chOff x="838028" y="2135739"/>
            <a:chExt cx="4312473" cy="3525922"/>
          </a:xfrm>
        </p:grpSpPr>
        <p:pic>
          <p:nvPicPr>
            <p:cNvPr id="21517" name="Picture 8">
              <a:extLst>
                <a:ext uri="{FF2B5EF4-FFF2-40B4-BE49-F238E27FC236}">
                  <a16:creationId xmlns:a16="http://schemas.microsoft.com/office/drawing/2014/main" id="{BC66B6BF-7759-4F07-B2BD-D14904930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9969"/>
            <a:stretch>
              <a:fillRect/>
            </a:stretch>
          </p:blipFill>
          <p:spPr bwMode="auto">
            <a:xfrm>
              <a:off x="838028" y="2135739"/>
              <a:ext cx="4312473" cy="352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5E5F514-C521-4EDC-A472-DD0D518ADB6B}"/>
                </a:ext>
              </a:extLst>
            </p:cNvPr>
            <p:cNvSpPr/>
            <p:nvPr/>
          </p:nvSpPr>
          <p:spPr>
            <a:xfrm>
              <a:off x="1963781" y="2565961"/>
              <a:ext cx="2105427" cy="1455773"/>
            </a:xfrm>
            <a:custGeom>
              <a:avLst/>
              <a:gdLst>
                <a:gd name="connsiteX0" fmla="*/ 905113 w 1812453"/>
                <a:gd name="connsiteY0" fmla="*/ 0 h 1253964"/>
                <a:gd name="connsiteX1" fmla="*/ 1456980 w 1812453"/>
                <a:gd name="connsiteY1" fmla="*/ 186577 h 1253964"/>
                <a:gd name="connsiteX2" fmla="*/ 1743837 w 1812453"/>
                <a:gd name="connsiteY2" fmla="*/ 1251906 h 1253964"/>
                <a:gd name="connsiteX3" fmla="*/ 1296440 w 1812453"/>
                <a:gd name="connsiteY3" fmla="*/ 1252456 h 1253964"/>
                <a:gd name="connsiteX4" fmla="*/ 1299862 w 1812453"/>
                <a:gd name="connsiteY4" fmla="*/ 1245438 h 1253964"/>
                <a:gd name="connsiteX5" fmla="*/ 1333434 w 1812453"/>
                <a:gd name="connsiteY5" fmla="*/ 1060361 h 1253964"/>
                <a:gd name="connsiteX6" fmla="*/ 906225 w 1812453"/>
                <a:gd name="connsiteY6" fmla="*/ 584885 h 1253964"/>
                <a:gd name="connsiteX7" fmla="*/ 479016 w 1812453"/>
                <a:gd name="connsiteY7" fmla="*/ 1060361 h 1253964"/>
                <a:gd name="connsiteX8" fmla="*/ 512588 w 1812453"/>
                <a:gd name="connsiteY8" fmla="*/ 1245438 h 1253964"/>
                <a:gd name="connsiteX9" fmla="*/ 516478 w 1812453"/>
                <a:gd name="connsiteY9" fmla="*/ 1253415 h 1253964"/>
                <a:gd name="connsiteX10" fmla="*/ 69467 w 1812453"/>
                <a:gd name="connsiteY10" fmla="*/ 1253964 h 1253964"/>
                <a:gd name="connsiteX11" fmla="*/ 353707 w 1812453"/>
                <a:gd name="connsiteY11" fmla="*/ 187933 h 1253964"/>
                <a:gd name="connsiteX12" fmla="*/ 905113 w 1812453"/>
                <a:gd name="connsiteY12" fmla="*/ 0 h 125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2453" h="1253964">
                  <a:moveTo>
                    <a:pt x="905113" y="0"/>
                  </a:moveTo>
                  <a:cubicBezTo>
                    <a:pt x="1099586" y="-239"/>
                    <a:pt x="1294136" y="61940"/>
                    <a:pt x="1456980" y="186577"/>
                  </a:cubicBezTo>
                  <a:cubicBezTo>
                    <a:pt x="1782668" y="435852"/>
                    <a:pt x="1900323" y="872799"/>
                    <a:pt x="1743837" y="1251906"/>
                  </a:cubicBezTo>
                  <a:lnTo>
                    <a:pt x="1296440" y="1252456"/>
                  </a:lnTo>
                  <a:lnTo>
                    <a:pt x="1299862" y="1245438"/>
                  </a:lnTo>
                  <a:cubicBezTo>
                    <a:pt x="1321480" y="1188553"/>
                    <a:pt x="1333434" y="1126011"/>
                    <a:pt x="1333434" y="1060361"/>
                  </a:cubicBezTo>
                  <a:cubicBezTo>
                    <a:pt x="1333434" y="797763"/>
                    <a:pt x="1142166" y="584885"/>
                    <a:pt x="906225" y="584885"/>
                  </a:cubicBezTo>
                  <a:cubicBezTo>
                    <a:pt x="670284" y="584885"/>
                    <a:pt x="479016" y="797763"/>
                    <a:pt x="479016" y="1060361"/>
                  </a:cubicBezTo>
                  <a:cubicBezTo>
                    <a:pt x="479016" y="1126011"/>
                    <a:pt x="490970" y="1188553"/>
                    <a:pt x="512588" y="1245438"/>
                  </a:cubicBezTo>
                  <a:lnTo>
                    <a:pt x="516478" y="1253415"/>
                  </a:lnTo>
                  <a:lnTo>
                    <a:pt x="69467" y="1253964"/>
                  </a:lnTo>
                  <a:cubicBezTo>
                    <a:pt x="-87950" y="875242"/>
                    <a:pt x="28632" y="438006"/>
                    <a:pt x="353707" y="187933"/>
                  </a:cubicBezTo>
                  <a:cubicBezTo>
                    <a:pt x="516244" y="62896"/>
                    <a:pt x="710640" y="239"/>
                    <a:pt x="905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21519" name="Group 50">
              <a:extLst>
                <a:ext uri="{FF2B5EF4-FFF2-40B4-BE49-F238E27FC236}">
                  <a16:creationId xmlns:a16="http://schemas.microsoft.com/office/drawing/2014/main" id="{9C418821-6497-4915-9E1D-77EFDB456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3643" y="3033216"/>
              <a:ext cx="743162" cy="827241"/>
              <a:chOff x="2273643" y="3033216"/>
              <a:chExt cx="743162" cy="827241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F37E60E4-EA09-43CE-A95F-01A2F72C79C3}"/>
                  </a:ext>
                </a:extLst>
              </p:cNvPr>
              <p:cNvCxnSpPr/>
              <p:nvPr/>
            </p:nvCxnSpPr>
            <p:spPr>
              <a:xfrm>
                <a:off x="2273402" y="3859806"/>
                <a:ext cx="198476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F19CD6D-4A28-4F73-A5A2-7250CD435316}"/>
                  </a:ext>
                </a:extLst>
              </p:cNvPr>
              <p:cNvCxnSpPr/>
              <p:nvPr/>
            </p:nvCxnSpPr>
            <p:spPr>
              <a:xfrm>
                <a:off x="2314685" y="3613737"/>
                <a:ext cx="179422" cy="3175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F2CC29A0-A524-4AA1-AEAE-26CBE120AF67}"/>
                  </a:ext>
                </a:extLst>
              </p:cNvPr>
              <p:cNvCxnSpPr/>
              <p:nvPr/>
            </p:nvCxnSpPr>
            <p:spPr>
              <a:xfrm>
                <a:off x="2384548" y="3380369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DFB8813-E933-494D-B96E-9E99D0E9FB24}"/>
                  </a:ext>
                </a:extLst>
              </p:cNvPr>
              <p:cNvCxnSpPr/>
              <p:nvPr/>
            </p:nvCxnSpPr>
            <p:spPr>
              <a:xfrm>
                <a:off x="2540153" y="3169226"/>
                <a:ext cx="109559" cy="10001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E4A1382-1F23-4117-89A1-777398CDE4CB}"/>
                  </a:ext>
                </a:extLst>
              </p:cNvPr>
              <p:cNvCxnSpPr/>
              <p:nvPr/>
            </p:nvCxnSpPr>
            <p:spPr>
              <a:xfrm>
                <a:off x="2762445" y="3040636"/>
                <a:ext cx="47634" cy="13494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AC36BC5-0D5A-4B15-9250-0137ED2DBF8B}"/>
                  </a:ext>
                </a:extLst>
              </p:cNvPr>
              <p:cNvCxnSpPr/>
              <p:nvPr/>
            </p:nvCxnSpPr>
            <p:spPr>
              <a:xfrm flipH="1">
                <a:off x="3016494" y="3032698"/>
                <a:ext cx="0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20" name="Group 56">
              <a:extLst>
                <a:ext uri="{FF2B5EF4-FFF2-40B4-BE49-F238E27FC236}">
                  <a16:creationId xmlns:a16="http://schemas.microsoft.com/office/drawing/2014/main" id="{828EBC03-7112-4432-B797-89BC53778005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223730" y="3042738"/>
              <a:ext cx="536187" cy="820047"/>
              <a:chOff x="2273643" y="3040410"/>
              <a:chExt cx="536187" cy="820047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2DD1DA1B-A629-4C73-9D3F-06BDAFAB808E}"/>
                  </a:ext>
                </a:extLst>
              </p:cNvPr>
              <p:cNvCxnSpPr/>
              <p:nvPr/>
            </p:nvCxnSpPr>
            <p:spPr>
              <a:xfrm>
                <a:off x="2273975" y="3860653"/>
                <a:ext cx="1968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6C5414CC-175E-40C1-947D-C9EE894C0FA3}"/>
                  </a:ext>
                </a:extLst>
              </p:cNvPr>
              <p:cNvCxnSpPr/>
              <p:nvPr/>
            </p:nvCxnSpPr>
            <p:spPr>
              <a:xfrm>
                <a:off x="2315258" y="3614584"/>
                <a:ext cx="179421" cy="3016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704D564-5C94-4454-8A94-6541A5E53D9D}"/>
                  </a:ext>
                </a:extLst>
              </p:cNvPr>
              <p:cNvCxnSpPr/>
              <p:nvPr/>
            </p:nvCxnSpPr>
            <p:spPr>
              <a:xfrm>
                <a:off x="2385121" y="3381216"/>
                <a:ext cx="155605" cy="7143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1680BAFC-817B-482F-8E78-13DE22D8C3A4}"/>
                  </a:ext>
                </a:extLst>
              </p:cNvPr>
              <p:cNvCxnSpPr/>
              <p:nvPr/>
            </p:nvCxnSpPr>
            <p:spPr>
              <a:xfrm>
                <a:off x="2540726" y="3168486"/>
                <a:ext cx="107971" cy="10160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A0FC530-ABC9-40D5-A0B5-4A905947BFE0}"/>
                  </a:ext>
                </a:extLst>
              </p:cNvPr>
              <p:cNvCxnSpPr/>
              <p:nvPr/>
            </p:nvCxnSpPr>
            <p:spPr>
              <a:xfrm>
                <a:off x="2763018" y="3039895"/>
                <a:ext cx="46046" cy="13652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21" name="Rectangle 54">
              <a:extLst>
                <a:ext uri="{FF2B5EF4-FFF2-40B4-BE49-F238E27FC236}">
                  <a16:creationId xmlns:a16="http://schemas.microsoft.com/office/drawing/2014/main" id="{C97D3EFA-4F16-4416-BB5B-09A9EACFA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729" y="3721957"/>
              <a:ext cx="28084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21522" name="Rectangle 64">
              <a:extLst>
                <a:ext uri="{FF2B5EF4-FFF2-40B4-BE49-F238E27FC236}">
                  <a16:creationId xmlns:a16="http://schemas.microsoft.com/office/drawing/2014/main" id="{11C2FBBB-23CF-4060-A967-20FF0BFC6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147" y="3186430"/>
              <a:ext cx="3401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1523" name="Rectangle 65">
              <a:extLst>
                <a:ext uri="{FF2B5EF4-FFF2-40B4-BE49-F238E27FC236}">
                  <a16:creationId xmlns:a16="http://schemas.microsoft.com/office/drawing/2014/main" id="{9A2FA3CC-43E3-4C65-9036-706AE6F35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9749" y="2795298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1524" name="Rectangle 66">
              <a:extLst>
                <a:ext uri="{FF2B5EF4-FFF2-40B4-BE49-F238E27FC236}">
                  <a16:creationId xmlns:a16="http://schemas.microsoft.com/office/drawing/2014/main" id="{556A8FB7-C33F-4407-A10B-064ADC2A2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716" y="2763411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1525" name="Rectangle 67">
              <a:extLst>
                <a:ext uri="{FF2B5EF4-FFF2-40B4-BE49-F238E27FC236}">
                  <a16:creationId xmlns:a16="http://schemas.microsoft.com/office/drawing/2014/main" id="{09A4448D-B1C3-48CB-A226-CCD1A18D3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7255" y="3219956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1526" name="Rectangle 68">
              <a:extLst>
                <a:ext uri="{FF2B5EF4-FFF2-40B4-BE49-F238E27FC236}">
                  <a16:creationId xmlns:a16="http://schemas.microsoft.com/office/drawing/2014/main" id="{0E049D61-8FFF-4332-B40C-1949F51C7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1733" y="3721957"/>
              <a:ext cx="3626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1527" name="Rectangle 69">
              <a:extLst>
                <a:ext uri="{FF2B5EF4-FFF2-40B4-BE49-F238E27FC236}">
                  <a16:creationId xmlns:a16="http://schemas.microsoft.com/office/drawing/2014/main" id="{DAC7641D-DE9C-40C5-8954-5736977A0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133" y="4320078"/>
              <a:ext cx="396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</a:rPr>
                <a:t>kg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3288487-23CA-4406-B758-6BF2CD0756CF}"/>
                </a:ext>
              </a:extLst>
            </p:cNvPr>
            <p:cNvSpPr/>
            <p:nvPr/>
          </p:nvSpPr>
          <p:spPr>
            <a:xfrm>
              <a:off x="2868829" y="3588336"/>
              <a:ext cx="335026" cy="334971"/>
            </a:xfrm>
            <a:prstGeom prst="ellipse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86" name="Right Arrow 85">
              <a:extLst>
                <a:ext uri="{FF2B5EF4-FFF2-40B4-BE49-F238E27FC236}">
                  <a16:creationId xmlns:a16="http://schemas.microsoft.com/office/drawing/2014/main" id="{D1A5050F-A6BB-4C26-B834-4D5BED31DCE3}"/>
                </a:ext>
              </a:extLst>
            </p:cNvPr>
            <p:cNvSpPr/>
            <p:nvPr/>
          </p:nvSpPr>
          <p:spPr>
            <a:xfrm rot="16200000">
              <a:off x="2721211" y="3408927"/>
              <a:ext cx="588977" cy="211177"/>
            </a:xfrm>
            <a:prstGeom prst="rightArrow">
              <a:avLst/>
            </a:prstGeom>
            <a:solidFill>
              <a:srgbClr val="E8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ABBA9CD-18B4-45C0-A1FB-DE326400CAF1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443538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065A186-40D5-41DD-BDF2-68BFDF5B74E0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kilograms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29F23BB3-ABFF-4625-BBDD-6B48ED4B1C0C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85C42A5C-899F-4988-935A-E15F0A8B669B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The dial is between 20 and 30.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number is half way between? 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2BE324D-FEA0-45ED-BD6E-6EBF2269435A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25kg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5">
            <a:extLst>
              <a:ext uri="{FF2B5EF4-FFF2-40B4-BE49-F238E27FC236}">
                <a16:creationId xmlns:a16="http://schemas.microsoft.com/office/drawing/2014/main" id="{55BD3129-D3D0-42A2-A9B9-D726ACD58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A335510-F28D-4A49-863C-2B0BE3AA6CA3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9390B9-360C-41BD-83AD-3F9F1C718B5C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2533" name="Whole Class">
            <a:extLst>
              <a:ext uri="{FF2B5EF4-FFF2-40B4-BE49-F238E27FC236}">
                <a16:creationId xmlns:a16="http://schemas.microsoft.com/office/drawing/2014/main" id="{57DF626C-CE9B-4711-BD45-937447EC9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FCE4CF5-8EA7-4657-B24B-FFAF74428F19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AA6A731-59EC-4369-8274-50A726C984D9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Can you count in 5s along the scale?</a:t>
            </a:r>
          </a:p>
        </p:txBody>
      </p:sp>
      <p:grpSp>
        <p:nvGrpSpPr>
          <p:cNvPr id="22536" name="Group 2">
            <a:extLst>
              <a:ext uri="{FF2B5EF4-FFF2-40B4-BE49-F238E27FC236}">
                <a16:creationId xmlns:a16="http://schemas.microsoft.com/office/drawing/2014/main" id="{A4B8946C-38CE-4A8B-BD7C-09C3D138DCBA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2541" name="Picture 3">
              <a:extLst>
                <a:ext uri="{FF2B5EF4-FFF2-40B4-BE49-F238E27FC236}">
                  <a16:creationId xmlns:a16="http://schemas.microsoft.com/office/drawing/2014/main" id="{4F434503-CA29-49A1-809C-40315D723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4">
              <a:extLst>
                <a:ext uri="{FF2B5EF4-FFF2-40B4-BE49-F238E27FC236}">
                  <a16:creationId xmlns:a16="http://schemas.microsoft.com/office/drawing/2014/main" id="{5F779F22-D3AB-4F27-BF9D-92C6CF80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Rectangle 35">
              <a:extLst>
                <a:ext uri="{FF2B5EF4-FFF2-40B4-BE49-F238E27FC236}">
                  <a16:creationId xmlns:a16="http://schemas.microsoft.com/office/drawing/2014/main" id="{83838954-EB09-4175-80DD-509CF946A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2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2544" name="Rectangle 37">
              <a:extLst>
                <a:ext uri="{FF2B5EF4-FFF2-40B4-BE49-F238E27FC236}">
                  <a16:creationId xmlns:a16="http://schemas.microsoft.com/office/drawing/2014/main" id="{510C09D7-5500-4734-8EA6-2F4C80B53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545" name="Rectangle 39">
              <a:extLst>
                <a:ext uri="{FF2B5EF4-FFF2-40B4-BE49-F238E27FC236}">
                  <a16:creationId xmlns:a16="http://schemas.microsoft.com/office/drawing/2014/main" id="{117030E5-63E3-4769-BBBC-CC4922BD8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2546" name="Rectangle 41">
              <a:extLst>
                <a:ext uri="{FF2B5EF4-FFF2-40B4-BE49-F238E27FC236}">
                  <a16:creationId xmlns:a16="http://schemas.microsoft.com/office/drawing/2014/main" id="{CFE43B33-16B3-43A8-8516-5AADCB8A7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2547" name="Rectangle 43">
              <a:extLst>
                <a:ext uri="{FF2B5EF4-FFF2-40B4-BE49-F238E27FC236}">
                  <a16:creationId xmlns:a16="http://schemas.microsoft.com/office/drawing/2014/main" id="{C510708F-2F89-49B7-8535-380300A98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2548" name="Rectangle 44">
              <a:extLst>
                <a:ext uri="{FF2B5EF4-FFF2-40B4-BE49-F238E27FC236}">
                  <a16:creationId xmlns:a16="http://schemas.microsoft.com/office/drawing/2014/main" id="{141F03CB-B61B-4FF3-B6BB-B8F22F53D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2549" name="Rectangle 46">
              <a:extLst>
                <a:ext uri="{FF2B5EF4-FFF2-40B4-BE49-F238E27FC236}">
                  <a16:creationId xmlns:a16="http://schemas.microsoft.com/office/drawing/2014/main" id="{2C125098-9B44-432C-851E-C0766B906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2550" name="Rectangle 47">
              <a:extLst>
                <a:ext uri="{FF2B5EF4-FFF2-40B4-BE49-F238E27FC236}">
                  <a16:creationId xmlns:a16="http://schemas.microsoft.com/office/drawing/2014/main" id="{B8F7FA2E-FB70-4738-9FA3-17837BA5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2551" name="Rectangle 48">
              <a:extLst>
                <a:ext uri="{FF2B5EF4-FFF2-40B4-BE49-F238E27FC236}">
                  <a16:creationId xmlns:a16="http://schemas.microsoft.com/office/drawing/2014/main" id="{A646C564-A1D0-4B01-B607-4EA202D60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2552" name="Rectangle 49">
              <a:extLst>
                <a:ext uri="{FF2B5EF4-FFF2-40B4-BE49-F238E27FC236}">
                  <a16:creationId xmlns:a16="http://schemas.microsoft.com/office/drawing/2014/main" id="{E47EA7FC-7BB6-414E-83CB-D72B9966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BDD6817-625D-4305-B210-262EC46977FE}"/>
                </a:ext>
              </a:extLst>
            </p:cNvPr>
            <p:cNvCxnSpPr/>
            <p:nvPr/>
          </p:nvCxnSpPr>
          <p:spPr>
            <a:xfrm flipV="1">
              <a:off x="3070357" y="4212232"/>
              <a:ext cx="327353" cy="46948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4" name="Rectangle 35">
              <a:extLst>
                <a:ext uri="{FF2B5EF4-FFF2-40B4-BE49-F238E27FC236}">
                  <a16:creationId xmlns:a16="http://schemas.microsoft.com/office/drawing/2014/main" id="{2774A0A0-5381-4F3F-822B-72BFEDE1C5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32EECD-C102-40C2-8D3B-52000C8D6F5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9CAA2B6-8839-46E0-AEAD-60B5ECABF135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54ABA410-0FC2-425D-83A0-215C5F2F0187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301856D5-72D7-401C-8718-FF5102B39E73}"/>
              </a:ext>
            </a:extLst>
          </p:cNvPr>
          <p:cNvSpPr/>
          <p:nvPr/>
        </p:nvSpPr>
        <p:spPr>
          <a:xfrm>
            <a:off x="5691188" y="2651125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10g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5">
            <a:extLst>
              <a:ext uri="{FF2B5EF4-FFF2-40B4-BE49-F238E27FC236}">
                <a16:creationId xmlns:a16="http://schemas.microsoft.com/office/drawing/2014/main" id="{2E91BE90-FDC6-40B6-A3C5-2A661147E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B57FF-73E3-4972-9300-3236C14519D3}"/>
              </a:ext>
            </a:extLst>
          </p:cNvPr>
          <p:cNvSpPr/>
          <p:nvPr/>
        </p:nvSpPr>
        <p:spPr>
          <a:xfrm>
            <a:off x="2322513" y="2160588"/>
            <a:ext cx="4498975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9B9EC-66F9-4C10-9B08-E2828731338F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3557" name="Whole Class">
            <a:extLst>
              <a:ext uri="{FF2B5EF4-FFF2-40B4-BE49-F238E27FC236}">
                <a16:creationId xmlns:a16="http://schemas.microsoft.com/office/drawing/2014/main" id="{D891DA20-1B22-4FB1-8E99-F6B200C6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0EDA27B0-1757-49BD-B221-A7038BDD0605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grpSp>
        <p:nvGrpSpPr>
          <p:cNvPr id="23559" name="Group 2">
            <a:extLst>
              <a:ext uri="{FF2B5EF4-FFF2-40B4-BE49-F238E27FC236}">
                <a16:creationId xmlns:a16="http://schemas.microsoft.com/office/drawing/2014/main" id="{CDE794B5-8F4C-43A6-AB5F-13D86CC1A00D}"/>
              </a:ext>
            </a:extLst>
          </p:cNvPr>
          <p:cNvGrpSpPr>
            <a:grpSpLocks/>
          </p:cNvGrpSpPr>
          <p:nvPr/>
        </p:nvGrpSpPr>
        <p:grpSpPr bwMode="auto">
          <a:xfrm>
            <a:off x="2843213" y="2376488"/>
            <a:ext cx="3295650" cy="3513137"/>
            <a:chOff x="1260388" y="2459038"/>
            <a:chExt cx="3595688" cy="3833812"/>
          </a:xfrm>
        </p:grpSpPr>
        <p:pic>
          <p:nvPicPr>
            <p:cNvPr id="23564" name="Picture 3">
              <a:extLst>
                <a:ext uri="{FF2B5EF4-FFF2-40B4-BE49-F238E27FC236}">
                  <a16:creationId xmlns:a16="http://schemas.microsoft.com/office/drawing/2014/main" id="{7843556E-BD18-4810-AF8F-6784F94A3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5" name="Picture 4">
              <a:extLst>
                <a:ext uri="{FF2B5EF4-FFF2-40B4-BE49-F238E27FC236}">
                  <a16:creationId xmlns:a16="http://schemas.microsoft.com/office/drawing/2014/main" id="{6B78D6A3-40BC-40B5-A982-9D611B16E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6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Rectangle 35">
              <a:extLst>
                <a:ext uri="{FF2B5EF4-FFF2-40B4-BE49-F238E27FC236}">
                  <a16:creationId xmlns:a16="http://schemas.microsoft.com/office/drawing/2014/main" id="{669E9699-8815-4E6F-A8D2-D54D85CBC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600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3567" name="Rectangle 37">
              <a:extLst>
                <a:ext uri="{FF2B5EF4-FFF2-40B4-BE49-F238E27FC236}">
                  <a16:creationId xmlns:a16="http://schemas.microsoft.com/office/drawing/2014/main" id="{AC49B8B3-6422-4D19-9EFF-9825DBCA6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3568" name="Rectangle 39">
              <a:extLst>
                <a:ext uri="{FF2B5EF4-FFF2-40B4-BE49-F238E27FC236}">
                  <a16:creationId xmlns:a16="http://schemas.microsoft.com/office/drawing/2014/main" id="{9862C5A8-44B6-4AC2-B8B2-6C34BF33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3569" name="Rectangle 41">
              <a:extLst>
                <a:ext uri="{FF2B5EF4-FFF2-40B4-BE49-F238E27FC236}">
                  <a16:creationId xmlns:a16="http://schemas.microsoft.com/office/drawing/2014/main" id="{E8C2C8DA-83C0-41AD-BE0F-F05B28D11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3570" name="Rectangle 43">
              <a:extLst>
                <a:ext uri="{FF2B5EF4-FFF2-40B4-BE49-F238E27FC236}">
                  <a16:creationId xmlns:a16="http://schemas.microsoft.com/office/drawing/2014/main" id="{83BA9F8A-D9CF-4E61-849A-33D2A9C6B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3571" name="Rectangle 44">
              <a:extLst>
                <a:ext uri="{FF2B5EF4-FFF2-40B4-BE49-F238E27FC236}">
                  <a16:creationId xmlns:a16="http://schemas.microsoft.com/office/drawing/2014/main" id="{8742FA36-8585-40F3-B3C2-D344D637A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3572" name="Rectangle 46">
              <a:extLst>
                <a:ext uri="{FF2B5EF4-FFF2-40B4-BE49-F238E27FC236}">
                  <a16:creationId xmlns:a16="http://schemas.microsoft.com/office/drawing/2014/main" id="{29AE1788-7E35-45BD-816A-EC5F31A1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3573" name="Rectangle 47">
              <a:extLst>
                <a:ext uri="{FF2B5EF4-FFF2-40B4-BE49-F238E27FC236}">
                  <a16:creationId xmlns:a16="http://schemas.microsoft.com/office/drawing/2014/main" id="{80C448C1-0CED-4ED8-8AB0-DE4FC5F76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3574" name="Rectangle 48">
              <a:extLst>
                <a:ext uri="{FF2B5EF4-FFF2-40B4-BE49-F238E27FC236}">
                  <a16:creationId xmlns:a16="http://schemas.microsoft.com/office/drawing/2014/main" id="{E465D82D-AF9A-4999-8829-D96C8F419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3575" name="Rectangle 49">
              <a:extLst>
                <a:ext uri="{FF2B5EF4-FFF2-40B4-BE49-F238E27FC236}">
                  <a16:creationId xmlns:a16="http://schemas.microsoft.com/office/drawing/2014/main" id="{7ACF71D8-B0F3-49F7-BA68-A7CA7E18A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82E46B0-A04E-4A99-8CEC-CAA687F378AF}"/>
                </a:ext>
              </a:extLst>
            </p:cNvPr>
            <p:cNvCxnSpPr/>
            <p:nvPr/>
          </p:nvCxnSpPr>
          <p:spPr>
            <a:xfrm flipH="1" flipV="1">
              <a:off x="2375813" y="4674784"/>
              <a:ext cx="694542" cy="69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7" name="Rectangle 35">
              <a:extLst>
                <a:ext uri="{FF2B5EF4-FFF2-40B4-BE49-F238E27FC236}">
                  <a16:creationId xmlns:a16="http://schemas.microsoft.com/office/drawing/2014/main" id="{782E09A3-8C4E-48A3-9C2B-DA9432F6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2869" y="4674809"/>
              <a:ext cx="30820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2BDE1EF-48D7-4C2F-BE5E-216E76F89702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8F6882DB-0332-4639-9DF0-4199F9A9E9AC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9BE0882D-BC19-4712-A7FC-CBB9094E49CB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3B7E3F8-3D47-46F2-BBEB-084311A83E7C}"/>
              </a:ext>
            </a:extLst>
          </p:cNvPr>
          <p:cNvSpPr/>
          <p:nvPr/>
        </p:nvSpPr>
        <p:spPr>
          <a:xfrm>
            <a:off x="5859463" y="2582863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75g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5">
            <a:extLst>
              <a:ext uri="{FF2B5EF4-FFF2-40B4-BE49-F238E27FC236}">
                <a16:creationId xmlns:a16="http://schemas.microsoft.com/office/drawing/2014/main" id="{25AEC014-C6D2-4158-90A8-55C6C00D0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41" b="15907"/>
          <a:stretch>
            <a:fillRect/>
          </a:stretch>
        </p:blipFill>
        <p:spPr bwMode="auto">
          <a:xfrm>
            <a:off x="755650" y="2160588"/>
            <a:ext cx="7632700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9F20F46-4FCF-4A16-9C0F-456758C80291}"/>
              </a:ext>
            </a:extLst>
          </p:cNvPr>
          <p:cNvSpPr/>
          <p:nvPr/>
        </p:nvSpPr>
        <p:spPr>
          <a:xfrm>
            <a:off x="755650" y="2160588"/>
            <a:ext cx="4500563" cy="393223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C56EA-C6E7-4708-9BB8-79951BEE201E}"/>
              </a:ext>
            </a:extLst>
          </p:cNvPr>
          <p:cNvSpPr/>
          <p:nvPr/>
        </p:nvSpPr>
        <p:spPr>
          <a:xfrm>
            <a:off x="2828734" y="696913"/>
            <a:ext cx="34865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4000" b="1" dirty="0"/>
              <a:t>Reading Scales</a:t>
            </a:r>
            <a:endParaRPr lang="en-GB" sz="4000" b="1" dirty="0"/>
          </a:p>
        </p:txBody>
      </p:sp>
      <p:pic>
        <p:nvPicPr>
          <p:cNvPr id="24581" name="Whole Class">
            <a:extLst>
              <a:ext uri="{FF2B5EF4-FFF2-40B4-BE49-F238E27FC236}">
                <a16:creationId xmlns:a16="http://schemas.microsoft.com/office/drawing/2014/main" id="{23E907A0-96AD-4BBD-85D9-B706C0D6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7464A0AD-45B9-452D-8D33-E38BAC7639B7}"/>
              </a:ext>
            </a:extLst>
          </p:cNvPr>
          <p:cNvSpPr/>
          <p:nvPr/>
        </p:nvSpPr>
        <p:spPr>
          <a:xfrm>
            <a:off x="755650" y="1476375"/>
            <a:ext cx="7632700" cy="576263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Here are some kitchen scales. They measure grams.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B1F29E6-D93B-4B67-8789-87D00C311D09}"/>
              </a:ext>
            </a:extLst>
          </p:cNvPr>
          <p:cNvSpPr/>
          <p:nvPr/>
        </p:nvSpPr>
        <p:spPr>
          <a:xfrm>
            <a:off x="5753100" y="2681288"/>
            <a:ext cx="2295525" cy="2295525"/>
          </a:xfrm>
          <a:prstGeom prst="ellipse">
            <a:avLst/>
          </a:prstGeom>
          <a:solidFill>
            <a:srgbClr val="E500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What is the maximum weight the scales can measure?</a:t>
            </a:r>
          </a:p>
        </p:txBody>
      </p:sp>
      <p:grpSp>
        <p:nvGrpSpPr>
          <p:cNvPr id="24584" name="Group 2">
            <a:extLst>
              <a:ext uri="{FF2B5EF4-FFF2-40B4-BE49-F238E27FC236}">
                <a16:creationId xmlns:a16="http://schemas.microsoft.com/office/drawing/2014/main" id="{1B41BB70-EC68-44AC-A113-0F3C417A3A7D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2376488"/>
            <a:ext cx="3295650" cy="3513137"/>
            <a:chOff x="1260388" y="2459038"/>
            <a:chExt cx="3595688" cy="3833812"/>
          </a:xfrm>
        </p:grpSpPr>
        <p:pic>
          <p:nvPicPr>
            <p:cNvPr id="24589" name="Picture 3">
              <a:extLst>
                <a:ext uri="{FF2B5EF4-FFF2-40B4-BE49-F238E27FC236}">
                  <a16:creationId xmlns:a16="http://schemas.microsoft.com/office/drawing/2014/main" id="{7696923B-4516-41E1-8D3A-05C8AF790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0388" y="2459038"/>
              <a:ext cx="3595688" cy="3833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0" name="Picture 4">
              <a:extLst>
                <a:ext uri="{FF2B5EF4-FFF2-40B4-BE49-F238E27FC236}">
                  <a16:creationId xmlns:a16="http://schemas.microsoft.com/office/drawing/2014/main" id="{768AF338-3FD6-4FE5-8FA5-7C36485D6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01" y="3741738"/>
              <a:ext cx="1881187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35">
              <a:extLst>
                <a:ext uri="{FF2B5EF4-FFF2-40B4-BE49-F238E27FC236}">
                  <a16:creationId xmlns:a16="http://schemas.microsoft.com/office/drawing/2014/main" id="{C8668F2C-89DF-432F-BE6B-08E337BEF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392" y="3817938"/>
              <a:ext cx="476062" cy="30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100</a:t>
              </a:r>
            </a:p>
          </p:txBody>
        </p:sp>
        <p:sp>
          <p:nvSpPr>
            <p:cNvPr id="24592" name="Rectangle 37">
              <a:extLst>
                <a:ext uri="{FF2B5EF4-FFF2-40B4-BE49-F238E27FC236}">
                  <a16:creationId xmlns:a16="http://schemas.microsoft.com/office/drawing/2014/main" id="{4F2B0EBB-7B74-4CF4-A58E-67E2AF06C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263" y="3940175"/>
              <a:ext cx="33972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4593" name="Rectangle 39">
              <a:extLst>
                <a:ext uri="{FF2B5EF4-FFF2-40B4-BE49-F238E27FC236}">
                  <a16:creationId xmlns:a16="http://schemas.microsoft.com/office/drawing/2014/main" id="{14455B8E-6494-4E5B-8012-2EFD408E3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438" y="4308475"/>
              <a:ext cx="3619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4594" name="Rectangle 41">
              <a:extLst>
                <a:ext uri="{FF2B5EF4-FFF2-40B4-BE49-F238E27FC236}">
                  <a16:creationId xmlns:a16="http://schemas.microsoft.com/office/drawing/2014/main" id="{E3AFE5D7-06AF-448F-B9A4-8FBAF7218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7501" y="4773613"/>
              <a:ext cx="358775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30</a:t>
              </a:r>
            </a:p>
          </p:txBody>
        </p:sp>
        <p:sp>
          <p:nvSpPr>
            <p:cNvPr id="24595" name="Rectangle 43">
              <a:extLst>
                <a:ext uri="{FF2B5EF4-FFF2-40B4-BE49-F238E27FC236}">
                  <a16:creationId xmlns:a16="http://schemas.microsoft.com/office/drawing/2014/main" id="{62323AAA-435D-4311-9E48-5E0B2DA8D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51" y="5116513"/>
              <a:ext cx="36671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40</a:t>
              </a:r>
            </a:p>
          </p:txBody>
        </p:sp>
        <p:sp>
          <p:nvSpPr>
            <p:cNvPr id="24596" name="Rectangle 44">
              <a:extLst>
                <a:ext uri="{FF2B5EF4-FFF2-40B4-BE49-F238E27FC236}">
                  <a16:creationId xmlns:a16="http://schemas.microsoft.com/office/drawing/2014/main" id="{4AD852C7-CA92-46F3-9E32-5C90A1788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876" y="5238750"/>
              <a:ext cx="3619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24597" name="Rectangle 46">
              <a:extLst>
                <a:ext uri="{FF2B5EF4-FFF2-40B4-BE49-F238E27FC236}">
                  <a16:creationId xmlns:a16="http://schemas.microsoft.com/office/drawing/2014/main" id="{3CB26F61-C7DC-4F94-A354-004748FD6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7526" y="5119688"/>
              <a:ext cx="3635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60</a:t>
              </a:r>
            </a:p>
          </p:txBody>
        </p:sp>
        <p:sp>
          <p:nvSpPr>
            <p:cNvPr id="24598" name="Rectangle 47">
              <a:extLst>
                <a:ext uri="{FF2B5EF4-FFF2-40B4-BE49-F238E27FC236}">
                  <a16:creationId xmlns:a16="http://schemas.microsoft.com/office/drawing/2014/main" id="{5865CABE-B62B-48A5-A691-BF601B1A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765675"/>
              <a:ext cx="35560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70</a:t>
              </a:r>
            </a:p>
          </p:txBody>
        </p:sp>
        <p:sp>
          <p:nvSpPr>
            <p:cNvPr id="24599" name="Rectangle 48">
              <a:extLst>
                <a:ext uri="{FF2B5EF4-FFF2-40B4-BE49-F238E27FC236}">
                  <a16:creationId xmlns:a16="http://schemas.microsoft.com/office/drawing/2014/main" id="{D90AE2A5-784E-4299-BDFA-F43CC61FF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0351" y="4308475"/>
              <a:ext cx="3698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80</a:t>
              </a:r>
            </a:p>
          </p:txBody>
        </p:sp>
        <p:sp>
          <p:nvSpPr>
            <p:cNvPr id="24600" name="Rectangle 49">
              <a:extLst>
                <a:ext uri="{FF2B5EF4-FFF2-40B4-BE49-F238E27FC236}">
                  <a16:creationId xmlns:a16="http://schemas.microsoft.com/office/drawing/2014/main" id="{B2BEED95-0197-4E9B-A248-C39B976E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701" y="3940175"/>
              <a:ext cx="3635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90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3739A355-8010-4377-98D2-80CE8CE049C3}"/>
                </a:ext>
              </a:extLst>
            </p:cNvPr>
            <p:cNvCxnSpPr/>
            <p:nvPr/>
          </p:nvCxnSpPr>
          <p:spPr>
            <a:xfrm>
              <a:off x="3070357" y="4681713"/>
              <a:ext cx="8660" cy="57342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02" name="Rectangle 35">
              <a:extLst>
                <a:ext uri="{FF2B5EF4-FFF2-40B4-BE49-F238E27FC236}">
                  <a16:creationId xmlns:a16="http://schemas.microsoft.com/office/drawing/2014/main" id="{376C7A4A-94BA-4F5D-8EBB-73869AC0D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635" y="4711244"/>
              <a:ext cx="306459" cy="335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5429821-638A-4496-B489-FD68F2F8237D}"/>
              </a:ext>
            </a:extLst>
          </p:cNvPr>
          <p:cNvGrpSpPr>
            <a:grpSpLocks/>
          </p:cNvGrpSpPr>
          <p:nvPr/>
        </p:nvGrpSpPr>
        <p:grpSpPr bwMode="auto">
          <a:xfrm>
            <a:off x="681038" y="5626100"/>
            <a:ext cx="7777162" cy="660400"/>
            <a:chOff x="755649" y="5553393"/>
            <a:chExt cx="7775951" cy="550845"/>
          </a:xfrm>
        </p:grpSpPr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008C4A9F-541F-4533-9180-7D6437721AB2}"/>
                </a:ext>
              </a:extLst>
            </p:cNvPr>
            <p:cNvSpPr/>
            <p:nvPr/>
          </p:nvSpPr>
          <p:spPr>
            <a:xfrm>
              <a:off x="1334996" y="5553393"/>
              <a:ext cx="7196604" cy="550845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Where is the arrow pointing to on the scale?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600" dirty="0">
                  <a:solidFill>
                    <a:schemeClr val="tx1"/>
                  </a:solidFill>
                </a:rPr>
                <a:t>How many grams are the scales measuring?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3C21CB7E-455C-4592-B9A9-D91327FEAD7D}"/>
                </a:ext>
              </a:extLst>
            </p:cNvPr>
            <p:cNvSpPr/>
            <p:nvPr/>
          </p:nvSpPr>
          <p:spPr>
            <a:xfrm>
              <a:off x="755649" y="5553393"/>
              <a:ext cx="726962" cy="550845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B8951886-F36C-4713-BD39-F2A9395404BD}"/>
              </a:ext>
            </a:extLst>
          </p:cNvPr>
          <p:cNvSpPr/>
          <p:nvPr/>
        </p:nvSpPr>
        <p:spPr>
          <a:xfrm>
            <a:off x="5691188" y="2667000"/>
            <a:ext cx="2357437" cy="2355850"/>
          </a:xfrm>
          <a:prstGeom prst="ellipse">
            <a:avLst/>
          </a:prstGeom>
          <a:solidFill>
            <a:srgbClr val="00B0F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/>
              <a:t>50g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516</Words>
  <Application>Microsoft Office PowerPoint</Application>
  <PresentationFormat>On-screen Show (4:3)</PresentationFormat>
  <Paragraphs>157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Tuffy</vt:lpstr>
      <vt:lpstr>Sassoon Infant Rg</vt:lpstr>
      <vt:lpstr>Arial</vt:lpstr>
      <vt:lpstr>Sassoon Infant Md</vt:lpstr>
      <vt:lpstr>Twinkl SemiBold</vt:lpstr>
      <vt:lpstr>Twinkl</vt:lpstr>
      <vt:lpstr>1_Office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45</cp:revision>
  <dcterms:created xsi:type="dcterms:W3CDTF">2018-05-10T12:02:18Z</dcterms:created>
  <dcterms:modified xsi:type="dcterms:W3CDTF">2020-06-25T18:20:55Z</dcterms:modified>
</cp:coreProperties>
</file>