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74" r:id="rId2"/>
    <p:sldId id="264" r:id="rId3"/>
    <p:sldId id="281" r:id="rId4"/>
  </p:sldIdLst>
  <p:sldSz cx="9144000" cy="6858000" type="screen4x3"/>
  <p:notesSz cx="6858000" cy="9144000"/>
  <p:embeddedFontLst>
    <p:embeddedFont>
      <p:font typeface="Twinkl SemiBold" pitchFamily="2" charset="0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Twinkl" pitchFamily="2" charset="0"/>
      <p:regular r:id="rId12"/>
      <p:bold r:id="rId13"/>
    </p:embeddedFont>
    <p:embeddedFont>
      <p:font typeface="Sassoon Infant Rg" panose="02000503030000020003" charset="0"/>
      <p:regular r:id="rId14"/>
      <p:bold r:id="rId1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63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D15D"/>
    <a:srgbClr val="87BD31"/>
    <a:srgbClr val="DB5183"/>
    <a:srgbClr val="14B4E4"/>
    <a:srgbClr val="5B9337"/>
    <a:srgbClr val="3399FF"/>
    <a:srgbClr val="FFFFFF"/>
    <a:srgbClr val="A21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  <p:guide pos="363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82ADFB-6792-47D9-BE50-D19062CA8C4C}" type="datetimeFigureOut">
              <a:rPr lang="en-GB"/>
              <a:pPr>
                <a:defRPr/>
              </a:pPr>
              <a:t>27/06/2020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7120CD-B7B2-4524-AFEE-92C1F69915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FABE4E-F422-41DE-A88E-B23E0173A49D}" type="datetimeFigureOut">
              <a:rPr lang="en-GB"/>
              <a:pPr>
                <a:defRPr/>
              </a:pPr>
              <a:t>27/06/2020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1FD58A-894F-4B07-8585-A19EE972E2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46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52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09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532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39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5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image" Target="../media/image9.png"/><Relationship Id="rId3" Type="http://schemas.microsoft.com/office/2007/relationships/media" Target="../media/media2.WAV"/><Relationship Id="rId21" Type="http://schemas.openxmlformats.org/officeDocument/2006/relationships/slideLayout" Target="../slideLayouts/slideLayout3.xml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openxmlformats.org/officeDocument/2006/relationships/image" Target="../media/image8.png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29" Type="http://schemas.openxmlformats.org/officeDocument/2006/relationships/image" Target="../media/image12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7.png"/><Relationship Id="rId32" Type="http://schemas.openxmlformats.org/officeDocument/2006/relationships/image" Target="../media/image15.png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31" Type="http://schemas.openxmlformats.org/officeDocument/2006/relationships/image" Target="../media/image14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image" Target="../media/image5.png"/><Relationship Id="rId27" Type="http://schemas.openxmlformats.org/officeDocument/2006/relationships/image" Target="../media/image10.png"/><Relationship Id="rId30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322388"/>
            <a:ext cx="83978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2627313"/>
            <a:ext cx="118745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1076325"/>
            <a:ext cx="9556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7645">
            <a:off x="965200" y="3713163"/>
            <a:ext cx="1609725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3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5010150"/>
            <a:ext cx="1143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36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2568575"/>
            <a:ext cx="1049337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3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3983038"/>
            <a:ext cx="98425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3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5283200"/>
            <a:ext cx="94773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300"/>
              <a:t>Les  legumes</a:t>
            </a:r>
            <a:br>
              <a:rPr lang="en-GB" altLang="en-US" sz="3300"/>
            </a:br>
            <a:r>
              <a:rPr lang="en-GB" altLang="en-US" sz="3300"/>
              <a:t>Qu’est-ce que c’est ?</a:t>
            </a:r>
          </a:p>
        </p:txBody>
      </p:sp>
      <p:pic>
        <p:nvPicPr>
          <p:cNvPr id="12299" name="Whole Class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3702050" y="2290763"/>
            <a:ext cx="1887538" cy="685800"/>
            <a:chOff x="3702289" y="2290074"/>
            <a:chExt cx="1888066" cy="685801"/>
          </a:xfrm>
        </p:grpSpPr>
        <p:sp>
          <p:nvSpPr>
            <p:cNvPr id="15" name="Rectangle 14"/>
            <p:cNvSpPr/>
            <p:nvPr/>
          </p:nvSpPr>
          <p:spPr>
            <a:xfrm>
              <a:off x="3702289" y="2290074"/>
              <a:ext cx="1888066" cy="685801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63" name="TextBox 3"/>
            <p:cNvSpPr txBox="1">
              <a:spLocks noChangeArrowheads="1"/>
            </p:cNvSpPr>
            <p:nvPr/>
          </p:nvSpPr>
          <p:spPr bwMode="auto">
            <a:xfrm>
              <a:off x="3702289" y="2304143"/>
              <a:ext cx="188806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DB5183"/>
                  </a:solidFill>
                  <a:latin typeface="Twinkl SemiBold" pitchFamily="2" charset="0"/>
                </a:rPr>
                <a:t>la pomme </a:t>
              </a:r>
              <a:br>
                <a:rPr lang="en-GB" altLang="en-US">
                  <a:solidFill>
                    <a:srgbClr val="DB5183"/>
                  </a:solidFill>
                  <a:latin typeface="Twinkl SemiBold" pitchFamily="2" charset="0"/>
                </a:rPr>
              </a:br>
              <a:r>
                <a:rPr lang="en-GB" altLang="en-US">
                  <a:solidFill>
                    <a:srgbClr val="DB5183"/>
                  </a:solidFill>
                  <a:latin typeface="Twinkl SemiBold" pitchFamily="2" charset="0"/>
                </a:rPr>
                <a:t>de terre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3702050" y="3067050"/>
            <a:ext cx="1887538" cy="465138"/>
            <a:chOff x="3702289" y="3066633"/>
            <a:chExt cx="1888066" cy="465667"/>
          </a:xfrm>
        </p:grpSpPr>
        <p:sp>
          <p:nvSpPr>
            <p:cNvPr id="2" name="Rectangle 1"/>
            <p:cNvSpPr/>
            <p:nvPr/>
          </p:nvSpPr>
          <p:spPr>
            <a:xfrm>
              <a:off x="3702289" y="3066633"/>
              <a:ext cx="1888066" cy="46566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61" name="Rectangle 17"/>
            <p:cNvSpPr>
              <a:spLocks noChangeArrowheads="1"/>
            </p:cNvSpPr>
            <p:nvPr/>
          </p:nvSpPr>
          <p:spPr bwMode="auto">
            <a:xfrm>
              <a:off x="4146024" y="3114800"/>
              <a:ext cx="10005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3399FF"/>
                  </a:solidFill>
                  <a:latin typeface="Twinkl SemiBold" pitchFamily="2" charset="0"/>
                </a:rPr>
                <a:t>l’oignon</a:t>
              </a:r>
            </a:p>
          </p:txBody>
        </p: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3702050" y="3625850"/>
            <a:ext cx="1887538" cy="465138"/>
            <a:chOff x="3702289" y="3625431"/>
            <a:chExt cx="1888066" cy="465667"/>
          </a:xfrm>
        </p:grpSpPr>
        <p:sp>
          <p:nvSpPr>
            <p:cNvPr id="9" name="Rectangle 8"/>
            <p:cNvSpPr/>
            <p:nvPr/>
          </p:nvSpPr>
          <p:spPr>
            <a:xfrm>
              <a:off x="3702289" y="3625431"/>
              <a:ext cx="1888066" cy="46566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59" name="Rectangle 19"/>
            <p:cNvSpPr>
              <a:spLocks noChangeArrowheads="1"/>
            </p:cNvSpPr>
            <p:nvPr/>
          </p:nvSpPr>
          <p:spPr bwMode="auto">
            <a:xfrm>
              <a:off x="4362430" y="3673598"/>
              <a:ext cx="5757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3399FF"/>
                  </a:solidFill>
                  <a:latin typeface="Twinkl SemiBold" pitchFamily="2" charset="0"/>
                </a:rPr>
                <a:t>l’ail</a:t>
              </a:r>
            </a:p>
          </p:txBody>
        </p: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3702050" y="4184650"/>
            <a:ext cx="1887538" cy="465138"/>
            <a:chOff x="3702289" y="4184229"/>
            <a:chExt cx="1888066" cy="465667"/>
          </a:xfrm>
        </p:grpSpPr>
        <p:sp>
          <p:nvSpPr>
            <p:cNvPr id="10" name="Rectangle 9"/>
            <p:cNvSpPr/>
            <p:nvPr/>
          </p:nvSpPr>
          <p:spPr>
            <a:xfrm>
              <a:off x="3702289" y="4184229"/>
              <a:ext cx="1888066" cy="46566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57" name="Rectangle 22"/>
            <p:cNvSpPr>
              <a:spLocks noChangeArrowheads="1"/>
            </p:cNvSpPr>
            <p:nvPr/>
          </p:nvSpPr>
          <p:spPr bwMode="auto">
            <a:xfrm>
              <a:off x="4091174" y="4235029"/>
              <a:ext cx="11817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DB5183"/>
                  </a:solidFill>
                  <a:latin typeface="Twinkl SemiBold" pitchFamily="2" charset="0"/>
                </a:rPr>
                <a:t>la carotte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3702050" y="4741863"/>
            <a:ext cx="1887538" cy="465137"/>
            <a:chOff x="3702289" y="4741337"/>
            <a:chExt cx="1888066" cy="465667"/>
          </a:xfrm>
        </p:grpSpPr>
        <p:sp>
          <p:nvSpPr>
            <p:cNvPr id="11" name="Rectangle 10"/>
            <p:cNvSpPr/>
            <p:nvPr/>
          </p:nvSpPr>
          <p:spPr>
            <a:xfrm>
              <a:off x="3702289" y="4741337"/>
              <a:ext cx="1888066" cy="46566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55" name="Rectangle 24"/>
            <p:cNvSpPr>
              <a:spLocks noChangeArrowheads="1"/>
            </p:cNvSpPr>
            <p:nvPr/>
          </p:nvSpPr>
          <p:spPr bwMode="auto">
            <a:xfrm>
              <a:off x="3908780" y="4789504"/>
              <a:ext cx="14750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3399FF"/>
                  </a:solidFill>
                  <a:latin typeface="Twinkl SemiBold" pitchFamily="2" charset="0"/>
                </a:rPr>
                <a:t>le chou-fleur</a:t>
              </a: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3702050" y="5300663"/>
            <a:ext cx="1887538" cy="465137"/>
            <a:chOff x="3702289" y="5300135"/>
            <a:chExt cx="1888066" cy="465667"/>
          </a:xfrm>
        </p:grpSpPr>
        <p:sp>
          <p:nvSpPr>
            <p:cNvPr id="12" name="Rectangle 11"/>
            <p:cNvSpPr/>
            <p:nvPr/>
          </p:nvSpPr>
          <p:spPr>
            <a:xfrm>
              <a:off x="3702289" y="5300135"/>
              <a:ext cx="1888066" cy="46566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53" name="Rectangle 26"/>
            <p:cNvSpPr>
              <a:spLocks noChangeArrowheads="1"/>
            </p:cNvSpPr>
            <p:nvPr/>
          </p:nvSpPr>
          <p:spPr bwMode="auto">
            <a:xfrm>
              <a:off x="4187702" y="5348302"/>
              <a:ext cx="9172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3399FF"/>
                  </a:solidFill>
                  <a:latin typeface="Twinkl SemiBold" pitchFamily="2" charset="0"/>
                </a:rPr>
                <a:t>le chou</a:t>
              </a:r>
            </a:p>
          </p:txBody>
        </p:sp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3702050" y="5859463"/>
            <a:ext cx="1887538" cy="465137"/>
            <a:chOff x="3702289" y="5858933"/>
            <a:chExt cx="1888066" cy="465667"/>
          </a:xfrm>
        </p:grpSpPr>
        <p:sp>
          <p:nvSpPr>
            <p:cNvPr id="13" name="Rectangle 12"/>
            <p:cNvSpPr/>
            <p:nvPr/>
          </p:nvSpPr>
          <p:spPr>
            <a:xfrm>
              <a:off x="3702289" y="5858933"/>
              <a:ext cx="1888066" cy="46566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51" name="Rectangle 28"/>
            <p:cNvSpPr>
              <a:spLocks noChangeArrowheads="1"/>
            </p:cNvSpPr>
            <p:nvPr/>
          </p:nvSpPr>
          <p:spPr bwMode="auto">
            <a:xfrm>
              <a:off x="4083396" y="5909733"/>
              <a:ext cx="11352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3399FF"/>
                  </a:solidFill>
                  <a:latin typeface="Twinkl SemiBold" pitchFamily="2" charset="0"/>
                </a:rPr>
                <a:t>le brocoli</a:t>
              </a:r>
            </a:p>
          </p:txBody>
        </p: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3702050" y="1731963"/>
            <a:ext cx="1887538" cy="465137"/>
            <a:chOff x="3702289" y="1731276"/>
            <a:chExt cx="1888066" cy="465667"/>
          </a:xfrm>
        </p:grpSpPr>
        <p:sp>
          <p:nvSpPr>
            <p:cNvPr id="14" name="Rectangle 13"/>
            <p:cNvSpPr/>
            <p:nvPr/>
          </p:nvSpPr>
          <p:spPr>
            <a:xfrm>
              <a:off x="3702289" y="1731276"/>
              <a:ext cx="1888066" cy="46566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49" name="Rectangle 30"/>
            <p:cNvSpPr>
              <a:spLocks noChangeArrowheads="1"/>
            </p:cNvSpPr>
            <p:nvPr/>
          </p:nvSpPr>
          <p:spPr bwMode="auto">
            <a:xfrm>
              <a:off x="4041829" y="1776979"/>
              <a:ext cx="12089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3399FF"/>
                  </a:solidFill>
                  <a:latin typeface="Twinkl SemiBold" pitchFamily="2" charset="0"/>
                </a:rPr>
                <a:t>le poivron</a:t>
              </a:r>
            </a:p>
          </p:txBody>
        </p:sp>
      </p:grpSp>
      <p:grpSp>
        <p:nvGrpSpPr>
          <p:cNvPr id="12308" name="Group 47"/>
          <p:cNvGrpSpPr>
            <a:grpSpLocks/>
          </p:cNvGrpSpPr>
          <p:nvPr/>
        </p:nvGrpSpPr>
        <p:grpSpPr bwMode="auto">
          <a:xfrm>
            <a:off x="1016000" y="590550"/>
            <a:ext cx="1519238" cy="654050"/>
            <a:chOff x="1157287" y="728663"/>
            <a:chExt cx="1519302" cy="654050"/>
          </a:xfrm>
        </p:grpSpPr>
        <p:sp>
          <p:nvSpPr>
            <p:cNvPr id="49" name="Rectangle 48"/>
            <p:cNvSpPr/>
            <p:nvPr/>
          </p:nvSpPr>
          <p:spPr>
            <a:xfrm>
              <a:off x="1157287" y="728663"/>
              <a:ext cx="1519302" cy="654050"/>
            </a:xfrm>
            <a:prstGeom prst="rect">
              <a:avLst/>
            </a:prstGeom>
            <a:solidFill>
              <a:srgbClr val="FF7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2347" name="TextBox 10"/>
            <p:cNvSpPr txBox="1">
              <a:spLocks noChangeArrowheads="1"/>
            </p:cNvSpPr>
            <p:nvPr/>
          </p:nvSpPr>
          <p:spPr bwMode="auto">
            <a:xfrm>
              <a:off x="1390070" y="779818"/>
              <a:ext cx="128651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000"/>
                <a:t>Click play buttons throughout to hear phrases and words.</a:t>
              </a:r>
            </a:p>
          </p:txBody>
        </p:sp>
      </p:grpSp>
      <p:pic>
        <p:nvPicPr>
          <p:cNvPr id="12309" name="Play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474663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le poivron"/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1831975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le pomme de terre"/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2498725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l'oignon"/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3165475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l'ail"/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372745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la carotte"/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4289425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le chou-fleur"/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4852988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le chou"/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5414963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le brocoli"/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5976938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8" y="307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8" y="10175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8" y="1727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8" y="24368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8" y="3157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8" y="38798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8" y="45894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8" y="5299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le poivron2"/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206216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900" y="3016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le pomme de terre2"/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38513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900" y="10175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l'oignon2"/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066925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8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900" y="17097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l'ail2"/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5976938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0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900" y="2401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la carotte2"/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564063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900" y="31178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le chou-fleur2"/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978525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4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688" y="38560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le chou"/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35242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6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900" y="45894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le brocoli"/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4848225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8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900" y="5299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les legumes"/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63341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8" y="6402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qu est..."/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1068388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69945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0.28125 0.03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17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-0.28594 0.1173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6" y="58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28646 -0.166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-831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0.28125 0.328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1643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-0.28646 0.0402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201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-0.28646 0.1641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819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0.28125 -0.2784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-13935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28125 -0.1643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-8218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23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5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92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178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211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238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201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 nodeType="clickPar">
                      <p:stCondLst>
                        <p:cond delay="0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215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 nodeType="clickPar">
                      <p:stCondLst>
                        <p:cond delay="0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2386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audio>
              <p:cMediaNode vol="8000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2524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 nodeType="clickPar">
                      <p:stCondLst>
                        <p:cond delay="0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1927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 nodeType="clickPar">
                      <p:stCondLst>
                        <p:cond delay="0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1789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 nodeType="clickPar">
                      <p:stCondLst>
                        <p:cond delay="0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2111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1" dur="2386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 nodeType="clickPar">
                      <p:stCondLst>
                        <p:cond delay="0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7" dur="2019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 nodeType="clickPar">
                      <p:stCondLst>
                        <p:cond delay="0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3" dur="2157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audio>
              <p:cMediaNode vol="80000">
                <p:cTn id="1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92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 nodeType="clickPar">
                      <p:stCondLst>
                        <p:cond delay="0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5" dur="188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Jouons !</a:t>
            </a:r>
          </a:p>
        </p:txBody>
      </p:sp>
      <p:pic>
        <p:nvPicPr>
          <p:cNvPr id="13315" name="Pai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3111500" y="1473200"/>
            <a:ext cx="291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Play Pairs Matching Game</a:t>
            </a:r>
          </a:p>
        </p:txBody>
      </p:sp>
      <p:sp>
        <p:nvSpPr>
          <p:cNvPr id="2" name="Rectangle 1"/>
          <p:cNvSpPr/>
          <p:nvPr/>
        </p:nvSpPr>
        <p:spPr>
          <a:xfrm>
            <a:off x="977900" y="2319338"/>
            <a:ext cx="7178675" cy="3683000"/>
          </a:xfrm>
          <a:prstGeom prst="rect">
            <a:avLst/>
          </a:prstGeom>
          <a:solidFill>
            <a:srgbClr val="97D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5" y="2619375"/>
            <a:ext cx="4384675" cy="3100388"/>
          </a:xfrm>
          <a:prstGeom prst="rect">
            <a:avLst/>
          </a:prstGeom>
          <a:effectLst>
            <a:outerShdw blurRad="50800" dist="50800" dir="2400000" sx="99000" sy="99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75" y="2617788"/>
            <a:ext cx="4387850" cy="3101975"/>
          </a:xfrm>
          <a:prstGeom prst="rect">
            <a:avLst/>
          </a:prstGeom>
          <a:effectLst>
            <a:outerShdw blurRad="50800" dist="50800" dir="2400000" sx="99000" sy="99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" id="{1A02F134-1E0F-46F1-8366-AE0E981ECB8A}" vid="{21996438-2B25-4C91-8451-190E7D1A29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32</Words>
  <Application>Microsoft Office PowerPoint</Application>
  <PresentationFormat>On-screen Show (4:3)</PresentationFormat>
  <Paragraphs>12</Paragraphs>
  <Slides>3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Twinkl SemiBold</vt:lpstr>
      <vt:lpstr>Calibri</vt:lpstr>
      <vt:lpstr>Twinkl</vt:lpstr>
      <vt:lpstr>Sassoon Infant Rg</vt:lpstr>
      <vt:lpstr>Arial</vt:lpstr>
      <vt:lpstr>Office Theme</vt:lpstr>
      <vt:lpstr>PowerPoint Presentation</vt:lpstr>
      <vt:lpstr>Les  legumes Qu’est-ce que c’est ?</vt:lpstr>
      <vt:lpstr>Jouons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Tinkler</dc:creator>
  <cp:lastModifiedBy>Staff</cp:lastModifiedBy>
  <cp:revision>24</cp:revision>
  <dcterms:created xsi:type="dcterms:W3CDTF">2017-11-22T15:43:38Z</dcterms:created>
  <dcterms:modified xsi:type="dcterms:W3CDTF">2020-06-27T19:14:59Z</dcterms:modified>
</cp:coreProperties>
</file>