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9" r:id="rId2"/>
    <p:sldId id="300" r:id="rId3"/>
    <p:sldId id="282" r:id="rId4"/>
    <p:sldId id="299" r:id="rId5"/>
    <p:sldId id="284" r:id="rId6"/>
    <p:sldId id="301" r:id="rId7"/>
    <p:sldId id="302" r:id="rId8"/>
  </p:sldIdLst>
  <p:sldSz cx="9144000" cy="6858000" type="screen4x3"/>
  <p:notesSz cx="6858000" cy="9144000"/>
  <p:embeddedFontLst>
    <p:embeddedFont>
      <p:font typeface="Twinkl" pitchFamily="2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alam" panose="020B0604020202020204" pitchFamily="2" charset="0"/>
      <p:regular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1C1C1C"/>
    <a:srgbClr val="92D050"/>
    <a:srgbClr val="18A0DB"/>
    <a:srgbClr val="F0C038"/>
    <a:srgbClr val="E53F3F"/>
    <a:srgbClr val="9C5BCD"/>
    <a:srgbClr val="C7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BC4D85-EAC5-4C9B-8789-E55DBA760B9C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151A2C-05AE-442C-9CEF-3ED4C27A9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7AF48D-D3A7-4ED9-94FB-F31A7D3E819A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28448E-E566-4331-A6CA-1627EA2F0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7164D8-81BB-43B4-B2F7-5AD04065073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2A356-2093-4951-ACEB-7589207B9A0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88D0F3-BE43-44FB-8C21-E04241B801B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4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97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9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6"/>
          <p:cNvSpPr>
            <a:spLocks noChangeArrowheads="1"/>
          </p:cNvSpPr>
          <p:nvPr/>
        </p:nvSpPr>
        <p:spPr bwMode="auto">
          <a:xfrm>
            <a:off x="3551238" y="703263"/>
            <a:ext cx="977900" cy="355600"/>
          </a:xfrm>
          <a:prstGeom prst="rect">
            <a:avLst/>
          </a:prstGeom>
          <a:solidFill>
            <a:srgbClr val="4E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Diving</a:t>
            </a: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533400"/>
            <a:ext cx="7000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95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5525" y="1300163"/>
            <a:ext cx="6935788" cy="863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85863" y="1411288"/>
            <a:ext cx="6632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What would the other halves of these shapes look like if they were reflected along the dotted mirror line?</a:t>
            </a:r>
            <a:endParaRPr lang="en-GB" b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Flowchart: Manual Operation 3"/>
          <p:cNvSpPr/>
          <p:nvPr/>
        </p:nvSpPr>
        <p:spPr>
          <a:xfrm rot="5400000">
            <a:off x="565944" y="3412332"/>
            <a:ext cx="2109787" cy="869950"/>
          </a:xfrm>
          <a:prstGeom prst="flowChartManualOperation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5400000">
            <a:off x="3117850" y="3360738"/>
            <a:ext cx="2068513" cy="890587"/>
          </a:xfrm>
          <a:prstGeom prst="triangl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 rot="16200000">
            <a:off x="3987800" y="3373438"/>
            <a:ext cx="2066925" cy="88900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ight Triangle 10"/>
          <p:cNvSpPr/>
          <p:nvPr/>
        </p:nvSpPr>
        <p:spPr>
          <a:xfrm rot="10800000">
            <a:off x="6092825" y="3921125"/>
            <a:ext cx="1519238" cy="1390650"/>
          </a:xfrm>
          <a:custGeom>
            <a:avLst/>
            <a:gdLst>
              <a:gd name="connsiteX0" fmla="*/ 0 w 1313933"/>
              <a:gd name="connsiteY0" fmla="*/ 1762897 h 1762897"/>
              <a:gd name="connsiteX1" fmla="*/ 0 w 1313933"/>
              <a:gd name="connsiteY1" fmla="*/ 0 h 1762897"/>
              <a:gd name="connsiteX2" fmla="*/ 1313933 w 1313933"/>
              <a:gd name="connsiteY2" fmla="*/ 1762897 h 1762897"/>
              <a:gd name="connsiteX3" fmla="*/ 0 w 1313933"/>
              <a:gd name="connsiteY3" fmla="*/ 1762897 h 1762897"/>
              <a:gd name="connsiteX0" fmla="*/ 0 w 1313933"/>
              <a:gd name="connsiteY0" fmla="*/ 1894702 h 1894702"/>
              <a:gd name="connsiteX1" fmla="*/ 255373 w 1313933"/>
              <a:gd name="connsiteY1" fmla="*/ 0 h 1894702"/>
              <a:gd name="connsiteX2" fmla="*/ 1313933 w 1313933"/>
              <a:gd name="connsiteY2" fmla="*/ 1894702 h 1894702"/>
              <a:gd name="connsiteX3" fmla="*/ 0 w 1313933"/>
              <a:gd name="connsiteY3" fmla="*/ 1894702 h 1894702"/>
              <a:gd name="connsiteX0" fmla="*/ 0 w 1066798"/>
              <a:gd name="connsiteY0" fmla="*/ 1894702 h 1894702"/>
              <a:gd name="connsiteX1" fmla="*/ 255373 w 1066798"/>
              <a:gd name="connsiteY1" fmla="*/ 0 h 1894702"/>
              <a:gd name="connsiteX2" fmla="*/ 1066798 w 1066798"/>
              <a:gd name="connsiteY2" fmla="*/ 1894702 h 1894702"/>
              <a:gd name="connsiteX3" fmla="*/ 0 w 1066798"/>
              <a:gd name="connsiteY3" fmla="*/ 1894702 h 1894702"/>
              <a:gd name="connsiteX0" fmla="*/ 313038 w 1379836"/>
              <a:gd name="connsiteY0" fmla="*/ 1285102 h 1285102"/>
              <a:gd name="connsiteX1" fmla="*/ 0 w 1379836"/>
              <a:gd name="connsiteY1" fmla="*/ 0 h 1285102"/>
              <a:gd name="connsiteX2" fmla="*/ 1379836 w 1379836"/>
              <a:gd name="connsiteY2" fmla="*/ 1285102 h 1285102"/>
              <a:gd name="connsiteX3" fmla="*/ 313038 w 1379836"/>
              <a:gd name="connsiteY3" fmla="*/ 1285102 h 1285102"/>
              <a:gd name="connsiteX0" fmla="*/ 453081 w 1519879"/>
              <a:gd name="connsiteY0" fmla="*/ 1515761 h 1515761"/>
              <a:gd name="connsiteX1" fmla="*/ 0 w 1519879"/>
              <a:gd name="connsiteY1" fmla="*/ 0 h 1515761"/>
              <a:gd name="connsiteX2" fmla="*/ 1519879 w 1519879"/>
              <a:gd name="connsiteY2" fmla="*/ 1515761 h 1515761"/>
              <a:gd name="connsiteX3" fmla="*/ 453081 w 1519879"/>
              <a:gd name="connsiteY3" fmla="*/ 1515761 h 15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879" h="1515761">
                <a:moveTo>
                  <a:pt x="453081" y="1515761"/>
                </a:moveTo>
                <a:lnTo>
                  <a:pt x="0" y="0"/>
                </a:lnTo>
                <a:lnTo>
                  <a:pt x="1519879" y="1515761"/>
                </a:lnTo>
                <a:lnTo>
                  <a:pt x="453081" y="1515761"/>
                </a:ln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ight Triangle 10"/>
          <p:cNvSpPr/>
          <p:nvPr/>
        </p:nvSpPr>
        <p:spPr>
          <a:xfrm flipH="1">
            <a:off x="6092825" y="2528888"/>
            <a:ext cx="1519238" cy="1392237"/>
          </a:xfrm>
          <a:custGeom>
            <a:avLst/>
            <a:gdLst>
              <a:gd name="connsiteX0" fmla="*/ 0 w 1313933"/>
              <a:gd name="connsiteY0" fmla="*/ 1762897 h 1762897"/>
              <a:gd name="connsiteX1" fmla="*/ 0 w 1313933"/>
              <a:gd name="connsiteY1" fmla="*/ 0 h 1762897"/>
              <a:gd name="connsiteX2" fmla="*/ 1313933 w 1313933"/>
              <a:gd name="connsiteY2" fmla="*/ 1762897 h 1762897"/>
              <a:gd name="connsiteX3" fmla="*/ 0 w 1313933"/>
              <a:gd name="connsiteY3" fmla="*/ 1762897 h 1762897"/>
              <a:gd name="connsiteX0" fmla="*/ 0 w 1313933"/>
              <a:gd name="connsiteY0" fmla="*/ 1894702 h 1894702"/>
              <a:gd name="connsiteX1" fmla="*/ 255373 w 1313933"/>
              <a:gd name="connsiteY1" fmla="*/ 0 h 1894702"/>
              <a:gd name="connsiteX2" fmla="*/ 1313933 w 1313933"/>
              <a:gd name="connsiteY2" fmla="*/ 1894702 h 1894702"/>
              <a:gd name="connsiteX3" fmla="*/ 0 w 1313933"/>
              <a:gd name="connsiteY3" fmla="*/ 1894702 h 1894702"/>
              <a:gd name="connsiteX0" fmla="*/ 0 w 1066798"/>
              <a:gd name="connsiteY0" fmla="*/ 1894702 h 1894702"/>
              <a:gd name="connsiteX1" fmla="*/ 255373 w 1066798"/>
              <a:gd name="connsiteY1" fmla="*/ 0 h 1894702"/>
              <a:gd name="connsiteX2" fmla="*/ 1066798 w 1066798"/>
              <a:gd name="connsiteY2" fmla="*/ 1894702 h 1894702"/>
              <a:gd name="connsiteX3" fmla="*/ 0 w 1066798"/>
              <a:gd name="connsiteY3" fmla="*/ 1894702 h 1894702"/>
              <a:gd name="connsiteX0" fmla="*/ 313038 w 1379836"/>
              <a:gd name="connsiteY0" fmla="*/ 1285102 h 1285102"/>
              <a:gd name="connsiteX1" fmla="*/ 0 w 1379836"/>
              <a:gd name="connsiteY1" fmla="*/ 0 h 1285102"/>
              <a:gd name="connsiteX2" fmla="*/ 1379836 w 1379836"/>
              <a:gd name="connsiteY2" fmla="*/ 1285102 h 1285102"/>
              <a:gd name="connsiteX3" fmla="*/ 313038 w 1379836"/>
              <a:gd name="connsiteY3" fmla="*/ 1285102 h 1285102"/>
              <a:gd name="connsiteX0" fmla="*/ 453081 w 1519879"/>
              <a:gd name="connsiteY0" fmla="*/ 1515761 h 1515761"/>
              <a:gd name="connsiteX1" fmla="*/ 0 w 1519879"/>
              <a:gd name="connsiteY1" fmla="*/ 0 h 1515761"/>
              <a:gd name="connsiteX2" fmla="*/ 1519879 w 1519879"/>
              <a:gd name="connsiteY2" fmla="*/ 1515761 h 1515761"/>
              <a:gd name="connsiteX3" fmla="*/ 453081 w 1519879"/>
              <a:gd name="connsiteY3" fmla="*/ 1515761 h 15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879" h="1515761">
                <a:moveTo>
                  <a:pt x="453081" y="1515761"/>
                </a:moveTo>
                <a:lnTo>
                  <a:pt x="0" y="0"/>
                </a:lnTo>
                <a:lnTo>
                  <a:pt x="1519879" y="1515761"/>
                </a:lnTo>
                <a:lnTo>
                  <a:pt x="453081" y="151576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Flowchart: Manual Operation 24"/>
          <p:cNvSpPr/>
          <p:nvPr/>
        </p:nvSpPr>
        <p:spPr>
          <a:xfrm rot="16200000">
            <a:off x="1435100" y="3413126"/>
            <a:ext cx="2109787" cy="868362"/>
          </a:xfrm>
          <a:prstGeom prst="flowChartManualOperat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47875" y="2611438"/>
            <a:ext cx="0" cy="2503487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6763" y="2611438"/>
            <a:ext cx="0" cy="2503487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749925" y="3917950"/>
            <a:ext cx="1836738" cy="19050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533400"/>
            <a:ext cx="7000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203325" y="1300163"/>
            <a:ext cx="6775450" cy="6810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273175" y="1455738"/>
            <a:ext cx="663098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Reflect this pattern along the dotted line: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203325" y="2122488"/>
          <a:ext cx="6764336" cy="34496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5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2409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409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409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409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1465" marR="101465" marT="50740" marB="50740">
                    <a:lnL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576763" y="2181225"/>
            <a:ext cx="1587" cy="3448050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3022600" y="3063875"/>
            <a:ext cx="569913" cy="650875"/>
          </a:xfrm>
          <a:prstGeom prst="triangle">
            <a:avLst/>
          </a:prstGeom>
          <a:solidFill>
            <a:srgbClr val="E5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gular Pentagon 9"/>
          <p:cNvSpPr/>
          <p:nvPr/>
        </p:nvSpPr>
        <p:spPr>
          <a:xfrm>
            <a:off x="2986088" y="2222500"/>
            <a:ext cx="642937" cy="620713"/>
          </a:xfrm>
          <a:prstGeom prst="pentagon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159000" y="3946525"/>
            <a:ext cx="633413" cy="674688"/>
          </a:xfrm>
          <a:prstGeom prst="ellipse">
            <a:avLst/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389688" y="3946525"/>
            <a:ext cx="633412" cy="674688"/>
          </a:xfrm>
          <a:prstGeom prst="ellipse">
            <a:avLst/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Isosceles Triangle 30"/>
          <p:cNvSpPr/>
          <p:nvPr/>
        </p:nvSpPr>
        <p:spPr>
          <a:xfrm>
            <a:off x="5562600" y="3073400"/>
            <a:ext cx="568325" cy="650875"/>
          </a:xfrm>
          <a:prstGeom prst="triangle">
            <a:avLst/>
          </a:prstGeom>
          <a:solidFill>
            <a:srgbClr val="E5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gular Pentagon 31"/>
          <p:cNvSpPr/>
          <p:nvPr/>
        </p:nvSpPr>
        <p:spPr>
          <a:xfrm>
            <a:off x="5524500" y="2232025"/>
            <a:ext cx="642938" cy="619125"/>
          </a:xfrm>
          <a:prstGeom prst="pentagon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47" name="Rectangle 96"/>
          <p:cNvSpPr>
            <a:spLocks noChangeArrowheads="1"/>
          </p:cNvSpPr>
          <p:nvPr/>
        </p:nvSpPr>
        <p:spPr bwMode="auto">
          <a:xfrm>
            <a:off x="3551238" y="703263"/>
            <a:ext cx="977900" cy="355600"/>
          </a:xfrm>
          <a:prstGeom prst="rect">
            <a:avLst/>
          </a:prstGeom>
          <a:solidFill>
            <a:srgbClr val="4EB2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Diving</a:t>
            </a:r>
          </a:p>
        </p:txBody>
      </p:sp>
      <p:sp>
        <p:nvSpPr>
          <p:cNvPr id="12348" name="Rectangle 95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ular Callout 27"/>
          <p:cNvSpPr/>
          <p:nvPr/>
        </p:nvSpPr>
        <p:spPr>
          <a:xfrm>
            <a:off x="1084263" y="1339850"/>
            <a:ext cx="3208337" cy="1477963"/>
          </a:xfrm>
          <a:prstGeom prst="wedgeRectCallout">
            <a:avLst>
              <a:gd name="adj1" fmla="val -35262"/>
              <a:gd name="adj2" fmla="val 67549"/>
            </a:avLst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5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0625" y="1444625"/>
            <a:ext cx="29956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A symmetrical pattern on a grid </a:t>
            </a:r>
            <a:r>
              <a:rPr lang="en-GB" b="1" kern="0" dirty="0">
                <a:solidFill>
                  <a:srgbClr val="000000"/>
                </a:solidFill>
                <a:latin typeface="+mn-lt"/>
              </a:rPr>
              <a:t>always</a:t>
            </a:r>
            <a:r>
              <a:rPr lang="en-GB" kern="0" dirty="0">
                <a:solidFill>
                  <a:srgbClr val="000000"/>
                </a:solidFill>
                <a:latin typeface="+mn-lt"/>
              </a:rPr>
              <a:t> has a horizontal and vertical line of symmetry. </a:t>
            </a:r>
          </a:p>
        </p:txBody>
      </p:sp>
      <p:sp>
        <p:nvSpPr>
          <p:cNvPr id="13317" name="Rectangle 33"/>
          <p:cNvSpPr>
            <a:spLocks noChangeArrowheads="1"/>
          </p:cNvSpPr>
          <p:nvPr/>
        </p:nvSpPr>
        <p:spPr bwMode="auto">
          <a:xfrm>
            <a:off x="3551238" y="703263"/>
            <a:ext cx="1063625" cy="355600"/>
          </a:xfrm>
          <a:prstGeom prst="rect">
            <a:avLst/>
          </a:prstGeom>
          <a:solidFill>
            <a:srgbClr val="007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Deeper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81513" y="1331913"/>
            <a:ext cx="3575050" cy="1485900"/>
            <a:chOff x="4481385" y="1332465"/>
            <a:chExt cx="3608175" cy="1484876"/>
          </a:xfrm>
        </p:grpSpPr>
        <p:sp>
          <p:nvSpPr>
            <p:cNvPr id="23" name="Rectangle 22"/>
            <p:cNvSpPr/>
            <p:nvPr/>
          </p:nvSpPr>
          <p:spPr>
            <a:xfrm>
              <a:off x="4481385" y="1332465"/>
              <a:ext cx="3608175" cy="14848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60832" y="1541871"/>
              <a:ext cx="3420716" cy="1077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600" b="1" kern="0" dirty="0">
                  <a:solidFill>
                    <a:srgbClr val="000000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No. A shape or pattern on a grid can sometimes have both a horizontal and vertical line of symmetry, but not always – like this pattern here.</a:t>
              </a:r>
            </a:p>
          </p:txBody>
        </p:sp>
      </p:grpSp>
      <p:sp>
        <p:nvSpPr>
          <p:cNvPr id="13319" name="Rectangle 18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0300" y="2914650"/>
            <a:ext cx="17049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Is this correct?</a:t>
            </a:r>
          </a:p>
        </p:txBody>
      </p:sp>
      <p:pic>
        <p:nvPicPr>
          <p:cNvPr id="133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100388"/>
            <a:ext cx="1919287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459038" y="3359150"/>
            <a:ext cx="5662612" cy="2927350"/>
            <a:chOff x="2458744" y="3358480"/>
            <a:chExt cx="5663675" cy="2927487"/>
          </a:xfrm>
        </p:grpSpPr>
        <p:pic>
          <p:nvPicPr>
            <p:cNvPr id="13324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744" y="3358480"/>
              <a:ext cx="5663675" cy="291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5" name="Group 29"/>
            <p:cNvGrpSpPr>
              <a:grpSpLocks/>
            </p:cNvGrpSpPr>
            <p:nvPr/>
          </p:nvGrpSpPr>
          <p:grpSpPr bwMode="auto">
            <a:xfrm>
              <a:off x="3285839" y="3423195"/>
              <a:ext cx="4001249" cy="2862772"/>
              <a:chOff x="3285839" y="3423195"/>
              <a:chExt cx="4001249" cy="286277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281849" y="3423571"/>
                <a:ext cx="0" cy="2862396"/>
              </a:xfrm>
              <a:prstGeom prst="line">
                <a:avLst/>
              </a:prstGeom>
              <a:ln w="38100">
                <a:solidFill>
                  <a:srgbClr val="1C1C1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ross 16"/>
              <p:cNvSpPr/>
              <p:nvPr/>
            </p:nvSpPr>
            <p:spPr>
              <a:xfrm>
                <a:off x="4667370" y="3475960"/>
                <a:ext cx="489042" cy="528663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2" name="Cross 31"/>
              <p:cNvSpPr/>
              <p:nvPr/>
            </p:nvSpPr>
            <p:spPr>
              <a:xfrm>
                <a:off x="3285986" y="4196719"/>
                <a:ext cx="490630" cy="528663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Cross 32"/>
              <p:cNvSpPr/>
              <p:nvPr/>
            </p:nvSpPr>
            <p:spPr>
              <a:xfrm>
                <a:off x="3290750" y="4909541"/>
                <a:ext cx="489042" cy="527075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5" name="Cross 34"/>
              <p:cNvSpPr/>
              <p:nvPr/>
            </p:nvSpPr>
            <p:spPr>
              <a:xfrm>
                <a:off x="3983030" y="5628711"/>
                <a:ext cx="490629" cy="527075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Cross 35"/>
              <p:cNvSpPr/>
              <p:nvPr/>
            </p:nvSpPr>
            <p:spPr>
              <a:xfrm>
                <a:off x="6099564" y="5628711"/>
                <a:ext cx="490630" cy="527075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7" name="Cross 36"/>
              <p:cNvSpPr/>
              <p:nvPr/>
            </p:nvSpPr>
            <p:spPr>
              <a:xfrm>
                <a:off x="6793432" y="4196719"/>
                <a:ext cx="489042" cy="528663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8" name="Cross 37"/>
              <p:cNvSpPr/>
              <p:nvPr/>
            </p:nvSpPr>
            <p:spPr>
              <a:xfrm>
                <a:off x="6796608" y="4909541"/>
                <a:ext cx="490629" cy="527075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Cross 38"/>
              <p:cNvSpPr/>
              <p:nvPr/>
            </p:nvSpPr>
            <p:spPr>
              <a:xfrm>
                <a:off x="5399346" y="3475960"/>
                <a:ext cx="490629" cy="528663"/>
              </a:xfrm>
              <a:prstGeom prst="plus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cxnSp>
        <p:nvCxnSpPr>
          <p:cNvPr id="24" name="Straight Connector 23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17638" y="1285875"/>
            <a:ext cx="6269037" cy="819150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39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7625" y="1371600"/>
            <a:ext cx="64754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Can you name or draw shapes and simple patterns which have exactly two lines of symmetry?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417638" y="3924300"/>
            <a:ext cx="6269037" cy="733425"/>
            <a:chOff x="4226010" y="3013977"/>
            <a:chExt cx="3270421" cy="2298962"/>
          </a:xfrm>
        </p:grpSpPr>
        <p:sp>
          <p:nvSpPr>
            <p:cNvPr id="21" name="Rectangle 20"/>
            <p:cNvSpPr/>
            <p:nvPr/>
          </p:nvSpPr>
          <p:spPr>
            <a:xfrm>
              <a:off x="4226010" y="3013977"/>
              <a:ext cx="3270421" cy="229896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32843" y="3158286"/>
              <a:ext cx="3073318" cy="6419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b="1" kern="0" dirty="0">
                  <a:solidFill>
                    <a:srgbClr val="000000"/>
                  </a:solidFill>
                  <a:latin typeface="+mn-lt"/>
                </a:rPr>
                <a:t>Remember that some shapes and patterns will have more than two lines of symmetry: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52625" y="2573338"/>
            <a:ext cx="1697038" cy="8826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156075" y="2378075"/>
            <a:ext cx="1062038" cy="1295400"/>
            <a:chOff x="3620017" y="2296319"/>
            <a:chExt cx="1063301" cy="1295378"/>
          </a:xfrm>
        </p:grpSpPr>
        <p:sp>
          <p:nvSpPr>
            <p:cNvPr id="6" name="Isosceles Triangle 5"/>
            <p:cNvSpPr/>
            <p:nvPr/>
          </p:nvSpPr>
          <p:spPr>
            <a:xfrm>
              <a:off x="3620017" y="2921783"/>
              <a:ext cx="1063301" cy="669914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3620017" y="2296319"/>
              <a:ext cx="1063301" cy="669914"/>
            </a:xfrm>
            <a:prstGeom prst="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" name="&quot;No&quot; Symbol 8"/>
          <p:cNvSpPr/>
          <p:nvPr/>
        </p:nvSpPr>
        <p:spPr>
          <a:xfrm>
            <a:off x="5724525" y="2355850"/>
            <a:ext cx="1319213" cy="1317625"/>
          </a:xfrm>
          <a:prstGeom prst="noSmoking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8488" y="4908550"/>
            <a:ext cx="1252537" cy="12525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Cross 14"/>
          <p:cNvSpPr/>
          <p:nvPr/>
        </p:nvSpPr>
        <p:spPr>
          <a:xfrm>
            <a:off x="4765675" y="4908550"/>
            <a:ext cx="1239838" cy="1239838"/>
          </a:xfrm>
          <a:prstGeom prst="pl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2800350" y="2378075"/>
            <a:ext cx="0" cy="1295400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09738" y="3024188"/>
            <a:ext cx="2185987" cy="1587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84650" y="3021013"/>
            <a:ext cx="1033463" cy="3175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75188" y="2279650"/>
            <a:ext cx="0" cy="1543050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678488" y="2330450"/>
            <a:ext cx="1409700" cy="1368425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683250" y="2303463"/>
            <a:ext cx="1363663" cy="1352550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776663" y="4881563"/>
            <a:ext cx="1585912" cy="1308100"/>
            <a:chOff x="3777048" y="4881841"/>
            <a:chExt cx="1585688" cy="1307734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777048" y="4894537"/>
              <a:ext cx="0" cy="1295038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362736" y="4881841"/>
              <a:ext cx="0" cy="1295038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3114675" y="5529263"/>
            <a:ext cx="2890838" cy="26987"/>
            <a:chOff x="3113902" y="5528488"/>
            <a:chExt cx="2891589" cy="2779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113902" y="5543201"/>
              <a:ext cx="1324319" cy="13078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15" idx="3"/>
            </p:cNvCxnSpPr>
            <p:nvPr/>
          </p:nvCxnSpPr>
          <p:spPr>
            <a:xfrm flipV="1">
              <a:off x="4700227" y="5528488"/>
              <a:ext cx="1305264" cy="3270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3114675" y="4889500"/>
            <a:ext cx="2870200" cy="1287463"/>
            <a:chOff x="3113902" y="4888968"/>
            <a:chExt cx="2870792" cy="1288251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3113902" y="4901676"/>
              <a:ext cx="1284553" cy="1275543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700142" y="4888968"/>
              <a:ext cx="1284552" cy="1275543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3114675" y="4884738"/>
            <a:ext cx="2909888" cy="1304925"/>
            <a:chOff x="3113904" y="4884698"/>
            <a:chExt cx="2909920" cy="1304877"/>
          </a:xfrm>
        </p:grpSpPr>
        <p:cxnSp>
          <p:nvCxnSpPr>
            <p:cNvPr id="55" name="Straight Connector 54"/>
            <p:cNvCxnSpPr/>
            <p:nvPr/>
          </p:nvCxnSpPr>
          <p:spPr>
            <a:xfrm flipH="1" flipV="1">
              <a:off x="3113904" y="4897398"/>
              <a:ext cx="1323990" cy="1292177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4699834" y="4884698"/>
              <a:ext cx="1323990" cy="1292177"/>
            </a:xfrm>
            <a:prstGeom prst="line">
              <a:avLst/>
            </a:prstGeom>
            <a:ln w="38100">
              <a:solidFill>
                <a:srgbClr val="1C1C1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7" name="Rectangle 33"/>
          <p:cNvSpPr>
            <a:spLocks noChangeArrowheads="1"/>
          </p:cNvSpPr>
          <p:nvPr/>
        </p:nvSpPr>
        <p:spPr bwMode="auto">
          <a:xfrm>
            <a:off x="3551238" y="703263"/>
            <a:ext cx="1063625" cy="355600"/>
          </a:xfrm>
          <a:prstGeom prst="rect">
            <a:avLst/>
          </a:prstGeom>
          <a:solidFill>
            <a:srgbClr val="007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Deeper</a:t>
            </a:r>
          </a:p>
        </p:txBody>
      </p:sp>
      <p:sp>
        <p:nvSpPr>
          <p:cNvPr id="14358" name="Rectangle 18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4"/>
          <p:cNvSpPr>
            <a:spLocks noChangeArrowheads="1"/>
          </p:cNvSpPr>
          <p:nvPr/>
        </p:nvSpPr>
        <p:spPr bwMode="auto">
          <a:xfrm>
            <a:off x="3551238" y="703263"/>
            <a:ext cx="1141412" cy="355600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Deepest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3325" y="1235075"/>
            <a:ext cx="6775450" cy="781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03375" y="1311275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How would you shade in the squares to make this pattern symmetrical?</a:t>
            </a:r>
          </a:p>
        </p:txBody>
      </p:sp>
      <p:pic>
        <p:nvPicPr>
          <p:cNvPr id="15367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192338"/>
            <a:ext cx="67754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8300" y="2192338"/>
            <a:ext cx="839788" cy="88265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908300" y="3049588"/>
            <a:ext cx="839788" cy="881062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230313" y="3922713"/>
            <a:ext cx="839787" cy="854075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08300" y="4787900"/>
            <a:ext cx="839788" cy="846138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591050" y="3930650"/>
            <a:ext cx="839788" cy="847725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259513" y="4770438"/>
            <a:ext cx="839787" cy="863600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419725" y="2211388"/>
            <a:ext cx="839788" cy="85883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81525" y="2246313"/>
            <a:ext cx="9525" cy="3379787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70100" y="3076575"/>
            <a:ext cx="5886450" cy="2571750"/>
            <a:chOff x="2070865" y="3077054"/>
            <a:chExt cx="5885296" cy="2571825"/>
          </a:xfrm>
        </p:grpSpPr>
        <p:sp>
          <p:nvSpPr>
            <p:cNvPr id="42" name="Rectangle 41"/>
            <p:cNvSpPr/>
            <p:nvPr/>
          </p:nvSpPr>
          <p:spPr>
            <a:xfrm>
              <a:off x="5430944" y="3077054"/>
              <a:ext cx="828513" cy="839812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114951" y="3940679"/>
              <a:ext cx="841210" cy="846163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24595" y="4786842"/>
              <a:ext cx="834861" cy="86203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48524" y="3937504"/>
              <a:ext cx="830099" cy="839812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70865" y="4786842"/>
              <a:ext cx="831687" cy="839811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203325" y="1235075"/>
            <a:ext cx="6775450" cy="781050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03375" y="1311275"/>
            <a:ext cx="59769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If the line of symmetry was vertical and in the centre of the grid, where would the shaded square be?</a:t>
            </a:r>
          </a:p>
        </p:txBody>
      </p:sp>
      <p:pic>
        <p:nvPicPr>
          <p:cNvPr id="1741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192338"/>
            <a:ext cx="67754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419725" y="2211388"/>
            <a:ext cx="839788" cy="85883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4581525" y="2246313"/>
            <a:ext cx="9525" cy="3379787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2904332" y="2239169"/>
            <a:ext cx="839787" cy="822325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7" name="Rectangle 74"/>
          <p:cNvSpPr>
            <a:spLocks noChangeArrowheads="1"/>
          </p:cNvSpPr>
          <p:nvPr/>
        </p:nvSpPr>
        <p:spPr bwMode="auto">
          <a:xfrm>
            <a:off x="3551238" y="703263"/>
            <a:ext cx="1141412" cy="355600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Deepest</a:t>
            </a:r>
          </a:p>
        </p:txBody>
      </p:sp>
      <p:sp>
        <p:nvSpPr>
          <p:cNvPr id="17418" name="Rectangle 21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33400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203325" y="1390650"/>
            <a:ext cx="6775450" cy="512763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03375" y="1466850"/>
            <a:ext cx="59769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  <a:latin typeface="+mn-lt"/>
              </a:rPr>
              <a:t>What if the line of symmetry was horizontal?</a:t>
            </a:r>
          </a:p>
        </p:txBody>
      </p:sp>
      <p:pic>
        <p:nvPicPr>
          <p:cNvPr id="19461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192338"/>
            <a:ext cx="677545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419725" y="2211388"/>
            <a:ext cx="839788" cy="85883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>
          <a:xfrm rot="16200000">
            <a:off x="5427663" y="4794250"/>
            <a:ext cx="839787" cy="823913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Connector 3"/>
          <p:cNvCxnSpPr>
            <a:endCxn id="19461" idx="3"/>
          </p:cNvCxnSpPr>
          <p:nvPr/>
        </p:nvCxnSpPr>
        <p:spPr>
          <a:xfrm>
            <a:off x="1203325" y="3919538"/>
            <a:ext cx="6775450" cy="15875"/>
          </a:xfrm>
          <a:prstGeom prst="line">
            <a:avLst/>
          </a:prstGeom>
          <a:ln w="38100">
            <a:solidFill>
              <a:srgbClr val="1C1C1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Rectangle 74"/>
          <p:cNvSpPr>
            <a:spLocks noChangeArrowheads="1"/>
          </p:cNvSpPr>
          <p:nvPr/>
        </p:nvSpPr>
        <p:spPr bwMode="auto">
          <a:xfrm>
            <a:off x="3551238" y="703263"/>
            <a:ext cx="1141412" cy="355600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Deepest</a:t>
            </a:r>
          </a:p>
        </p:txBody>
      </p:sp>
      <p:sp>
        <p:nvSpPr>
          <p:cNvPr id="19466" name="Rectangle 21"/>
          <p:cNvSpPr>
            <a:spLocks noChangeArrowheads="1"/>
          </p:cNvSpPr>
          <p:nvPr/>
        </p:nvSpPr>
        <p:spPr bwMode="auto">
          <a:xfrm>
            <a:off x="446088" y="703263"/>
            <a:ext cx="3105150" cy="355600"/>
          </a:xfrm>
          <a:prstGeom prst="rect">
            <a:avLst/>
          </a:prstGeom>
          <a:solidFill>
            <a:srgbClr val="072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72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bg1"/>
                </a:solidFill>
              </a:rPr>
              <a:t>Complete a Symmetric Figure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551238" y="698500"/>
            <a:ext cx="0" cy="3952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26ABE87F-6999-4AC2-83E7-D67324E079CB}" vid="{C4B83C07-8A97-4B28-9E3D-CD8D69B18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192</Words>
  <Application>Microsoft Office PowerPoint</Application>
  <PresentationFormat>On-screen Show (4:3)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</vt:lpstr>
      <vt:lpstr>Calibri</vt:lpstr>
      <vt:lpstr>Kalam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Canlin</dc:creator>
  <cp:lastModifiedBy>Staff</cp:lastModifiedBy>
  <cp:revision>67</cp:revision>
  <dcterms:created xsi:type="dcterms:W3CDTF">2019-05-07T12:42:58Z</dcterms:created>
  <dcterms:modified xsi:type="dcterms:W3CDTF">2020-06-12T11:37:49Z</dcterms:modified>
</cp:coreProperties>
</file>