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75" r:id="rId2"/>
    <p:sldId id="276" r:id="rId3"/>
    <p:sldId id="278" r:id="rId4"/>
    <p:sldId id="279" r:id="rId5"/>
    <p:sldId id="282" r:id="rId6"/>
    <p:sldId id="284" r:id="rId7"/>
    <p:sldId id="288" r:id="rId8"/>
    <p:sldId id="277" r:id="rId9"/>
    <p:sldId id="286" r:id="rId10"/>
  </p:sldIdLst>
  <p:sldSz cx="9144000" cy="6858000" type="screen4x3"/>
  <p:notesSz cx="6858000" cy="9144000"/>
  <p:embeddedFontLst>
    <p:embeddedFont>
      <p:font typeface="Twinkl" pitchFamily="2" charset="0"/>
      <p:regular r:id="rId13"/>
      <p:bold r:id="rId14"/>
    </p:embeddedFont>
    <p:embeddedFont>
      <p:font typeface="Tuffy-TTF" panose="020B0603060100000000" pitchFamily="34" charset="0"/>
      <p:regular r:id="rId15"/>
      <p:bold r:id="rId16"/>
      <p:italic r:id="rId17"/>
      <p:boldItalic r:id="rId18"/>
    </p:embeddedFont>
    <p:embeddedFont>
      <p:font typeface="Tuffy" panose="020B0603060100000000"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D31"/>
    <a:srgbClr val="FAB003"/>
    <a:srgbClr val="242422"/>
    <a:srgbClr val="0079C3"/>
    <a:srgbClr val="FFE76D"/>
    <a:srgbClr val="072F54"/>
    <a:srgbClr val="003464"/>
    <a:srgbClr val="004382"/>
    <a:srgbClr val="00529C"/>
    <a:srgbClr val="007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3" d="100"/>
          <a:sy n="113" d="100"/>
        </p:scale>
        <p:origin x="1536" y="102"/>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07/11/2019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3-white-rose-maths-resources-key-stage-1-year-1-year-2/autumn-block-3-multiplication-and-division-year-3-white-rose-maths-resources-key-stage-1-year-1-year-2"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3-white-rose-maths-resources-key-stage-1-year-1-year-2/autumn-block-3-multiplication-and-division-year-3-white-rose-maths-resources-key-stage-1-year-1-year-2"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twinkl.co.uk/resources/planit-maths-primary-teaching-resources-year-3/planit-maths-primary-teaching-resources-year-3-number-multiplication-and-division/planit-maths-primary-teaching-resources-year-3-number---multiplication-and-division-recall-and-use-multiplication-and-division-facts-for-the-3-4-and-8-multiplication-tables" TargetMode="Externa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xmlns=""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xmlns=""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xmlns=""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xmlns=""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xmlns=""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xmlns=""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xmlns=""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xmlns=""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Recall and use multiplication and division facts for the 3, 4 and 8 multiplication tables.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0D802699-AD94-4CF9-9ADA-C4B4950AD460}"/>
              </a:ext>
            </a:extLst>
          </p:cNvPr>
          <p:cNvGrpSpPr/>
          <p:nvPr/>
        </p:nvGrpSpPr>
        <p:grpSpPr>
          <a:xfrm>
            <a:off x="750599" y="3663591"/>
            <a:ext cx="7793326" cy="2598097"/>
            <a:chOff x="750599" y="3663591"/>
            <a:chExt cx="7793326" cy="2598097"/>
          </a:xfrm>
        </p:grpSpPr>
        <p:sp>
          <p:nvSpPr>
            <p:cNvPr id="22" name="Rectangle 21">
              <a:extLst>
                <a:ext uri="{FF2B5EF4-FFF2-40B4-BE49-F238E27FC236}">
                  <a16:creationId xmlns:a16="http://schemas.microsoft.com/office/drawing/2014/main" xmlns="" id="{D03568E8-F18B-4DA7-BDE2-FE3A9FEFE842}"/>
                </a:ext>
              </a:extLst>
            </p:cNvPr>
            <p:cNvSpPr/>
            <p:nvPr/>
          </p:nvSpPr>
          <p:spPr>
            <a:xfrm>
              <a:off x="750599" y="3663591"/>
              <a:ext cx="4081609" cy="2598097"/>
            </a:xfrm>
            <a:prstGeom prst="rect">
              <a:avLst/>
            </a:prstGeom>
            <a:solidFill>
              <a:schemeClr val="bg1"/>
            </a:solidFill>
            <a:ln w="28575">
              <a:solidFill>
                <a:srgbClr val="FAB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9EAC91F6-8CDB-4EF3-B240-D9F97EE72745}"/>
                </a:ext>
              </a:extLst>
            </p:cNvPr>
            <p:cNvSpPr/>
            <p:nvPr/>
          </p:nvSpPr>
          <p:spPr>
            <a:xfrm>
              <a:off x="4800600" y="3663591"/>
              <a:ext cx="1193800" cy="2598097"/>
            </a:xfrm>
            <a:prstGeom prst="rect">
              <a:avLst/>
            </a:prstGeom>
            <a:solidFill>
              <a:srgbClr val="FAB003"/>
            </a:solidFill>
            <a:ln w="28575">
              <a:solidFill>
                <a:srgbClr val="FAB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
              <a:extLst>
                <a:ext uri="{FF2B5EF4-FFF2-40B4-BE49-F238E27FC236}">
                  <a16:creationId xmlns:a16="http://schemas.microsoft.com/office/drawing/2014/main" xmlns="" id="{B275160A-EC1D-4C89-928F-6E628A6CE0F1}"/>
                </a:ext>
              </a:extLst>
            </p:cNvPr>
            <p:cNvPicPr>
              <a:picLocks noChangeAspect="1"/>
            </p:cNvPicPr>
            <p:nvPr/>
          </p:nvPicPr>
          <p:blipFill rotWithShape="1">
            <a:blip r:embed="rId2">
              <a:extLst>
                <a:ext uri="{28A0092B-C50C-407E-A947-70E740481C1C}">
                  <a14:useLocalDpi xmlns:a14="http://schemas.microsoft.com/office/drawing/2010/main" val="0"/>
                </a:ext>
              </a:extLst>
            </a:blip>
            <a:srcRect r="76034"/>
            <a:stretch/>
          </p:blipFill>
          <p:spPr bwMode="auto">
            <a:xfrm>
              <a:off x="4999427" y="3761814"/>
              <a:ext cx="804476" cy="24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xmlns="" id="{0135E0FB-499F-44E2-B4D7-11F648C7EE9A}"/>
                </a:ext>
              </a:extLst>
            </p:cNvPr>
            <p:cNvSpPr txBox="1"/>
            <p:nvPr/>
          </p:nvSpPr>
          <p:spPr>
            <a:xfrm>
              <a:off x="911225" y="3824049"/>
              <a:ext cx="7632700" cy="276999"/>
            </a:xfrm>
            <a:prstGeom prst="rect">
              <a:avLst/>
            </a:prstGeom>
            <a:noFill/>
          </p:spPr>
          <p:txBody>
            <a:bodyPr wrap="square" lIns="0" tIns="0" rIns="0" bIns="0" rtlCol="0">
              <a:spAutoFit/>
            </a:bodyPr>
            <a:lstStyle/>
            <a:p>
              <a:r>
                <a:rPr lang="en-GB" dirty="0"/>
                <a:t>Which statements match this image? </a:t>
              </a:r>
            </a:p>
          </p:txBody>
        </p:sp>
      </p:grpSp>
      <p:graphicFrame>
        <p:nvGraphicFramePr>
          <p:cNvPr id="19" name="Table 18">
            <a:extLst>
              <a:ext uri="{FF2B5EF4-FFF2-40B4-BE49-F238E27FC236}">
                <a16:creationId xmlns:a16="http://schemas.microsoft.com/office/drawing/2014/main" xmlns="" id="{4037090E-0826-4233-A002-CA9E8C37C545}"/>
              </a:ext>
            </a:extLst>
          </p:cNvPr>
          <p:cNvGraphicFramePr>
            <a:graphicFrameLocks noGrp="1"/>
          </p:cNvGraphicFramePr>
          <p:nvPr>
            <p:extLst>
              <p:ext uri="{D42A27DB-BD31-4B8C-83A1-F6EECF244321}">
                <p14:modId xmlns:p14="http://schemas.microsoft.com/office/powerpoint/2010/main" val="3968876782"/>
              </p:ext>
            </p:extLst>
          </p:nvPr>
        </p:nvGraphicFramePr>
        <p:xfrm>
          <a:off x="911225" y="4348815"/>
          <a:ext cx="3756025" cy="1770501"/>
        </p:xfrm>
        <a:graphic>
          <a:graphicData uri="http://schemas.openxmlformats.org/drawingml/2006/table">
            <a:tbl>
              <a:tblPr firstRow="1" firstCol="1" bandRow="1"/>
              <a:tblGrid>
                <a:gridCol w="3756025">
                  <a:extLst>
                    <a:ext uri="{9D8B030D-6E8A-4147-A177-3AD203B41FA5}">
                      <a16:colId xmlns:a16="http://schemas.microsoft.com/office/drawing/2014/main" xmlns="" val="3014170525"/>
                    </a:ext>
                  </a:extLst>
                </a:gridCol>
              </a:tblGrid>
              <a:tr h="590167">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800" dirty="0">
                          <a:effectLst/>
                          <a:latin typeface="+mn-lt"/>
                          <a:ea typeface="Calibri" panose="020F0502020204030204" pitchFamily="34" charset="0"/>
                          <a:cs typeface="Times New Roman" panose="02020603050405020304" pitchFamily="18" charset="0"/>
                        </a:rPr>
                        <a:t>8 ÷ 16 =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55769995"/>
                  </a:ext>
                </a:extLst>
              </a:tr>
              <a:tr h="590167">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800" b="0" i="0" kern="1200" dirty="0" smtClean="0">
                          <a:solidFill>
                            <a:schemeClr val="tx1"/>
                          </a:solidFill>
                          <a:effectLst/>
                          <a:latin typeface="+mn-lt"/>
                          <a:ea typeface="+mn-ea"/>
                          <a:cs typeface="+mn-cs"/>
                        </a:rPr>
                        <a:t>2 x 8 = 16</a:t>
                      </a:r>
                      <a:endParaRPr lang="en-GB"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8851531"/>
                  </a:ext>
                </a:extLst>
              </a:tr>
              <a:tr h="590167">
                <a:tc>
                  <a:txBody>
                    <a:bodyPr/>
                    <a:lstStyle/>
                    <a:p>
                      <a:pPr algn="ctr">
                        <a:lnSpc>
                          <a:spcPct val="107000"/>
                        </a:lnSpc>
                        <a:spcAft>
                          <a:spcPts val="0"/>
                        </a:spcAft>
                      </a:pPr>
                      <a:r>
                        <a:rPr lang="en-GB" sz="2800" b="0" i="0" kern="1200" dirty="0" smtClean="0">
                          <a:solidFill>
                            <a:schemeClr val="tx1"/>
                          </a:solidFill>
                          <a:effectLst/>
                          <a:latin typeface="+mn-lt"/>
                          <a:ea typeface="+mn-ea"/>
                          <a:cs typeface="+mn-cs"/>
                        </a:rPr>
                        <a:t>16 ÷ 8 = 2</a:t>
                      </a:r>
                      <a:endParaRPr lang="en-GB" sz="28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63986594"/>
                  </a:ext>
                </a:extLst>
              </a:tr>
            </a:tbl>
          </a:graphicData>
        </a:graphic>
      </p:graphicFrame>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210758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The 8 </a:t>
            </a:r>
            <a:r>
              <a:rPr lang="en-GB" sz="1600" b="1" dirty="0" smtClean="0">
                <a:solidFill>
                  <a:schemeClr val="bg1"/>
                </a:solidFill>
              </a:rPr>
              <a:t>Times </a:t>
            </a:r>
            <a:r>
              <a:rPr lang="en-GB" sz="1600" b="1" dirty="0">
                <a:solidFill>
                  <a:schemeClr val="bg1"/>
                </a:solidFill>
              </a:rPr>
              <a:t>T</a:t>
            </a:r>
            <a:r>
              <a:rPr lang="en-GB" sz="1600" b="1" dirty="0" smtClean="0">
                <a:solidFill>
                  <a:schemeClr val="bg1"/>
                </a:solidFill>
              </a:rPr>
              <a:t>able </a:t>
            </a:r>
            <a:endParaRPr lang="en-GB" sz="1600" b="1" dirty="0">
              <a:solidFill>
                <a:schemeClr val="bg1"/>
              </a:solidFill>
            </a:endParaRPr>
          </a:p>
        </p:txBody>
      </p:sp>
      <p:sp>
        <p:nvSpPr>
          <p:cNvPr id="2" name="TextBox 1"/>
          <p:cNvSpPr txBox="1"/>
          <p:nvPr/>
        </p:nvSpPr>
        <p:spPr>
          <a:xfrm>
            <a:off x="755650" y="1131888"/>
            <a:ext cx="7632700" cy="276999"/>
          </a:xfrm>
          <a:prstGeom prst="rect">
            <a:avLst/>
          </a:prstGeom>
          <a:noFill/>
        </p:spPr>
        <p:txBody>
          <a:bodyPr wrap="square" lIns="0" tIns="0" rIns="0" bIns="0" rtlCol="0">
            <a:spAutoFit/>
          </a:bodyPr>
          <a:lstStyle/>
          <a:p>
            <a:r>
              <a:rPr lang="en-GB" dirty="0"/>
              <a:t>Complete these statements. </a:t>
            </a:r>
          </a:p>
        </p:txBody>
      </p:sp>
      <p:sp>
        <p:nvSpPr>
          <p:cNvPr id="8" name="TextBox 7"/>
          <p:cNvSpPr txBox="1"/>
          <p:nvPr/>
        </p:nvSpPr>
        <p:spPr>
          <a:xfrm>
            <a:off x="755650" y="1583703"/>
            <a:ext cx="5940425" cy="1880103"/>
          </a:xfrm>
          <a:prstGeom prst="rect">
            <a:avLst/>
          </a:prstGeom>
          <a:solidFill>
            <a:schemeClr val="bg1"/>
          </a:solidFill>
          <a:ln w="28575">
            <a:solidFill>
              <a:srgbClr val="87BD31"/>
            </a:solidFill>
          </a:ln>
        </p:spPr>
        <p:txBody>
          <a:bodyPr wrap="square" lIns="108000" tIns="108000" rIns="108000" bIns="108000" rtlCol="0">
            <a:spAutoFit/>
          </a:bodyPr>
          <a:lstStyle/>
          <a:p>
            <a:pPr>
              <a:lnSpc>
                <a:spcPct val="150000"/>
              </a:lnSpc>
            </a:pPr>
            <a:r>
              <a:rPr lang="en-GB" dirty="0"/>
              <a:t>1 chest contains 8 gold coins.</a:t>
            </a:r>
          </a:p>
          <a:p>
            <a:pPr>
              <a:lnSpc>
                <a:spcPct val="150000"/>
              </a:lnSpc>
            </a:pPr>
            <a:r>
              <a:rPr lang="en-GB" dirty="0"/>
              <a:t>2 chests contain       gold coins.</a:t>
            </a:r>
          </a:p>
          <a:p>
            <a:pPr>
              <a:lnSpc>
                <a:spcPct val="150000"/>
              </a:lnSpc>
            </a:pPr>
            <a:r>
              <a:rPr lang="en-GB" dirty="0"/>
              <a:t>      chests contain 40 gold coins.</a:t>
            </a:r>
          </a:p>
          <a:p>
            <a:pPr>
              <a:lnSpc>
                <a:spcPct val="150000"/>
              </a:lnSpc>
            </a:pPr>
            <a:r>
              <a:rPr lang="en-GB" dirty="0"/>
              <a:t>10 chests contain        gold coins.</a:t>
            </a:r>
          </a:p>
        </p:txBody>
      </p:sp>
      <p:pic>
        <p:nvPicPr>
          <p:cNvPr id="9" name="Picture 95">
            <a:extLst>
              <a:ext uri="{FF2B5EF4-FFF2-40B4-BE49-F238E27FC236}">
                <a16:creationId xmlns:a16="http://schemas.microsoft.com/office/drawing/2014/main" xmlns="" id="{40D4E659-A3DD-4906-859B-3A99E1D2806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8480" y="1068978"/>
            <a:ext cx="2381045" cy="243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xmlns="" id="{24FC3377-5FD4-46F1-8F74-7E5F3E306709}"/>
              </a:ext>
            </a:extLst>
          </p:cNvPr>
          <p:cNvSpPr/>
          <p:nvPr/>
        </p:nvSpPr>
        <p:spPr>
          <a:xfrm>
            <a:off x="6389017" y="1229829"/>
            <a:ext cx="834789" cy="8347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8</a:t>
            </a:r>
          </a:p>
        </p:txBody>
      </p:sp>
      <p:sp>
        <p:nvSpPr>
          <p:cNvPr id="97" name="Rectangle 96"/>
          <p:cNvSpPr/>
          <p:nvPr/>
        </p:nvSpPr>
        <p:spPr>
          <a:xfrm>
            <a:off x="2409166"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sp>
        <p:nvSpPr>
          <p:cNvPr id="4" name="Rectangle 3">
            <a:extLst>
              <a:ext uri="{FF2B5EF4-FFF2-40B4-BE49-F238E27FC236}">
                <a16:creationId xmlns:a16="http://schemas.microsoft.com/office/drawing/2014/main" xmlns="" id="{B3A78993-9D06-4814-9CEA-FE51DFB295B8}"/>
              </a:ext>
            </a:extLst>
          </p:cNvPr>
          <p:cNvSpPr/>
          <p:nvPr/>
        </p:nvSpPr>
        <p:spPr>
          <a:xfrm>
            <a:off x="2543739" y="2155344"/>
            <a:ext cx="411061" cy="334053"/>
          </a:xfrm>
          <a:prstGeom prst="rect">
            <a:avLst/>
          </a:prstGeom>
          <a:solidFill>
            <a:schemeClr val="bg1"/>
          </a:solidFill>
          <a:ln w="19050">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xmlns="" id="{E181432D-4461-4974-BF89-D26DFFEA4854}"/>
              </a:ext>
            </a:extLst>
          </p:cNvPr>
          <p:cNvSpPr/>
          <p:nvPr/>
        </p:nvSpPr>
        <p:spPr>
          <a:xfrm>
            <a:off x="832386" y="2589964"/>
            <a:ext cx="375630" cy="334053"/>
          </a:xfrm>
          <a:prstGeom prst="rect">
            <a:avLst/>
          </a:prstGeom>
          <a:solidFill>
            <a:schemeClr val="bg1"/>
          </a:solidFill>
          <a:ln w="19050">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xmlns="" id="{B40BFF0A-FCD0-46D1-AF52-8188F8AF7EE9}"/>
              </a:ext>
            </a:extLst>
          </p:cNvPr>
          <p:cNvSpPr/>
          <p:nvPr/>
        </p:nvSpPr>
        <p:spPr>
          <a:xfrm>
            <a:off x="2638681" y="2949184"/>
            <a:ext cx="498802" cy="334053"/>
          </a:xfrm>
          <a:prstGeom prst="rect">
            <a:avLst/>
          </a:prstGeom>
          <a:solidFill>
            <a:schemeClr val="bg1"/>
          </a:solidFill>
          <a:ln w="19050">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3" name="Straight Connector 102"/>
          <p:cNvCxnSpPr/>
          <p:nvPr/>
        </p:nvCxnSpPr>
        <p:spPr>
          <a:xfrm>
            <a:off x="240916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D11B8493-0841-4796-B408-57F9411D42F3}"/>
              </a:ext>
            </a:extLst>
          </p:cNvPr>
          <p:cNvSpPr/>
          <p:nvPr/>
        </p:nvSpPr>
        <p:spPr>
          <a:xfrm>
            <a:off x="2551734" y="2155344"/>
            <a:ext cx="411061" cy="334053"/>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16</a:t>
            </a:r>
          </a:p>
        </p:txBody>
      </p:sp>
      <p:sp>
        <p:nvSpPr>
          <p:cNvPr id="15" name="Rectangle 14">
            <a:extLst>
              <a:ext uri="{FF2B5EF4-FFF2-40B4-BE49-F238E27FC236}">
                <a16:creationId xmlns:a16="http://schemas.microsoft.com/office/drawing/2014/main" xmlns="" id="{141A768E-7137-43B7-A507-E9D822565A5C}"/>
              </a:ext>
            </a:extLst>
          </p:cNvPr>
          <p:cNvSpPr/>
          <p:nvPr/>
        </p:nvSpPr>
        <p:spPr>
          <a:xfrm>
            <a:off x="840381" y="2589964"/>
            <a:ext cx="375630" cy="334053"/>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16" name="Rectangle 15">
            <a:extLst>
              <a:ext uri="{FF2B5EF4-FFF2-40B4-BE49-F238E27FC236}">
                <a16:creationId xmlns:a16="http://schemas.microsoft.com/office/drawing/2014/main" xmlns="" id="{EE0CA724-DE36-4D6A-83F3-95F0C30A93ED}"/>
              </a:ext>
            </a:extLst>
          </p:cNvPr>
          <p:cNvSpPr/>
          <p:nvPr/>
        </p:nvSpPr>
        <p:spPr>
          <a:xfrm>
            <a:off x="2646676" y="2949184"/>
            <a:ext cx="498802" cy="334053"/>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80</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7750" y="3566796"/>
            <a:ext cx="2595467" cy="2870534"/>
          </a:xfrm>
          <a:prstGeom prst="rect">
            <a:avLst/>
          </a:prstGeom>
        </p:spPr>
      </p:pic>
      <p:grpSp>
        <p:nvGrpSpPr>
          <p:cNvPr id="11" name="Group 10"/>
          <p:cNvGrpSpPr/>
          <p:nvPr/>
        </p:nvGrpSpPr>
        <p:grpSpPr>
          <a:xfrm>
            <a:off x="910819" y="4936206"/>
            <a:ext cx="3756431" cy="1178947"/>
            <a:chOff x="910819" y="4936206"/>
            <a:chExt cx="3756431" cy="1178947"/>
          </a:xfrm>
        </p:grpSpPr>
        <p:sp>
          <p:nvSpPr>
            <p:cNvPr id="10" name="Rectangle 9"/>
            <p:cNvSpPr/>
            <p:nvPr/>
          </p:nvSpPr>
          <p:spPr>
            <a:xfrm>
              <a:off x="911225" y="4936206"/>
              <a:ext cx="3756025" cy="595718"/>
            </a:xfrm>
            <a:prstGeom prst="rect">
              <a:avLst/>
            </a:prstGeom>
            <a:noFill/>
            <a:ln w="38100">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910819" y="5519435"/>
              <a:ext cx="3756025" cy="595718"/>
            </a:xfrm>
            <a:prstGeom prst="rect">
              <a:avLst/>
            </a:prstGeom>
            <a:noFill/>
            <a:ln w="38100">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xmlns="" id="{2970A2A8-8846-4169-B411-318B8A3FE62C}"/>
              </a:ext>
            </a:extLst>
          </p:cNvPr>
          <p:cNvSpPr/>
          <p:nvPr/>
        </p:nvSpPr>
        <p:spPr>
          <a:xfrm>
            <a:off x="3657747" y="4705351"/>
            <a:ext cx="4914753" cy="1562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Twinkl" pitchFamily="50" charset="0"/>
                <a:ea typeface="Calibri" panose="020F0502020204030204" pitchFamily="34" charset="0"/>
                <a:cs typeface="Times New Roman" panose="02020603050405020304" pitchFamily="18" charset="0"/>
              </a:rPr>
              <a:t>This model is correct. It shows 6 × 8 = 48 or 48 ÷ 8 = 6.</a:t>
            </a:r>
          </a:p>
        </p:txBody>
      </p:sp>
      <p:sp>
        <p:nvSpPr>
          <p:cNvPr id="108" name="Rectangle 107">
            <a:extLst>
              <a:ext uri="{FF2B5EF4-FFF2-40B4-BE49-F238E27FC236}">
                <a16:creationId xmlns:a16="http://schemas.microsoft.com/office/drawing/2014/main" xmlns="" id="{9DDD7E63-AE10-41EA-9C40-2C9FD599C7F6}"/>
              </a:ext>
            </a:extLst>
          </p:cNvPr>
          <p:cNvSpPr/>
          <p:nvPr/>
        </p:nvSpPr>
        <p:spPr>
          <a:xfrm>
            <a:off x="3638550" y="2966219"/>
            <a:ext cx="4935179" cy="1739131"/>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Twinkl" pitchFamily="50" charset="0"/>
                <a:ea typeface="Calibri" panose="020F0502020204030204" pitchFamily="34" charset="0"/>
                <a:cs typeface="Times New Roman" panose="02020603050405020304" pitchFamily="18" charset="0"/>
              </a:rPr>
              <a:t>This model is not correct. </a:t>
            </a:r>
          </a:p>
          <a:p>
            <a:endParaRPr lang="en-GB" dirty="0">
              <a:solidFill>
                <a:schemeClr val="bg1"/>
              </a:solidFill>
              <a:latin typeface="Twinkl" pitchFamily="50" charset="0"/>
              <a:ea typeface="Calibri" panose="020F0502020204030204" pitchFamily="34" charset="0"/>
              <a:cs typeface="Times New Roman" panose="02020603050405020304" pitchFamily="18" charset="0"/>
            </a:endParaRPr>
          </a:p>
          <a:p>
            <a:r>
              <a:rPr lang="en-GB" dirty="0">
                <a:solidFill>
                  <a:schemeClr val="bg1"/>
                </a:solidFill>
                <a:latin typeface="Twinkl" pitchFamily="50" charset="0"/>
                <a:ea typeface="Calibri" panose="020F0502020204030204" pitchFamily="34" charset="0"/>
                <a:cs typeface="Times New Roman" panose="02020603050405020304" pitchFamily="18" charset="0"/>
              </a:rPr>
              <a:t>This model shows two parts of 2 × 8, which each equal 16. The whole shows 5 × 8. 2 × 8 and 2 × 8 would only equal 4 × 8.</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50" name="Rectangle 49">
            <a:extLst>
              <a:ext uri="{FF2B5EF4-FFF2-40B4-BE49-F238E27FC236}">
                <a16:creationId xmlns:a16="http://schemas.microsoft.com/office/drawing/2014/main" xmlns="" id="{7176A36D-F20A-4C18-82C4-91ECFD7ADD0E}"/>
              </a:ext>
            </a:extLst>
          </p:cNvPr>
          <p:cNvSpPr/>
          <p:nvPr/>
        </p:nvSpPr>
        <p:spPr>
          <a:xfrm>
            <a:off x="3638550" y="1833888"/>
            <a:ext cx="4943475" cy="11283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Twinkl" pitchFamily="50" charset="0"/>
                <a:ea typeface="Calibri" panose="020F0502020204030204" pitchFamily="34" charset="0"/>
                <a:cs typeface="Times New Roman" panose="02020603050405020304" pitchFamily="18" charset="0"/>
              </a:rPr>
              <a:t>This model is correct. It shows 4 groups of 8 equalling 32. </a:t>
            </a:r>
            <a:endParaRPr lang="en-GB" dirty="0">
              <a:solidFill>
                <a:schemeClr val="bg1"/>
              </a:solidFill>
            </a:endParaRPr>
          </a:p>
        </p:txBody>
      </p:sp>
      <p:sp>
        <p:nvSpPr>
          <p:cNvPr id="12" name="Rectangle 11"/>
          <p:cNvSpPr/>
          <p:nvPr/>
        </p:nvSpPr>
        <p:spPr>
          <a:xfrm>
            <a:off x="447429" y="670659"/>
            <a:ext cx="210758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The 8 Times </a:t>
            </a:r>
            <a:r>
              <a:rPr lang="en-GB" sz="1600" b="1" dirty="0" smtClean="0">
                <a:solidFill>
                  <a:schemeClr val="bg1"/>
                </a:solidFill>
              </a:rPr>
              <a:t>Table</a:t>
            </a:r>
            <a:endParaRPr lang="en-GB" sz="1600" b="1" dirty="0">
              <a:solidFill>
                <a:schemeClr val="bg1"/>
              </a:solidFill>
            </a:endParaRPr>
          </a:p>
        </p:txBody>
      </p:sp>
      <p:sp>
        <p:nvSpPr>
          <p:cNvPr id="10" name="Rectangle 9"/>
          <p:cNvSpPr/>
          <p:nvPr/>
        </p:nvSpPr>
        <p:spPr>
          <a:xfrm>
            <a:off x="2409166"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40916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44E5D4B9-C06D-47F5-BE1C-E127E52FD4FD}"/>
              </a:ext>
            </a:extLst>
          </p:cNvPr>
          <p:cNvSpPr txBox="1"/>
          <p:nvPr/>
        </p:nvSpPr>
        <p:spPr>
          <a:xfrm>
            <a:off x="755650" y="1131888"/>
            <a:ext cx="7632700" cy="553998"/>
          </a:xfrm>
          <a:prstGeom prst="rect">
            <a:avLst/>
          </a:prstGeom>
          <a:noFill/>
        </p:spPr>
        <p:txBody>
          <a:bodyPr wrap="square" lIns="0" tIns="0" rIns="0" bIns="0" rtlCol="0">
            <a:spAutoFit/>
          </a:bodyPr>
          <a:lstStyle/>
          <a:p>
            <a:r>
              <a:rPr lang="en-GB" dirty="0"/>
              <a:t>Which models represent facts from the eight times table? </a:t>
            </a:r>
            <a:br>
              <a:rPr lang="en-GB" dirty="0"/>
            </a:br>
            <a:r>
              <a:rPr lang="en-GB" dirty="0"/>
              <a:t>Explain your reasons.</a:t>
            </a:r>
          </a:p>
        </p:txBody>
      </p:sp>
      <p:graphicFrame>
        <p:nvGraphicFramePr>
          <p:cNvPr id="7" name="Table 6">
            <a:extLst>
              <a:ext uri="{FF2B5EF4-FFF2-40B4-BE49-F238E27FC236}">
                <a16:creationId xmlns:a16="http://schemas.microsoft.com/office/drawing/2014/main" xmlns="" id="{3BC91C76-913C-4DEA-BE25-B0CBF750305B}"/>
              </a:ext>
            </a:extLst>
          </p:cNvPr>
          <p:cNvGraphicFramePr>
            <a:graphicFrameLocks noGrp="1"/>
          </p:cNvGraphicFramePr>
          <p:nvPr>
            <p:extLst>
              <p:ext uri="{D42A27DB-BD31-4B8C-83A1-F6EECF244321}">
                <p14:modId xmlns:p14="http://schemas.microsoft.com/office/powerpoint/2010/main" val="3404908162"/>
              </p:ext>
            </p:extLst>
          </p:nvPr>
        </p:nvGraphicFramePr>
        <p:xfrm>
          <a:off x="786581" y="1833888"/>
          <a:ext cx="7787148" cy="4443087"/>
        </p:xfrm>
        <a:graphic>
          <a:graphicData uri="http://schemas.openxmlformats.org/drawingml/2006/table">
            <a:tbl>
              <a:tblPr firstRow="1" bandRow="1">
                <a:tableStyleId>{5940675A-B579-460E-94D1-54222C63F5DA}</a:tableStyleId>
              </a:tblPr>
              <a:tblGrid>
                <a:gridCol w="2863731">
                  <a:extLst>
                    <a:ext uri="{9D8B030D-6E8A-4147-A177-3AD203B41FA5}">
                      <a16:colId xmlns:a16="http://schemas.microsoft.com/office/drawing/2014/main" xmlns="" val="3660474511"/>
                    </a:ext>
                  </a:extLst>
                </a:gridCol>
                <a:gridCol w="4923417">
                  <a:extLst>
                    <a:ext uri="{9D8B030D-6E8A-4147-A177-3AD203B41FA5}">
                      <a16:colId xmlns:a16="http://schemas.microsoft.com/office/drawing/2014/main" xmlns="" val="3310636674"/>
                    </a:ext>
                  </a:extLst>
                </a:gridCol>
              </a:tblGrid>
              <a:tr h="1137912">
                <a:tc>
                  <a:txBody>
                    <a:bodyPr/>
                    <a:lstStyle/>
                    <a:p>
                      <a:endParaRPr lang="en-GB" dirty="0">
                        <a:solidFill>
                          <a:srgbClr val="FF0000"/>
                        </a:solidFill>
                      </a:endParaRPr>
                    </a:p>
                  </a:txBody>
                  <a:tcPr/>
                </a:tc>
                <a:tc>
                  <a:txBody>
                    <a:bodyPr/>
                    <a:lstStyle/>
                    <a:p>
                      <a:endParaRPr lang="en-GB" dirty="0">
                        <a:solidFill>
                          <a:srgbClr val="00B050"/>
                        </a:solidFill>
                      </a:endParaRPr>
                    </a:p>
                  </a:txBody>
                  <a:tcPr/>
                </a:tc>
                <a:extLst>
                  <a:ext uri="{0D108BD9-81ED-4DB2-BD59-A6C34878D82A}">
                    <a16:rowId xmlns:a16="http://schemas.microsoft.com/office/drawing/2014/main" xmlns="" val="4006218736"/>
                  </a:ext>
                </a:extLst>
              </a:tr>
              <a:tr h="17430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0000"/>
                        </a:solidFill>
                      </a:endParaRPr>
                    </a:p>
                  </a:txBody>
                  <a:tcPr/>
                </a:tc>
                <a:tc>
                  <a:txBody>
                    <a:bodyPr/>
                    <a:lstStyle/>
                    <a:p>
                      <a:endParaRPr lang="en-GB" dirty="0">
                        <a:solidFill>
                          <a:srgbClr val="00B050"/>
                        </a:solidFill>
                      </a:endParaRPr>
                    </a:p>
                  </a:txBody>
                  <a:tcPr/>
                </a:tc>
                <a:extLst>
                  <a:ext uri="{0D108BD9-81ED-4DB2-BD59-A6C34878D82A}">
                    <a16:rowId xmlns:a16="http://schemas.microsoft.com/office/drawing/2014/main" xmlns="" val="15376527"/>
                  </a:ext>
                </a:extLst>
              </a:tr>
              <a:tr h="1562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0000"/>
                        </a:solidFill>
                      </a:endParaRPr>
                    </a:p>
                  </a:txBody>
                  <a:tcPr/>
                </a:tc>
                <a:tc>
                  <a:txBody>
                    <a:bodyPr/>
                    <a:lstStyle/>
                    <a:p>
                      <a:endParaRPr lang="en-GB" dirty="0">
                        <a:solidFill>
                          <a:srgbClr val="00B050"/>
                        </a:solidFill>
                      </a:endParaRPr>
                    </a:p>
                  </a:txBody>
                  <a:tcPr/>
                </a:tc>
                <a:extLst>
                  <a:ext uri="{0D108BD9-81ED-4DB2-BD59-A6C34878D82A}">
                    <a16:rowId xmlns:a16="http://schemas.microsoft.com/office/drawing/2014/main" xmlns="" val="3949388484"/>
                  </a:ext>
                </a:extLst>
              </a:tr>
            </a:tbl>
          </a:graphicData>
        </a:graphic>
      </p:graphicFrame>
      <p:graphicFrame>
        <p:nvGraphicFramePr>
          <p:cNvPr id="8" name="Table 7">
            <a:extLst>
              <a:ext uri="{FF2B5EF4-FFF2-40B4-BE49-F238E27FC236}">
                <a16:creationId xmlns:a16="http://schemas.microsoft.com/office/drawing/2014/main" xmlns="" id="{85455C92-AC34-4E28-8686-D3BE13190558}"/>
              </a:ext>
            </a:extLst>
          </p:cNvPr>
          <p:cNvGraphicFramePr>
            <a:graphicFrameLocks noGrp="1"/>
          </p:cNvGraphicFramePr>
          <p:nvPr>
            <p:extLst>
              <p:ext uri="{D42A27DB-BD31-4B8C-83A1-F6EECF244321}">
                <p14:modId xmlns:p14="http://schemas.microsoft.com/office/powerpoint/2010/main" val="3244257260"/>
              </p:ext>
            </p:extLst>
          </p:nvPr>
        </p:nvGraphicFramePr>
        <p:xfrm>
          <a:off x="933450" y="1981201"/>
          <a:ext cx="2539018" cy="876299"/>
        </p:xfrm>
        <a:graphic>
          <a:graphicData uri="http://schemas.openxmlformats.org/drawingml/2006/table">
            <a:tbl>
              <a:tblPr firstRow="1" firstCol="1" bandRow="1"/>
              <a:tblGrid>
                <a:gridCol w="634754">
                  <a:extLst>
                    <a:ext uri="{9D8B030D-6E8A-4147-A177-3AD203B41FA5}">
                      <a16:colId xmlns:a16="http://schemas.microsoft.com/office/drawing/2014/main" xmlns="" val="1519871441"/>
                    </a:ext>
                  </a:extLst>
                </a:gridCol>
                <a:gridCol w="634755">
                  <a:extLst>
                    <a:ext uri="{9D8B030D-6E8A-4147-A177-3AD203B41FA5}">
                      <a16:colId xmlns:a16="http://schemas.microsoft.com/office/drawing/2014/main" xmlns="" val="3172112533"/>
                    </a:ext>
                  </a:extLst>
                </a:gridCol>
                <a:gridCol w="634755">
                  <a:extLst>
                    <a:ext uri="{9D8B030D-6E8A-4147-A177-3AD203B41FA5}">
                      <a16:colId xmlns:a16="http://schemas.microsoft.com/office/drawing/2014/main" xmlns="" val="4054309424"/>
                    </a:ext>
                  </a:extLst>
                </a:gridCol>
                <a:gridCol w="634754">
                  <a:extLst>
                    <a:ext uri="{9D8B030D-6E8A-4147-A177-3AD203B41FA5}">
                      <a16:colId xmlns:a16="http://schemas.microsoft.com/office/drawing/2014/main" xmlns="" val="2693075474"/>
                    </a:ext>
                  </a:extLst>
                </a:gridCol>
              </a:tblGrid>
              <a:tr h="427396">
                <a:tc gridSpan="4">
                  <a:txBody>
                    <a:bodyPr/>
                    <a:lstStyle/>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311611106"/>
                  </a:ext>
                </a:extLst>
              </a:tr>
              <a:tr h="448903">
                <a:tc>
                  <a:txBody>
                    <a:bodyPr/>
                    <a:lstStyle/>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4780728"/>
                  </a:ext>
                </a:extLst>
              </a:tr>
            </a:tbl>
          </a:graphicData>
        </a:graphic>
      </p:graphicFrame>
      <p:sp>
        <p:nvSpPr>
          <p:cNvPr id="4" name="Oval 3">
            <a:extLst>
              <a:ext uri="{FF2B5EF4-FFF2-40B4-BE49-F238E27FC236}">
                <a16:creationId xmlns:a16="http://schemas.microsoft.com/office/drawing/2014/main" xmlns="" id="{EAE52150-8DCB-483A-9024-61A8BEF0F4CE}"/>
              </a:ext>
            </a:extLst>
          </p:cNvPr>
          <p:cNvSpPr/>
          <p:nvPr/>
        </p:nvSpPr>
        <p:spPr>
          <a:xfrm>
            <a:off x="933450" y="3530413"/>
            <a:ext cx="638175" cy="63817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xmlns="" id="{5970554D-8BDC-44AE-B0B5-D616E087C621}"/>
              </a:ext>
            </a:extLst>
          </p:cNvPr>
          <p:cNvSpPr/>
          <p:nvPr/>
        </p:nvSpPr>
        <p:spPr>
          <a:xfrm>
            <a:off x="2340741" y="3071488"/>
            <a:ext cx="638175" cy="63817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xmlns="" id="{3CA33BFA-CC66-40D2-9F30-71C9B3FE5C7F}"/>
              </a:ext>
            </a:extLst>
          </p:cNvPr>
          <p:cNvSpPr/>
          <p:nvPr/>
        </p:nvSpPr>
        <p:spPr>
          <a:xfrm>
            <a:off x="2340741" y="3989664"/>
            <a:ext cx="638175" cy="63817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xmlns="" id="{EF71EB68-662D-425D-889B-FB4BE2A64297}"/>
              </a:ext>
            </a:extLst>
          </p:cNvPr>
          <p:cNvSpPr/>
          <p:nvPr/>
        </p:nvSpPr>
        <p:spPr>
          <a:xfrm>
            <a:off x="933450" y="3664677"/>
            <a:ext cx="639919" cy="388696"/>
          </a:xfrm>
          <a:prstGeom prst="rect">
            <a:avLst/>
          </a:prstGeom>
        </p:spPr>
        <p:txBody>
          <a:bodyPr wrap="non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5 </a:t>
            </a:r>
            <a:r>
              <a:rPr lang="en-GB" dirty="0">
                <a:latin typeface="Calibri" panose="020F0502020204030204" pitchFamily="34" charset="0"/>
                <a:ea typeface="Calibri" panose="020F0502020204030204" pitchFamily="34" charset="0"/>
                <a:cs typeface="Calibri" panose="020F0502020204030204" pitchFamily="34" charset="0"/>
              </a:rPr>
              <a:t>×</a:t>
            </a:r>
            <a:r>
              <a:rPr lang="en-GB" dirty="0">
                <a:latin typeface="Calibri" panose="020F0502020204030204" pitchFamily="34" charset="0"/>
                <a:ea typeface="Calibri" panose="020F0502020204030204" pitchFamily="34" charset="0"/>
                <a:cs typeface="Times New Roman" panose="02020603050405020304" pitchFamily="18" charset="0"/>
              </a:rPr>
              <a:t> 8</a:t>
            </a:r>
          </a:p>
        </p:txBody>
      </p:sp>
      <p:sp>
        <p:nvSpPr>
          <p:cNvPr id="16" name="Rectangle 15">
            <a:extLst>
              <a:ext uri="{FF2B5EF4-FFF2-40B4-BE49-F238E27FC236}">
                <a16:creationId xmlns:a16="http://schemas.microsoft.com/office/drawing/2014/main" xmlns="" id="{02CC2384-357C-40C6-BF05-4B8E716AAA0B}"/>
              </a:ext>
            </a:extLst>
          </p:cNvPr>
          <p:cNvSpPr/>
          <p:nvPr/>
        </p:nvSpPr>
        <p:spPr>
          <a:xfrm>
            <a:off x="2346023" y="3184193"/>
            <a:ext cx="639919" cy="388696"/>
          </a:xfrm>
          <a:prstGeom prst="rect">
            <a:avLst/>
          </a:prstGeom>
        </p:spPr>
        <p:txBody>
          <a:bodyPr wrap="non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2 </a:t>
            </a:r>
            <a:r>
              <a:rPr lang="en-GB" dirty="0">
                <a:latin typeface="Calibri" panose="020F0502020204030204" pitchFamily="34" charset="0"/>
                <a:ea typeface="Calibri" panose="020F0502020204030204" pitchFamily="34" charset="0"/>
                <a:cs typeface="Calibri" panose="020F0502020204030204" pitchFamily="34" charset="0"/>
              </a:rPr>
              <a:t>×</a:t>
            </a:r>
            <a:r>
              <a:rPr lang="en-GB" dirty="0">
                <a:latin typeface="Calibri" panose="020F0502020204030204" pitchFamily="34" charset="0"/>
                <a:ea typeface="Calibri" panose="020F0502020204030204" pitchFamily="34" charset="0"/>
                <a:cs typeface="Times New Roman" panose="02020603050405020304" pitchFamily="18" charset="0"/>
              </a:rPr>
              <a:t> 8</a:t>
            </a:r>
          </a:p>
        </p:txBody>
      </p:sp>
      <p:sp>
        <p:nvSpPr>
          <p:cNvPr id="17" name="Rectangle 16">
            <a:extLst>
              <a:ext uri="{FF2B5EF4-FFF2-40B4-BE49-F238E27FC236}">
                <a16:creationId xmlns:a16="http://schemas.microsoft.com/office/drawing/2014/main" xmlns="" id="{293EFE02-B50D-451F-97A0-5BC22BD9FF9A}"/>
              </a:ext>
            </a:extLst>
          </p:cNvPr>
          <p:cNvSpPr/>
          <p:nvPr/>
        </p:nvSpPr>
        <p:spPr>
          <a:xfrm>
            <a:off x="2346023" y="4114403"/>
            <a:ext cx="639919" cy="388696"/>
          </a:xfrm>
          <a:prstGeom prst="rect">
            <a:avLst/>
          </a:prstGeom>
        </p:spPr>
        <p:txBody>
          <a:bodyPr wrap="non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2 </a:t>
            </a:r>
            <a:r>
              <a:rPr lang="en-GB" dirty="0">
                <a:latin typeface="Calibri" panose="020F0502020204030204" pitchFamily="34" charset="0"/>
                <a:ea typeface="Calibri" panose="020F0502020204030204" pitchFamily="34" charset="0"/>
                <a:cs typeface="Calibri" panose="020F0502020204030204" pitchFamily="34" charset="0"/>
              </a:rPr>
              <a:t>×</a:t>
            </a:r>
            <a:r>
              <a:rPr lang="en-GB" dirty="0">
                <a:latin typeface="Calibri" panose="020F0502020204030204" pitchFamily="34" charset="0"/>
                <a:ea typeface="Calibri" panose="020F0502020204030204" pitchFamily="34" charset="0"/>
                <a:cs typeface="Times New Roman" panose="02020603050405020304" pitchFamily="18" charset="0"/>
              </a:rPr>
              <a:t> 8</a:t>
            </a:r>
          </a:p>
        </p:txBody>
      </p:sp>
      <p:cxnSp>
        <p:nvCxnSpPr>
          <p:cNvPr id="18" name="Straight Connector 17">
            <a:extLst>
              <a:ext uri="{FF2B5EF4-FFF2-40B4-BE49-F238E27FC236}">
                <a16:creationId xmlns:a16="http://schemas.microsoft.com/office/drawing/2014/main" xmlns="" id="{24374E44-C47F-4C20-9BC1-16051C10BAA3}"/>
              </a:ext>
            </a:extLst>
          </p:cNvPr>
          <p:cNvCxnSpPr>
            <a:stCxn id="4" idx="7"/>
            <a:endCxn id="13" idx="2"/>
          </p:cNvCxnSpPr>
          <p:nvPr/>
        </p:nvCxnSpPr>
        <p:spPr>
          <a:xfrm flipV="1">
            <a:off x="1478166" y="3390576"/>
            <a:ext cx="862575" cy="233296"/>
          </a:xfrm>
          <a:prstGeom prst="line">
            <a:avLst/>
          </a:prstGeom>
          <a:ln w="19050">
            <a:solidFill>
              <a:srgbClr val="24242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CB1D4D47-10D7-46D9-9BFC-EA173CF13F70}"/>
              </a:ext>
            </a:extLst>
          </p:cNvPr>
          <p:cNvCxnSpPr>
            <a:stCxn id="4" idx="5"/>
            <a:endCxn id="14" idx="2"/>
          </p:cNvCxnSpPr>
          <p:nvPr/>
        </p:nvCxnSpPr>
        <p:spPr>
          <a:xfrm>
            <a:off x="1478166" y="4075129"/>
            <a:ext cx="862575" cy="233623"/>
          </a:xfrm>
          <a:prstGeom prst="line">
            <a:avLst/>
          </a:prstGeom>
          <a:ln w="19050">
            <a:solidFill>
              <a:srgbClr val="242422"/>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xmlns="" id="{DB55963A-0E52-4839-BBE9-0A752C2BE0EF}"/>
              </a:ext>
            </a:extLst>
          </p:cNvPr>
          <p:cNvGrpSpPr/>
          <p:nvPr/>
        </p:nvGrpSpPr>
        <p:grpSpPr>
          <a:xfrm>
            <a:off x="868482" y="4818755"/>
            <a:ext cx="643993" cy="663949"/>
            <a:chOff x="904875" y="4841500"/>
            <a:chExt cx="643993" cy="663949"/>
          </a:xfrm>
        </p:grpSpPr>
        <p:sp>
          <p:nvSpPr>
            <p:cNvPr id="22" name="Oval 21">
              <a:extLst>
                <a:ext uri="{FF2B5EF4-FFF2-40B4-BE49-F238E27FC236}">
                  <a16:creationId xmlns:a16="http://schemas.microsoft.com/office/drawing/2014/main" xmlns="" id="{8798BDD3-8B22-4DD7-952D-534A94498F2D}"/>
                </a:ext>
              </a:extLst>
            </p:cNvPr>
            <p:cNvSpPr/>
            <p:nvPr/>
          </p:nvSpPr>
          <p:spPr>
            <a:xfrm>
              <a:off x="904875" y="4841500"/>
              <a:ext cx="643993" cy="663949"/>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ube 32">
              <a:extLst>
                <a:ext uri="{FF2B5EF4-FFF2-40B4-BE49-F238E27FC236}">
                  <a16:creationId xmlns:a16="http://schemas.microsoft.com/office/drawing/2014/main" xmlns="" id="{A8876411-383B-497F-AED7-9DD711572484}"/>
                </a:ext>
              </a:extLst>
            </p:cNvPr>
            <p:cNvSpPr/>
            <p:nvPr/>
          </p:nvSpPr>
          <p:spPr>
            <a:xfrm>
              <a:off x="1240098" y="494761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Cube 34">
              <a:extLst>
                <a:ext uri="{FF2B5EF4-FFF2-40B4-BE49-F238E27FC236}">
                  <a16:creationId xmlns:a16="http://schemas.microsoft.com/office/drawing/2014/main" xmlns="" id="{AE46D6A4-E607-44D4-9645-E6D7E05A69DD}"/>
                </a:ext>
              </a:extLst>
            </p:cNvPr>
            <p:cNvSpPr/>
            <p:nvPr/>
          </p:nvSpPr>
          <p:spPr>
            <a:xfrm>
              <a:off x="1240098" y="5109266"/>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Cube 36">
              <a:extLst>
                <a:ext uri="{FF2B5EF4-FFF2-40B4-BE49-F238E27FC236}">
                  <a16:creationId xmlns:a16="http://schemas.microsoft.com/office/drawing/2014/main" xmlns="" id="{D8E16687-1209-4DB4-ABD1-B729F93AA8FC}"/>
                </a:ext>
              </a:extLst>
            </p:cNvPr>
            <p:cNvSpPr/>
            <p:nvPr/>
          </p:nvSpPr>
          <p:spPr>
            <a:xfrm>
              <a:off x="1240098" y="526636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ube 37">
              <a:extLst>
                <a:ext uri="{FF2B5EF4-FFF2-40B4-BE49-F238E27FC236}">
                  <a16:creationId xmlns:a16="http://schemas.microsoft.com/office/drawing/2014/main" xmlns="" id="{DC513A45-70F0-4893-B193-7072255BC482}"/>
                </a:ext>
              </a:extLst>
            </p:cNvPr>
            <p:cNvSpPr/>
            <p:nvPr/>
          </p:nvSpPr>
          <p:spPr>
            <a:xfrm>
              <a:off x="1081453" y="494761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ube 38">
              <a:extLst>
                <a:ext uri="{FF2B5EF4-FFF2-40B4-BE49-F238E27FC236}">
                  <a16:creationId xmlns:a16="http://schemas.microsoft.com/office/drawing/2014/main" xmlns="" id="{2F2BB58C-D890-486A-95AC-57E19CCC79AC}"/>
                </a:ext>
              </a:extLst>
            </p:cNvPr>
            <p:cNvSpPr/>
            <p:nvPr/>
          </p:nvSpPr>
          <p:spPr>
            <a:xfrm>
              <a:off x="1081453" y="5109266"/>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ube 39">
              <a:extLst>
                <a:ext uri="{FF2B5EF4-FFF2-40B4-BE49-F238E27FC236}">
                  <a16:creationId xmlns:a16="http://schemas.microsoft.com/office/drawing/2014/main" xmlns="" id="{0B578189-9360-47DA-9553-FBAEDF8CD4A8}"/>
                </a:ext>
              </a:extLst>
            </p:cNvPr>
            <p:cNvSpPr/>
            <p:nvPr/>
          </p:nvSpPr>
          <p:spPr>
            <a:xfrm>
              <a:off x="1081453" y="526636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xmlns="" id="{BC15E6FF-6835-4140-A1D5-FDE3C93C1FF7}"/>
              </a:ext>
            </a:extLst>
          </p:cNvPr>
          <p:cNvGrpSpPr/>
          <p:nvPr/>
        </p:nvGrpSpPr>
        <p:grpSpPr>
          <a:xfrm>
            <a:off x="1551063" y="4818755"/>
            <a:ext cx="643993" cy="663949"/>
            <a:chOff x="904875" y="4841500"/>
            <a:chExt cx="643993" cy="663949"/>
          </a:xfrm>
        </p:grpSpPr>
        <p:sp>
          <p:nvSpPr>
            <p:cNvPr id="52" name="Oval 51">
              <a:extLst>
                <a:ext uri="{FF2B5EF4-FFF2-40B4-BE49-F238E27FC236}">
                  <a16:creationId xmlns:a16="http://schemas.microsoft.com/office/drawing/2014/main" xmlns="" id="{864DDC5A-C71A-41F6-9529-80DF45920AD5}"/>
                </a:ext>
              </a:extLst>
            </p:cNvPr>
            <p:cNvSpPr/>
            <p:nvPr/>
          </p:nvSpPr>
          <p:spPr>
            <a:xfrm>
              <a:off x="904875" y="4841500"/>
              <a:ext cx="643993" cy="663949"/>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ube 52">
              <a:extLst>
                <a:ext uri="{FF2B5EF4-FFF2-40B4-BE49-F238E27FC236}">
                  <a16:creationId xmlns:a16="http://schemas.microsoft.com/office/drawing/2014/main" xmlns="" id="{BA310F23-46C9-4B76-B974-97E033BFF4DE}"/>
                </a:ext>
              </a:extLst>
            </p:cNvPr>
            <p:cNvSpPr/>
            <p:nvPr/>
          </p:nvSpPr>
          <p:spPr>
            <a:xfrm>
              <a:off x="1240098" y="494761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Cube 53">
              <a:extLst>
                <a:ext uri="{FF2B5EF4-FFF2-40B4-BE49-F238E27FC236}">
                  <a16:creationId xmlns:a16="http://schemas.microsoft.com/office/drawing/2014/main" xmlns="" id="{9E193AEA-1B0B-467F-87C2-E88B36EBF2C9}"/>
                </a:ext>
              </a:extLst>
            </p:cNvPr>
            <p:cNvSpPr/>
            <p:nvPr/>
          </p:nvSpPr>
          <p:spPr>
            <a:xfrm>
              <a:off x="1240098" y="5109266"/>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Cube 54">
              <a:extLst>
                <a:ext uri="{FF2B5EF4-FFF2-40B4-BE49-F238E27FC236}">
                  <a16:creationId xmlns:a16="http://schemas.microsoft.com/office/drawing/2014/main" xmlns="" id="{9EF27FF5-8D67-4F61-8418-831315645785}"/>
                </a:ext>
              </a:extLst>
            </p:cNvPr>
            <p:cNvSpPr/>
            <p:nvPr/>
          </p:nvSpPr>
          <p:spPr>
            <a:xfrm>
              <a:off x="1240098" y="526636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ube 55">
              <a:extLst>
                <a:ext uri="{FF2B5EF4-FFF2-40B4-BE49-F238E27FC236}">
                  <a16:creationId xmlns:a16="http://schemas.microsoft.com/office/drawing/2014/main" xmlns="" id="{B3E1BEDE-C16E-4303-95DB-E70164BA34B5}"/>
                </a:ext>
              </a:extLst>
            </p:cNvPr>
            <p:cNvSpPr/>
            <p:nvPr/>
          </p:nvSpPr>
          <p:spPr>
            <a:xfrm>
              <a:off x="1081453" y="494761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Cube 56">
              <a:extLst>
                <a:ext uri="{FF2B5EF4-FFF2-40B4-BE49-F238E27FC236}">
                  <a16:creationId xmlns:a16="http://schemas.microsoft.com/office/drawing/2014/main" xmlns="" id="{C16B5F6B-6ACD-44F9-A39D-2B4422E34899}"/>
                </a:ext>
              </a:extLst>
            </p:cNvPr>
            <p:cNvSpPr/>
            <p:nvPr/>
          </p:nvSpPr>
          <p:spPr>
            <a:xfrm>
              <a:off x="1081453" y="5109266"/>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Cube 57">
              <a:extLst>
                <a:ext uri="{FF2B5EF4-FFF2-40B4-BE49-F238E27FC236}">
                  <a16:creationId xmlns:a16="http://schemas.microsoft.com/office/drawing/2014/main" xmlns="" id="{46F6129D-D8C9-4663-9B4C-F47BD25F87E1}"/>
                </a:ext>
              </a:extLst>
            </p:cNvPr>
            <p:cNvSpPr/>
            <p:nvPr/>
          </p:nvSpPr>
          <p:spPr>
            <a:xfrm>
              <a:off x="1081453" y="526636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xmlns="" id="{ADBC15F5-A956-4B32-A711-122E5DC49ADE}"/>
              </a:ext>
            </a:extLst>
          </p:cNvPr>
          <p:cNvGrpSpPr/>
          <p:nvPr/>
        </p:nvGrpSpPr>
        <p:grpSpPr>
          <a:xfrm>
            <a:off x="2233450" y="4818755"/>
            <a:ext cx="643993" cy="663949"/>
            <a:chOff x="904875" y="4841500"/>
            <a:chExt cx="643993" cy="663949"/>
          </a:xfrm>
        </p:grpSpPr>
        <p:sp>
          <p:nvSpPr>
            <p:cNvPr id="60" name="Oval 59">
              <a:extLst>
                <a:ext uri="{FF2B5EF4-FFF2-40B4-BE49-F238E27FC236}">
                  <a16:creationId xmlns:a16="http://schemas.microsoft.com/office/drawing/2014/main" xmlns="" id="{A1956995-0D5B-4CCA-9C9C-13C250C57EAC}"/>
                </a:ext>
              </a:extLst>
            </p:cNvPr>
            <p:cNvSpPr/>
            <p:nvPr/>
          </p:nvSpPr>
          <p:spPr>
            <a:xfrm>
              <a:off x="904875" y="4841500"/>
              <a:ext cx="643993" cy="663949"/>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Cube 60">
              <a:extLst>
                <a:ext uri="{FF2B5EF4-FFF2-40B4-BE49-F238E27FC236}">
                  <a16:creationId xmlns:a16="http://schemas.microsoft.com/office/drawing/2014/main" xmlns="" id="{936CEA43-3D4D-41E6-B75B-65AF0175B988}"/>
                </a:ext>
              </a:extLst>
            </p:cNvPr>
            <p:cNvSpPr/>
            <p:nvPr/>
          </p:nvSpPr>
          <p:spPr>
            <a:xfrm>
              <a:off x="1240098" y="494761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Cube 61">
              <a:extLst>
                <a:ext uri="{FF2B5EF4-FFF2-40B4-BE49-F238E27FC236}">
                  <a16:creationId xmlns:a16="http://schemas.microsoft.com/office/drawing/2014/main" xmlns="" id="{E115C2C4-9D90-44CC-A1C8-A2E620BB7262}"/>
                </a:ext>
              </a:extLst>
            </p:cNvPr>
            <p:cNvSpPr/>
            <p:nvPr/>
          </p:nvSpPr>
          <p:spPr>
            <a:xfrm>
              <a:off x="1240098" y="5109266"/>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Cube 62">
              <a:extLst>
                <a:ext uri="{FF2B5EF4-FFF2-40B4-BE49-F238E27FC236}">
                  <a16:creationId xmlns:a16="http://schemas.microsoft.com/office/drawing/2014/main" xmlns="" id="{6AA1DE15-7F07-4437-BE42-7148B3DABE5F}"/>
                </a:ext>
              </a:extLst>
            </p:cNvPr>
            <p:cNvSpPr/>
            <p:nvPr/>
          </p:nvSpPr>
          <p:spPr>
            <a:xfrm>
              <a:off x="1240098" y="526636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Cube 63">
              <a:extLst>
                <a:ext uri="{FF2B5EF4-FFF2-40B4-BE49-F238E27FC236}">
                  <a16:creationId xmlns:a16="http://schemas.microsoft.com/office/drawing/2014/main" xmlns="" id="{C5C58B9E-F614-4B0A-B8A5-04F6CA13B903}"/>
                </a:ext>
              </a:extLst>
            </p:cNvPr>
            <p:cNvSpPr/>
            <p:nvPr/>
          </p:nvSpPr>
          <p:spPr>
            <a:xfrm>
              <a:off x="1081453" y="494761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Cube 64">
              <a:extLst>
                <a:ext uri="{FF2B5EF4-FFF2-40B4-BE49-F238E27FC236}">
                  <a16:creationId xmlns:a16="http://schemas.microsoft.com/office/drawing/2014/main" xmlns="" id="{6484F9C7-4015-487C-8E55-CCD06BECE7D4}"/>
                </a:ext>
              </a:extLst>
            </p:cNvPr>
            <p:cNvSpPr/>
            <p:nvPr/>
          </p:nvSpPr>
          <p:spPr>
            <a:xfrm>
              <a:off x="1081453" y="5109266"/>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Cube 66">
              <a:extLst>
                <a:ext uri="{FF2B5EF4-FFF2-40B4-BE49-F238E27FC236}">
                  <a16:creationId xmlns:a16="http://schemas.microsoft.com/office/drawing/2014/main" xmlns="" id="{70C06F69-9D58-411A-90F2-50661C434265}"/>
                </a:ext>
              </a:extLst>
            </p:cNvPr>
            <p:cNvSpPr/>
            <p:nvPr/>
          </p:nvSpPr>
          <p:spPr>
            <a:xfrm>
              <a:off x="1081453" y="526636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8" name="Group 67">
            <a:extLst>
              <a:ext uri="{FF2B5EF4-FFF2-40B4-BE49-F238E27FC236}">
                <a16:creationId xmlns:a16="http://schemas.microsoft.com/office/drawing/2014/main" xmlns="" id="{7D53BD23-3FD2-4C3B-B03D-BE4FAD0F82A8}"/>
              </a:ext>
            </a:extLst>
          </p:cNvPr>
          <p:cNvGrpSpPr/>
          <p:nvPr/>
        </p:nvGrpSpPr>
        <p:grpSpPr>
          <a:xfrm>
            <a:off x="2918070" y="4818755"/>
            <a:ext cx="643993" cy="663949"/>
            <a:chOff x="904875" y="4841500"/>
            <a:chExt cx="643993" cy="663949"/>
          </a:xfrm>
        </p:grpSpPr>
        <p:sp>
          <p:nvSpPr>
            <p:cNvPr id="69" name="Oval 68">
              <a:extLst>
                <a:ext uri="{FF2B5EF4-FFF2-40B4-BE49-F238E27FC236}">
                  <a16:creationId xmlns:a16="http://schemas.microsoft.com/office/drawing/2014/main" xmlns="" id="{CDFDD815-1191-4D21-B56B-E82B5CFF5F1B}"/>
                </a:ext>
              </a:extLst>
            </p:cNvPr>
            <p:cNvSpPr/>
            <p:nvPr/>
          </p:nvSpPr>
          <p:spPr>
            <a:xfrm>
              <a:off x="904875" y="4841500"/>
              <a:ext cx="643993" cy="663949"/>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Cube 69">
              <a:extLst>
                <a:ext uri="{FF2B5EF4-FFF2-40B4-BE49-F238E27FC236}">
                  <a16:creationId xmlns:a16="http://schemas.microsoft.com/office/drawing/2014/main" xmlns="" id="{CF700CB9-F0C4-48A0-A191-87D801604838}"/>
                </a:ext>
              </a:extLst>
            </p:cNvPr>
            <p:cNvSpPr/>
            <p:nvPr/>
          </p:nvSpPr>
          <p:spPr>
            <a:xfrm>
              <a:off x="1240098" y="494761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Cube 70">
              <a:extLst>
                <a:ext uri="{FF2B5EF4-FFF2-40B4-BE49-F238E27FC236}">
                  <a16:creationId xmlns:a16="http://schemas.microsoft.com/office/drawing/2014/main" xmlns="" id="{2E7A27DF-C96A-4F63-BC04-20D7CC7A6CED}"/>
                </a:ext>
              </a:extLst>
            </p:cNvPr>
            <p:cNvSpPr/>
            <p:nvPr/>
          </p:nvSpPr>
          <p:spPr>
            <a:xfrm>
              <a:off x="1240098" y="5109266"/>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Cube 71">
              <a:extLst>
                <a:ext uri="{FF2B5EF4-FFF2-40B4-BE49-F238E27FC236}">
                  <a16:creationId xmlns:a16="http://schemas.microsoft.com/office/drawing/2014/main" xmlns="" id="{E37EB72F-E21C-4D65-A5E7-388816F81BFE}"/>
                </a:ext>
              </a:extLst>
            </p:cNvPr>
            <p:cNvSpPr/>
            <p:nvPr/>
          </p:nvSpPr>
          <p:spPr>
            <a:xfrm>
              <a:off x="1240098" y="526636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Cube 72">
              <a:extLst>
                <a:ext uri="{FF2B5EF4-FFF2-40B4-BE49-F238E27FC236}">
                  <a16:creationId xmlns:a16="http://schemas.microsoft.com/office/drawing/2014/main" xmlns="" id="{9FDF8F58-3D75-4C9B-AAFE-3AFE7A7BAE58}"/>
                </a:ext>
              </a:extLst>
            </p:cNvPr>
            <p:cNvSpPr/>
            <p:nvPr/>
          </p:nvSpPr>
          <p:spPr>
            <a:xfrm>
              <a:off x="1081453" y="494761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Cube 73">
              <a:extLst>
                <a:ext uri="{FF2B5EF4-FFF2-40B4-BE49-F238E27FC236}">
                  <a16:creationId xmlns:a16="http://schemas.microsoft.com/office/drawing/2014/main" xmlns="" id="{AD5A843B-1918-4E51-85C9-F704947A7381}"/>
                </a:ext>
              </a:extLst>
            </p:cNvPr>
            <p:cNvSpPr/>
            <p:nvPr/>
          </p:nvSpPr>
          <p:spPr>
            <a:xfrm>
              <a:off x="1081453" y="5109266"/>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Cube 74">
              <a:extLst>
                <a:ext uri="{FF2B5EF4-FFF2-40B4-BE49-F238E27FC236}">
                  <a16:creationId xmlns:a16="http://schemas.microsoft.com/office/drawing/2014/main" xmlns="" id="{A04E3D21-C3DD-492B-B6A2-766EB744B0B3}"/>
                </a:ext>
              </a:extLst>
            </p:cNvPr>
            <p:cNvSpPr/>
            <p:nvPr/>
          </p:nvSpPr>
          <p:spPr>
            <a:xfrm>
              <a:off x="1081453" y="526636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xmlns="" id="{A6C94CE9-B7BE-4FA8-A172-BAD7BCB4502D}"/>
              </a:ext>
            </a:extLst>
          </p:cNvPr>
          <p:cNvGrpSpPr/>
          <p:nvPr/>
        </p:nvGrpSpPr>
        <p:grpSpPr>
          <a:xfrm>
            <a:off x="868482" y="5524845"/>
            <a:ext cx="643993" cy="663949"/>
            <a:chOff x="904875" y="4841500"/>
            <a:chExt cx="643993" cy="663949"/>
          </a:xfrm>
        </p:grpSpPr>
        <p:sp>
          <p:nvSpPr>
            <p:cNvPr id="77" name="Oval 76">
              <a:extLst>
                <a:ext uri="{FF2B5EF4-FFF2-40B4-BE49-F238E27FC236}">
                  <a16:creationId xmlns:a16="http://schemas.microsoft.com/office/drawing/2014/main" xmlns="" id="{A24F5BCB-2DE7-4FA0-93FF-B40416E02F81}"/>
                </a:ext>
              </a:extLst>
            </p:cNvPr>
            <p:cNvSpPr/>
            <p:nvPr/>
          </p:nvSpPr>
          <p:spPr>
            <a:xfrm>
              <a:off x="904875" y="4841500"/>
              <a:ext cx="643993" cy="663949"/>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Cube 77">
              <a:extLst>
                <a:ext uri="{FF2B5EF4-FFF2-40B4-BE49-F238E27FC236}">
                  <a16:creationId xmlns:a16="http://schemas.microsoft.com/office/drawing/2014/main" xmlns="" id="{B2491B1B-DB56-4DEF-87D3-9A6CFCDCD84D}"/>
                </a:ext>
              </a:extLst>
            </p:cNvPr>
            <p:cNvSpPr/>
            <p:nvPr/>
          </p:nvSpPr>
          <p:spPr>
            <a:xfrm>
              <a:off x="1240098" y="494761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Cube 78">
              <a:extLst>
                <a:ext uri="{FF2B5EF4-FFF2-40B4-BE49-F238E27FC236}">
                  <a16:creationId xmlns:a16="http://schemas.microsoft.com/office/drawing/2014/main" xmlns="" id="{31499A8A-3E2B-463C-A626-1FD2804850E5}"/>
                </a:ext>
              </a:extLst>
            </p:cNvPr>
            <p:cNvSpPr/>
            <p:nvPr/>
          </p:nvSpPr>
          <p:spPr>
            <a:xfrm>
              <a:off x="1240098" y="5109266"/>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Cube 79">
              <a:extLst>
                <a:ext uri="{FF2B5EF4-FFF2-40B4-BE49-F238E27FC236}">
                  <a16:creationId xmlns:a16="http://schemas.microsoft.com/office/drawing/2014/main" xmlns="" id="{A6ADFA20-4786-4FBC-99B1-E95D5C5C0E21}"/>
                </a:ext>
              </a:extLst>
            </p:cNvPr>
            <p:cNvSpPr/>
            <p:nvPr/>
          </p:nvSpPr>
          <p:spPr>
            <a:xfrm>
              <a:off x="1240098" y="526636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Cube 80">
              <a:extLst>
                <a:ext uri="{FF2B5EF4-FFF2-40B4-BE49-F238E27FC236}">
                  <a16:creationId xmlns:a16="http://schemas.microsoft.com/office/drawing/2014/main" xmlns="" id="{4FF498E3-DF9A-4D06-A67D-DCE2A57C5801}"/>
                </a:ext>
              </a:extLst>
            </p:cNvPr>
            <p:cNvSpPr/>
            <p:nvPr/>
          </p:nvSpPr>
          <p:spPr>
            <a:xfrm>
              <a:off x="1081453" y="494761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Cube 81">
              <a:extLst>
                <a:ext uri="{FF2B5EF4-FFF2-40B4-BE49-F238E27FC236}">
                  <a16:creationId xmlns:a16="http://schemas.microsoft.com/office/drawing/2014/main" xmlns="" id="{D63A70A9-EDB5-412C-9CFE-9BC8AA241825}"/>
                </a:ext>
              </a:extLst>
            </p:cNvPr>
            <p:cNvSpPr/>
            <p:nvPr/>
          </p:nvSpPr>
          <p:spPr>
            <a:xfrm>
              <a:off x="1081453" y="5109266"/>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Cube 82">
              <a:extLst>
                <a:ext uri="{FF2B5EF4-FFF2-40B4-BE49-F238E27FC236}">
                  <a16:creationId xmlns:a16="http://schemas.microsoft.com/office/drawing/2014/main" xmlns="" id="{BA75E8D9-02B8-4B4D-8E84-ABCF8DC01CF9}"/>
                </a:ext>
              </a:extLst>
            </p:cNvPr>
            <p:cNvSpPr/>
            <p:nvPr/>
          </p:nvSpPr>
          <p:spPr>
            <a:xfrm>
              <a:off x="1081453" y="526636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4" name="Group 83">
            <a:extLst>
              <a:ext uri="{FF2B5EF4-FFF2-40B4-BE49-F238E27FC236}">
                <a16:creationId xmlns:a16="http://schemas.microsoft.com/office/drawing/2014/main" xmlns="" id="{92246A08-C0A8-4E7F-A35F-9CF08337B632}"/>
              </a:ext>
            </a:extLst>
          </p:cNvPr>
          <p:cNvGrpSpPr/>
          <p:nvPr/>
        </p:nvGrpSpPr>
        <p:grpSpPr>
          <a:xfrm>
            <a:off x="1551063" y="5524845"/>
            <a:ext cx="643993" cy="663949"/>
            <a:chOff x="904875" y="4841500"/>
            <a:chExt cx="643993" cy="663949"/>
          </a:xfrm>
        </p:grpSpPr>
        <p:sp>
          <p:nvSpPr>
            <p:cNvPr id="85" name="Oval 84">
              <a:extLst>
                <a:ext uri="{FF2B5EF4-FFF2-40B4-BE49-F238E27FC236}">
                  <a16:creationId xmlns:a16="http://schemas.microsoft.com/office/drawing/2014/main" xmlns="" id="{FD34A5EC-C5AB-46DC-8C06-32894A9B7681}"/>
                </a:ext>
              </a:extLst>
            </p:cNvPr>
            <p:cNvSpPr/>
            <p:nvPr/>
          </p:nvSpPr>
          <p:spPr>
            <a:xfrm>
              <a:off x="904875" y="4841500"/>
              <a:ext cx="643993" cy="663949"/>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Cube 85">
              <a:extLst>
                <a:ext uri="{FF2B5EF4-FFF2-40B4-BE49-F238E27FC236}">
                  <a16:creationId xmlns:a16="http://schemas.microsoft.com/office/drawing/2014/main" xmlns="" id="{86F3291A-024E-4A9D-81F5-BF56B9DB54F1}"/>
                </a:ext>
              </a:extLst>
            </p:cNvPr>
            <p:cNvSpPr/>
            <p:nvPr/>
          </p:nvSpPr>
          <p:spPr>
            <a:xfrm>
              <a:off x="1240098" y="494761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Cube 86">
              <a:extLst>
                <a:ext uri="{FF2B5EF4-FFF2-40B4-BE49-F238E27FC236}">
                  <a16:creationId xmlns:a16="http://schemas.microsoft.com/office/drawing/2014/main" xmlns="" id="{66DAFCDE-F709-445A-BA7F-329783B761BA}"/>
                </a:ext>
              </a:extLst>
            </p:cNvPr>
            <p:cNvSpPr/>
            <p:nvPr/>
          </p:nvSpPr>
          <p:spPr>
            <a:xfrm>
              <a:off x="1240098" y="5109266"/>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Cube 87">
              <a:extLst>
                <a:ext uri="{FF2B5EF4-FFF2-40B4-BE49-F238E27FC236}">
                  <a16:creationId xmlns:a16="http://schemas.microsoft.com/office/drawing/2014/main" xmlns="" id="{2936A889-11C1-416C-9E63-A679CAE9C135}"/>
                </a:ext>
              </a:extLst>
            </p:cNvPr>
            <p:cNvSpPr/>
            <p:nvPr/>
          </p:nvSpPr>
          <p:spPr>
            <a:xfrm>
              <a:off x="1240098" y="526636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Cube 88">
              <a:extLst>
                <a:ext uri="{FF2B5EF4-FFF2-40B4-BE49-F238E27FC236}">
                  <a16:creationId xmlns:a16="http://schemas.microsoft.com/office/drawing/2014/main" xmlns="" id="{7B6A7B45-9563-4F93-9C53-16B4EAB5B38B}"/>
                </a:ext>
              </a:extLst>
            </p:cNvPr>
            <p:cNvSpPr/>
            <p:nvPr/>
          </p:nvSpPr>
          <p:spPr>
            <a:xfrm>
              <a:off x="1081453" y="494761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Cube 89">
              <a:extLst>
                <a:ext uri="{FF2B5EF4-FFF2-40B4-BE49-F238E27FC236}">
                  <a16:creationId xmlns:a16="http://schemas.microsoft.com/office/drawing/2014/main" xmlns="" id="{BF1BDAEC-6C15-49FC-A2EC-DC82A80C4564}"/>
                </a:ext>
              </a:extLst>
            </p:cNvPr>
            <p:cNvSpPr/>
            <p:nvPr/>
          </p:nvSpPr>
          <p:spPr>
            <a:xfrm>
              <a:off x="1081453" y="5109266"/>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Cube 90">
              <a:extLst>
                <a:ext uri="{FF2B5EF4-FFF2-40B4-BE49-F238E27FC236}">
                  <a16:creationId xmlns:a16="http://schemas.microsoft.com/office/drawing/2014/main" xmlns="" id="{21690E67-43F4-4A68-9718-089C925ED727}"/>
                </a:ext>
              </a:extLst>
            </p:cNvPr>
            <p:cNvSpPr/>
            <p:nvPr/>
          </p:nvSpPr>
          <p:spPr>
            <a:xfrm>
              <a:off x="1081453" y="526636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 name="Group 91">
            <a:extLst>
              <a:ext uri="{FF2B5EF4-FFF2-40B4-BE49-F238E27FC236}">
                <a16:creationId xmlns:a16="http://schemas.microsoft.com/office/drawing/2014/main" xmlns="" id="{AE7E1342-B919-4E59-A2BE-B444781A53D2}"/>
              </a:ext>
            </a:extLst>
          </p:cNvPr>
          <p:cNvGrpSpPr/>
          <p:nvPr/>
        </p:nvGrpSpPr>
        <p:grpSpPr>
          <a:xfrm>
            <a:off x="2233450" y="5524845"/>
            <a:ext cx="643993" cy="663949"/>
            <a:chOff x="904875" y="4841500"/>
            <a:chExt cx="643993" cy="663949"/>
          </a:xfrm>
        </p:grpSpPr>
        <p:sp>
          <p:nvSpPr>
            <p:cNvPr id="93" name="Oval 92">
              <a:extLst>
                <a:ext uri="{FF2B5EF4-FFF2-40B4-BE49-F238E27FC236}">
                  <a16:creationId xmlns:a16="http://schemas.microsoft.com/office/drawing/2014/main" xmlns="" id="{C1B51265-2D69-4197-B5D5-DC3D4ACABCA8}"/>
                </a:ext>
              </a:extLst>
            </p:cNvPr>
            <p:cNvSpPr/>
            <p:nvPr/>
          </p:nvSpPr>
          <p:spPr>
            <a:xfrm>
              <a:off x="904875" y="4841500"/>
              <a:ext cx="643993" cy="663949"/>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Cube 93">
              <a:extLst>
                <a:ext uri="{FF2B5EF4-FFF2-40B4-BE49-F238E27FC236}">
                  <a16:creationId xmlns:a16="http://schemas.microsoft.com/office/drawing/2014/main" xmlns="" id="{6702327C-CB9C-48D5-95C4-1699057F6777}"/>
                </a:ext>
              </a:extLst>
            </p:cNvPr>
            <p:cNvSpPr/>
            <p:nvPr/>
          </p:nvSpPr>
          <p:spPr>
            <a:xfrm>
              <a:off x="1240098" y="494761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Cube 94">
              <a:extLst>
                <a:ext uri="{FF2B5EF4-FFF2-40B4-BE49-F238E27FC236}">
                  <a16:creationId xmlns:a16="http://schemas.microsoft.com/office/drawing/2014/main" xmlns="" id="{0114928C-D2B0-4FCD-87B5-F62C5850071E}"/>
                </a:ext>
              </a:extLst>
            </p:cNvPr>
            <p:cNvSpPr/>
            <p:nvPr/>
          </p:nvSpPr>
          <p:spPr>
            <a:xfrm>
              <a:off x="1240098" y="5109266"/>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Cube 95">
              <a:extLst>
                <a:ext uri="{FF2B5EF4-FFF2-40B4-BE49-F238E27FC236}">
                  <a16:creationId xmlns:a16="http://schemas.microsoft.com/office/drawing/2014/main" xmlns="" id="{FBCEF2B5-AB60-448F-8D4A-507B6E09AA45}"/>
                </a:ext>
              </a:extLst>
            </p:cNvPr>
            <p:cNvSpPr/>
            <p:nvPr/>
          </p:nvSpPr>
          <p:spPr>
            <a:xfrm>
              <a:off x="1240098" y="526636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Cube 96">
              <a:extLst>
                <a:ext uri="{FF2B5EF4-FFF2-40B4-BE49-F238E27FC236}">
                  <a16:creationId xmlns:a16="http://schemas.microsoft.com/office/drawing/2014/main" xmlns="" id="{57B1BEC8-CB5F-41FC-9647-6C9749AF5E88}"/>
                </a:ext>
              </a:extLst>
            </p:cNvPr>
            <p:cNvSpPr/>
            <p:nvPr/>
          </p:nvSpPr>
          <p:spPr>
            <a:xfrm>
              <a:off x="1081453" y="494761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Cube 97">
              <a:extLst>
                <a:ext uri="{FF2B5EF4-FFF2-40B4-BE49-F238E27FC236}">
                  <a16:creationId xmlns:a16="http://schemas.microsoft.com/office/drawing/2014/main" xmlns="" id="{6ED443D4-77D6-4FAF-A203-C885A4C69541}"/>
                </a:ext>
              </a:extLst>
            </p:cNvPr>
            <p:cNvSpPr/>
            <p:nvPr/>
          </p:nvSpPr>
          <p:spPr>
            <a:xfrm>
              <a:off x="1081453" y="5109266"/>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Cube 98">
              <a:extLst>
                <a:ext uri="{FF2B5EF4-FFF2-40B4-BE49-F238E27FC236}">
                  <a16:creationId xmlns:a16="http://schemas.microsoft.com/office/drawing/2014/main" xmlns="" id="{1C6AABD2-5CE6-4BE4-92DA-CF30D3C17A84}"/>
                </a:ext>
              </a:extLst>
            </p:cNvPr>
            <p:cNvSpPr/>
            <p:nvPr/>
          </p:nvSpPr>
          <p:spPr>
            <a:xfrm>
              <a:off x="1081453" y="526636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0" name="Group 99">
            <a:extLst>
              <a:ext uri="{FF2B5EF4-FFF2-40B4-BE49-F238E27FC236}">
                <a16:creationId xmlns:a16="http://schemas.microsoft.com/office/drawing/2014/main" xmlns="" id="{0D3B2693-56CF-4434-B93E-23A1C821C8A1}"/>
              </a:ext>
            </a:extLst>
          </p:cNvPr>
          <p:cNvGrpSpPr/>
          <p:nvPr/>
        </p:nvGrpSpPr>
        <p:grpSpPr>
          <a:xfrm>
            <a:off x="2918070" y="5524845"/>
            <a:ext cx="643993" cy="663949"/>
            <a:chOff x="904875" y="4841500"/>
            <a:chExt cx="643993" cy="663949"/>
          </a:xfrm>
        </p:grpSpPr>
        <p:sp>
          <p:nvSpPr>
            <p:cNvPr id="101" name="Oval 100">
              <a:extLst>
                <a:ext uri="{FF2B5EF4-FFF2-40B4-BE49-F238E27FC236}">
                  <a16:creationId xmlns:a16="http://schemas.microsoft.com/office/drawing/2014/main" xmlns="" id="{9A01F12F-8364-4B21-AB57-9D8DBDD66EC5}"/>
                </a:ext>
              </a:extLst>
            </p:cNvPr>
            <p:cNvSpPr/>
            <p:nvPr/>
          </p:nvSpPr>
          <p:spPr>
            <a:xfrm>
              <a:off x="904875" y="4841500"/>
              <a:ext cx="643993" cy="663949"/>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Cube 101">
              <a:extLst>
                <a:ext uri="{FF2B5EF4-FFF2-40B4-BE49-F238E27FC236}">
                  <a16:creationId xmlns:a16="http://schemas.microsoft.com/office/drawing/2014/main" xmlns="" id="{EBEC566F-D140-4048-A9A5-FA9D7B505E5B}"/>
                </a:ext>
              </a:extLst>
            </p:cNvPr>
            <p:cNvSpPr/>
            <p:nvPr/>
          </p:nvSpPr>
          <p:spPr>
            <a:xfrm>
              <a:off x="1240098" y="494761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Cube 102">
              <a:extLst>
                <a:ext uri="{FF2B5EF4-FFF2-40B4-BE49-F238E27FC236}">
                  <a16:creationId xmlns:a16="http://schemas.microsoft.com/office/drawing/2014/main" xmlns="" id="{05481842-1C3F-4E71-94E3-B93254F00AA5}"/>
                </a:ext>
              </a:extLst>
            </p:cNvPr>
            <p:cNvSpPr/>
            <p:nvPr/>
          </p:nvSpPr>
          <p:spPr>
            <a:xfrm>
              <a:off x="1240098" y="5109266"/>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Cube 103">
              <a:extLst>
                <a:ext uri="{FF2B5EF4-FFF2-40B4-BE49-F238E27FC236}">
                  <a16:creationId xmlns:a16="http://schemas.microsoft.com/office/drawing/2014/main" xmlns="" id="{4160E8D4-D12C-4728-99CB-02102C1576FD}"/>
                </a:ext>
              </a:extLst>
            </p:cNvPr>
            <p:cNvSpPr/>
            <p:nvPr/>
          </p:nvSpPr>
          <p:spPr>
            <a:xfrm>
              <a:off x="1240098" y="526636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Cube 104">
              <a:extLst>
                <a:ext uri="{FF2B5EF4-FFF2-40B4-BE49-F238E27FC236}">
                  <a16:creationId xmlns:a16="http://schemas.microsoft.com/office/drawing/2014/main" xmlns="" id="{759BBF04-364E-4DFA-9747-F36C1B297BEE}"/>
                </a:ext>
              </a:extLst>
            </p:cNvPr>
            <p:cNvSpPr/>
            <p:nvPr/>
          </p:nvSpPr>
          <p:spPr>
            <a:xfrm>
              <a:off x="1081453" y="494761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Cube 105">
              <a:extLst>
                <a:ext uri="{FF2B5EF4-FFF2-40B4-BE49-F238E27FC236}">
                  <a16:creationId xmlns:a16="http://schemas.microsoft.com/office/drawing/2014/main" xmlns="" id="{5490E48A-C56B-4B18-8CEF-4D14DAE1A64D}"/>
                </a:ext>
              </a:extLst>
            </p:cNvPr>
            <p:cNvSpPr/>
            <p:nvPr/>
          </p:nvSpPr>
          <p:spPr>
            <a:xfrm>
              <a:off x="1081453" y="5109266"/>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Cube 106">
              <a:extLst>
                <a:ext uri="{FF2B5EF4-FFF2-40B4-BE49-F238E27FC236}">
                  <a16:creationId xmlns:a16="http://schemas.microsoft.com/office/drawing/2014/main" xmlns="" id="{577D2804-2E4F-4DDC-A773-336913DB87DA}"/>
                </a:ext>
              </a:extLst>
            </p:cNvPr>
            <p:cNvSpPr/>
            <p:nvPr/>
          </p:nvSpPr>
          <p:spPr>
            <a:xfrm>
              <a:off x="1081453" y="5266367"/>
              <a:ext cx="141027" cy="145637"/>
            </a:xfrm>
            <a:prstGeom prst="cube">
              <a:avLst/>
            </a:prstGeom>
            <a:solidFill>
              <a:srgbClr val="FAB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8"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E928CFDB-6FE9-4A3A-BD20-60EC52E6531D}"/>
              </a:ext>
            </a:extLst>
          </p:cNvPr>
          <p:cNvGrpSpPr/>
          <p:nvPr/>
        </p:nvGrpSpPr>
        <p:grpSpPr>
          <a:xfrm>
            <a:off x="3670543" y="5541665"/>
            <a:ext cx="2501658" cy="392644"/>
            <a:chOff x="3277803" y="4343400"/>
            <a:chExt cx="2501658" cy="392644"/>
          </a:xfrm>
        </p:grpSpPr>
        <p:sp>
          <p:nvSpPr>
            <p:cNvPr id="30" name="Rectangle 29">
              <a:extLst>
                <a:ext uri="{FF2B5EF4-FFF2-40B4-BE49-F238E27FC236}">
                  <a16:creationId xmlns:a16="http://schemas.microsoft.com/office/drawing/2014/main" xmlns="" id="{D4F858C0-6E8A-48CF-B24B-D892C5CF7D5B}"/>
                </a:ext>
              </a:extLst>
            </p:cNvPr>
            <p:cNvSpPr/>
            <p:nvPr/>
          </p:nvSpPr>
          <p:spPr>
            <a:xfrm>
              <a:off x="3277803" y="4343400"/>
              <a:ext cx="2501658" cy="392644"/>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     </a:t>
              </a:r>
              <a:r>
                <a:rPr lang="en-GB" dirty="0" smtClean="0">
                  <a:solidFill>
                    <a:schemeClr val="bg1"/>
                  </a:solidFill>
                </a:rPr>
                <a:t> 32 </a:t>
              </a:r>
              <a:r>
                <a:rPr lang="en-GB" dirty="0">
                  <a:solidFill>
                    <a:schemeClr val="bg1"/>
                  </a:solidFill>
                </a:rPr>
                <a:t>parrots</a:t>
              </a:r>
            </a:p>
          </p:txBody>
        </p:sp>
        <p:grpSp>
          <p:nvGrpSpPr>
            <p:cNvPr id="31" name="Group 30">
              <a:extLst>
                <a:ext uri="{FF2B5EF4-FFF2-40B4-BE49-F238E27FC236}">
                  <a16:creationId xmlns:a16="http://schemas.microsoft.com/office/drawing/2014/main" xmlns="" id="{E4827655-8B4C-446A-A222-DC813EBD66AD}"/>
                </a:ext>
              </a:extLst>
            </p:cNvPr>
            <p:cNvGrpSpPr/>
            <p:nvPr/>
          </p:nvGrpSpPr>
          <p:grpSpPr>
            <a:xfrm>
              <a:off x="3404130" y="4421087"/>
              <a:ext cx="228598" cy="227715"/>
              <a:chOff x="3068362" y="4265508"/>
              <a:chExt cx="355746" cy="354371"/>
            </a:xfrm>
          </p:grpSpPr>
          <p:cxnSp>
            <p:nvCxnSpPr>
              <p:cNvPr id="32" name="Straight Connector 31">
                <a:extLst>
                  <a:ext uri="{FF2B5EF4-FFF2-40B4-BE49-F238E27FC236}">
                    <a16:creationId xmlns:a16="http://schemas.microsoft.com/office/drawing/2014/main" xmlns="" id="{4D52A1E8-6D7B-472B-B7CF-94E97AB3E2B1}"/>
                  </a:ext>
                </a:extLst>
              </p:cNvPr>
              <p:cNvCxnSpPr>
                <a:cxnSpLocks/>
              </p:cNvCxnSpPr>
              <p:nvPr/>
            </p:nvCxnSpPr>
            <p:spPr>
              <a:xfrm>
                <a:off x="3068362" y="4445744"/>
                <a:ext cx="38768" cy="174135"/>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69E4DD10-FD18-41B1-8305-E39645E2E55F}"/>
                  </a:ext>
                </a:extLst>
              </p:cNvPr>
              <p:cNvCxnSpPr>
                <a:cxnSpLocks/>
              </p:cNvCxnSpPr>
              <p:nvPr/>
            </p:nvCxnSpPr>
            <p:spPr>
              <a:xfrm flipV="1">
                <a:off x="3115985" y="4265508"/>
                <a:ext cx="308123" cy="344847"/>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a:extLst>
              <a:ext uri="{FF2B5EF4-FFF2-40B4-BE49-F238E27FC236}">
                <a16:creationId xmlns:a16="http://schemas.microsoft.com/office/drawing/2014/main" xmlns="" id="{98AB1E22-EC6A-425C-BECE-96723CB10252}"/>
              </a:ext>
            </a:extLst>
          </p:cNvPr>
          <p:cNvGrpSpPr/>
          <p:nvPr/>
        </p:nvGrpSpPr>
        <p:grpSpPr>
          <a:xfrm>
            <a:off x="3670543" y="4343400"/>
            <a:ext cx="3152775" cy="392644"/>
            <a:chOff x="3546491" y="4343400"/>
            <a:chExt cx="3152775" cy="392644"/>
          </a:xfrm>
        </p:grpSpPr>
        <p:sp>
          <p:nvSpPr>
            <p:cNvPr id="13" name="Rectangle 12">
              <a:extLst>
                <a:ext uri="{FF2B5EF4-FFF2-40B4-BE49-F238E27FC236}">
                  <a16:creationId xmlns:a16="http://schemas.microsoft.com/office/drawing/2014/main" xmlns="" id="{49752C97-B38C-4D6F-87A7-855BB7F142FF}"/>
                </a:ext>
              </a:extLst>
            </p:cNvPr>
            <p:cNvSpPr/>
            <p:nvPr/>
          </p:nvSpPr>
          <p:spPr>
            <a:xfrm>
              <a:off x="3546491" y="4343400"/>
              <a:ext cx="3152775" cy="392644"/>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     </a:t>
              </a:r>
              <a:r>
                <a:rPr lang="en-GB" dirty="0" smtClean="0">
                  <a:solidFill>
                    <a:schemeClr val="bg1"/>
                  </a:solidFill>
                </a:rPr>
                <a:t> 8 </a:t>
              </a:r>
              <a:r>
                <a:rPr lang="en-GB" dirty="0">
                  <a:solidFill>
                    <a:schemeClr val="bg1"/>
                  </a:solidFill>
                </a:rPr>
                <a:t>parrots</a:t>
              </a:r>
            </a:p>
          </p:txBody>
        </p:sp>
        <p:grpSp>
          <p:nvGrpSpPr>
            <p:cNvPr id="24" name="Group 23">
              <a:extLst>
                <a:ext uri="{FF2B5EF4-FFF2-40B4-BE49-F238E27FC236}">
                  <a16:creationId xmlns:a16="http://schemas.microsoft.com/office/drawing/2014/main" xmlns="" id="{CEEFBFB4-C321-4A10-BF1C-39E147064C0F}"/>
                </a:ext>
              </a:extLst>
            </p:cNvPr>
            <p:cNvGrpSpPr/>
            <p:nvPr/>
          </p:nvGrpSpPr>
          <p:grpSpPr>
            <a:xfrm>
              <a:off x="3672823" y="4421087"/>
              <a:ext cx="228593" cy="227715"/>
              <a:chOff x="3486540" y="4265508"/>
              <a:chExt cx="355742" cy="354371"/>
            </a:xfrm>
          </p:grpSpPr>
          <p:cxnSp>
            <p:nvCxnSpPr>
              <p:cNvPr id="12" name="Straight Connector 11">
                <a:extLst>
                  <a:ext uri="{FF2B5EF4-FFF2-40B4-BE49-F238E27FC236}">
                    <a16:creationId xmlns:a16="http://schemas.microsoft.com/office/drawing/2014/main" xmlns="" id="{D0CADD21-ED81-467D-9437-848EE6E3C3A4}"/>
                  </a:ext>
                </a:extLst>
              </p:cNvPr>
              <p:cNvCxnSpPr>
                <a:cxnSpLocks/>
              </p:cNvCxnSpPr>
              <p:nvPr/>
            </p:nvCxnSpPr>
            <p:spPr>
              <a:xfrm>
                <a:off x="3486540" y="4445744"/>
                <a:ext cx="38769" cy="174135"/>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2308123-DA94-48B4-8B77-600F60A0C484}"/>
                  </a:ext>
                </a:extLst>
              </p:cNvPr>
              <p:cNvCxnSpPr>
                <a:cxnSpLocks/>
              </p:cNvCxnSpPr>
              <p:nvPr/>
            </p:nvCxnSpPr>
            <p:spPr>
              <a:xfrm flipV="1">
                <a:off x="3534158" y="4265508"/>
                <a:ext cx="308124" cy="344847"/>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aphicFrame>
        <p:nvGraphicFramePr>
          <p:cNvPr id="10" name="Table 9">
            <a:extLst>
              <a:ext uri="{FF2B5EF4-FFF2-40B4-BE49-F238E27FC236}">
                <a16:creationId xmlns:a16="http://schemas.microsoft.com/office/drawing/2014/main" xmlns="" id="{75A86E9B-B106-4FEA-8E96-586D3DC909C2}"/>
              </a:ext>
            </a:extLst>
          </p:cNvPr>
          <p:cNvGraphicFramePr>
            <a:graphicFrameLocks noGrp="1"/>
          </p:cNvGraphicFramePr>
          <p:nvPr>
            <p:extLst>
              <p:ext uri="{D42A27DB-BD31-4B8C-83A1-F6EECF244321}">
                <p14:modId xmlns:p14="http://schemas.microsoft.com/office/powerpoint/2010/main" val="900762332"/>
              </p:ext>
            </p:extLst>
          </p:nvPr>
        </p:nvGraphicFramePr>
        <p:xfrm>
          <a:off x="689781" y="3707618"/>
          <a:ext cx="2530871" cy="2623167"/>
        </p:xfrm>
        <a:graphic>
          <a:graphicData uri="http://schemas.openxmlformats.org/drawingml/2006/table">
            <a:tbl>
              <a:tblPr firstRow="1" bandRow="1">
                <a:tableStyleId>{5940675A-B579-460E-94D1-54222C63F5DA}</a:tableStyleId>
              </a:tblPr>
              <a:tblGrid>
                <a:gridCol w="2530871">
                  <a:extLst>
                    <a:ext uri="{9D8B030D-6E8A-4147-A177-3AD203B41FA5}">
                      <a16:colId xmlns:a16="http://schemas.microsoft.com/office/drawing/2014/main" xmlns="" val="226813440"/>
                    </a:ext>
                  </a:extLst>
                </a:gridCol>
              </a:tblGrid>
              <a:tr h="635782">
                <a:tc>
                  <a:txBody>
                    <a:bodyPr/>
                    <a:lstStyle/>
                    <a:p>
                      <a:r>
                        <a:rPr lang="en-GB" sz="1800" b="0" i="0" kern="1200" dirty="0" smtClean="0">
                          <a:solidFill>
                            <a:schemeClr val="tx1"/>
                          </a:solidFill>
                          <a:effectLst/>
                          <a:latin typeface="+mn-lt"/>
                          <a:ea typeface="+mn-ea"/>
                          <a:cs typeface="+mn-cs"/>
                        </a:rPr>
                        <a:t>Possible Multiples of 8</a:t>
                      </a:r>
                      <a:endParaRPr lang="en-GB" dirty="0"/>
                    </a:p>
                  </a:txBody>
                  <a:tcPr anchor="ctr">
                    <a:noFill/>
                  </a:tcPr>
                </a:tc>
                <a:extLst>
                  <a:ext uri="{0D108BD9-81ED-4DB2-BD59-A6C34878D82A}">
                    <a16:rowId xmlns:a16="http://schemas.microsoft.com/office/drawing/2014/main" xmlns="" val="757614633"/>
                  </a:ext>
                </a:extLst>
              </a:tr>
              <a:tr h="397477">
                <a:tc>
                  <a:txBody>
                    <a:bodyPr/>
                    <a:lstStyle/>
                    <a:p>
                      <a:r>
                        <a:rPr lang="en-GB" dirty="0" smtClean="0"/>
                        <a:t>8</a:t>
                      </a:r>
                      <a:endParaRPr lang="en-GB" dirty="0"/>
                    </a:p>
                  </a:txBody>
                  <a:tcPr>
                    <a:noFill/>
                  </a:tcPr>
                </a:tc>
                <a:extLst>
                  <a:ext uri="{0D108BD9-81ED-4DB2-BD59-A6C34878D82A}">
                    <a16:rowId xmlns:a16="http://schemas.microsoft.com/office/drawing/2014/main" xmlns="" val="511822589"/>
                  </a:ext>
                </a:extLst>
              </a:tr>
              <a:tr h="397477">
                <a:tc>
                  <a:txBody>
                    <a:bodyPr/>
                    <a:lstStyle/>
                    <a:p>
                      <a:r>
                        <a:rPr lang="en-GB" dirty="0" smtClean="0"/>
                        <a:t>16</a:t>
                      </a:r>
                      <a:endParaRPr lang="en-GB" dirty="0"/>
                    </a:p>
                  </a:txBody>
                  <a:tcPr>
                    <a:noFill/>
                  </a:tcPr>
                </a:tc>
                <a:extLst>
                  <a:ext uri="{0D108BD9-81ED-4DB2-BD59-A6C34878D82A}">
                    <a16:rowId xmlns:a16="http://schemas.microsoft.com/office/drawing/2014/main" xmlns="" val="1316589887"/>
                  </a:ext>
                </a:extLst>
              </a:tr>
              <a:tr h="397477">
                <a:tc>
                  <a:txBody>
                    <a:bodyPr/>
                    <a:lstStyle/>
                    <a:p>
                      <a:r>
                        <a:rPr lang="en-GB" dirty="0" smtClean="0"/>
                        <a:t>24</a:t>
                      </a:r>
                      <a:endParaRPr lang="en-GB" dirty="0"/>
                    </a:p>
                  </a:txBody>
                  <a:tcPr>
                    <a:noFill/>
                  </a:tcPr>
                </a:tc>
                <a:extLst>
                  <a:ext uri="{0D108BD9-81ED-4DB2-BD59-A6C34878D82A}">
                    <a16:rowId xmlns:a16="http://schemas.microsoft.com/office/drawing/2014/main" xmlns="" val="563138191"/>
                  </a:ext>
                </a:extLst>
              </a:tr>
              <a:tr h="397477">
                <a:tc>
                  <a:txBody>
                    <a:bodyPr/>
                    <a:lstStyle/>
                    <a:p>
                      <a:r>
                        <a:rPr lang="en-GB" dirty="0" smtClean="0"/>
                        <a:t>32</a:t>
                      </a:r>
                      <a:endParaRPr lang="en-GB" dirty="0"/>
                    </a:p>
                  </a:txBody>
                  <a:tcPr>
                    <a:noFill/>
                  </a:tcPr>
                </a:tc>
                <a:extLst>
                  <a:ext uri="{0D108BD9-81ED-4DB2-BD59-A6C34878D82A}">
                    <a16:rowId xmlns:a16="http://schemas.microsoft.com/office/drawing/2014/main" xmlns="" val="3844086096"/>
                  </a:ext>
                </a:extLst>
              </a:tr>
              <a:tr h="397477">
                <a:tc>
                  <a:txBody>
                    <a:bodyPr/>
                    <a:lstStyle/>
                    <a:p>
                      <a:r>
                        <a:rPr lang="en-GB" dirty="0" smtClean="0"/>
                        <a:t>40</a:t>
                      </a:r>
                      <a:endParaRPr lang="en-GB" dirty="0"/>
                    </a:p>
                  </a:txBody>
                  <a:tcPr>
                    <a:noFill/>
                  </a:tcPr>
                </a:tc>
                <a:extLst>
                  <a:ext uri="{0D108BD9-81ED-4DB2-BD59-A6C34878D82A}">
                    <a16:rowId xmlns:a16="http://schemas.microsoft.com/office/drawing/2014/main" xmlns="" val="3563340641"/>
                  </a:ext>
                </a:extLst>
              </a:tr>
            </a:tbl>
          </a:graphicData>
        </a:graphic>
      </p:graphicFrame>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4" name="Rectangle 3">
            <a:extLst>
              <a:ext uri="{FF2B5EF4-FFF2-40B4-BE49-F238E27FC236}">
                <a16:creationId xmlns:a16="http://schemas.microsoft.com/office/drawing/2014/main" xmlns="" id="{F3389ABB-2692-4494-B4FE-A44484F941A6}"/>
              </a:ext>
            </a:extLst>
          </p:cNvPr>
          <p:cNvSpPr/>
          <p:nvPr/>
        </p:nvSpPr>
        <p:spPr>
          <a:xfrm>
            <a:off x="689782" y="2871522"/>
            <a:ext cx="6682568" cy="787652"/>
          </a:xfrm>
          <a:prstGeom prst="rect">
            <a:avLst/>
          </a:prstGeom>
          <a:solidFill>
            <a:srgbClr val="FAB003"/>
          </a:solidFill>
        </p:spPr>
        <p:txBody>
          <a:bodyPr wrap="square">
            <a:spAutoFit/>
          </a:bodyPr>
          <a:lstStyle/>
          <a:p>
            <a:pPr>
              <a:lnSpc>
                <a:spcPct val="107000"/>
              </a:lnSpc>
              <a:spcAft>
                <a:spcPts val="800"/>
              </a:spcAft>
            </a:pPr>
            <a:r>
              <a:rPr lang="en-GB" dirty="0"/>
              <a:t>How many parrots could she have</a:t>
            </a:r>
            <a:r>
              <a:rPr lang="en-GB" dirty="0" smtClean="0"/>
              <a:t>?</a:t>
            </a:r>
          </a:p>
          <a:p>
            <a:pPr>
              <a:lnSpc>
                <a:spcPct val="107000"/>
              </a:lnSpc>
              <a:spcAft>
                <a:spcPts val="800"/>
              </a:spcAft>
            </a:pPr>
            <a:r>
              <a:rPr lang="en-GB" dirty="0" smtClean="0">
                <a:latin typeface="Twinkl" pitchFamily="50" charset="0"/>
                <a:ea typeface="Calibri" panose="020F0502020204030204" pitchFamily="34" charset="0"/>
                <a:cs typeface="Times New Roman" panose="02020603050405020304" pitchFamily="18" charset="0"/>
              </a:rPr>
              <a:t>Find </a:t>
            </a:r>
            <a:r>
              <a:rPr lang="en-GB" dirty="0">
                <a:latin typeface="Twinkl" pitchFamily="50" charset="0"/>
                <a:ea typeface="Calibri" panose="020F0502020204030204" pitchFamily="34" charset="0"/>
                <a:cs typeface="Times New Roman" panose="02020603050405020304" pitchFamily="18" charset="0"/>
              </a:rPr>
              <a:t>all the possibilities. </a:t>
            </a:r>
            <a:endPar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47429" y="670981"/>
            <a:ext cx="210758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The 8 Times </a:t>
            </a:r>
            <a:r>
              <a:rPr lang="en-GB" sz="1600" b="1" dirty="0" smtClean="0">
                <a:solidFill>
                  <a:schemeClr val="bg1"/>
                </a:solidFill>
              </a:rPr>
              <a:t>Table</a:t>
            </a:r>
            <a:endParaRPr lang="en-GB" sz="1600" b="1" dirty="0">
              <a:solidFill>
                <a:schemeClr val="bg1"/>
              </a:solidFill>
            </a:endParaRPr>
          </a:p>
        </p:txBody>
      </p:sp>
      <p:sp>
        <p:nvSpPr>
          <p:cNvPr id="75" name="Rectangle 74"/>
          <p:cNvSpPr/>
          <p:nvPr/>
        </p:nvSpPr>
        <p:spPr>
          <a:xfrm>
            <a:off x="2405074"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405074"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E64DA5B8-04B6-4803-8F59-96A81EE68C0C}"/>
              </a:ext>
            </a:extLst>
          </p:cNvPr>
          <p:cNvSpPr txBox="1"/>
          <p:nvPr/>
        </p:nvSpPr>
        <p:spPr>
          <a:xfrm>
            <a:off x="755650" y="1131888"/>
            <a:ext cx="7632700" cy="1661993"/>
          </a:xfrm>
          <a:prstGeom prst="rect">
            <a:avLst/>
          </a:prstGeom>
          <a:noFill/>
        </p:spPr>
        <p:txBody>
          <a:bodyPr wrap="square" lIns="0" tIns="0" rIns="0" bIns="0" rtlCol="0">
            <a:spAutoFit/>
          </a:bodyPr>
          <a:lstStyle/>
          <a:p>
            <a:pPr>
              <a:lnSpc>
                <a:spcPct val="150000"/>
              </a:lnSpc>
            </a:pPr>
            <a:r>
              <a:rPr lang="en-GB" dirty="0"/>
              <a:t>Pirate </a:t>
            </a:r>
            <a:r>
              <a:rPr lang="en-GB" dirty="0" err="1"/>
              <a:t>Priti</a:t>
            </a:r>
            <a:r>
              <a:rPr lang="en-GB" dirty="0"/>
              <a:t> has </a:t>
            </a:r>
            <a:r>
              <a:rPr lang="en-GB" dirty="0" smtClean="0"/>
              <a:t>fewer </a:t>
            </a:r>
            <a:r>
              <a:rPr lang="en-GB" dirty="0"/>
              <a:t>than 45 parrots to arrange into cages </a:t>
            </a:r>
            <a:br>
              <a:rPr lang="en-GB" dirty="0"/>
            </a:br>
            <a:r>
              <a:rPr lang="en-GB" dirty="0"/>
              <a:t>on the pirate ship.</a:t>
            </a:r>
          </a:p>
          <a:p>
            <a:pPr>
              <a:lnSpc>
                <a:spcPct val="150000"/>
              </a:lnSpc>
            </a:pPr>
            <a:r>
              <a:rPr lang="en-GB" dirty="0"/>
              <a:t>If she sorts them in groups of eight, she has none left over.</a:t>
            </a:r>
          </a:p>
          <a:p>
            <a:pPr>
              <a:lnSpc>
                <a:spcPct val="150000"/>
              </a:lnSpc>
            </a:pPr>
            <a:r>
              <a:rPr lang="en-GB" dirty="0"/>
              <a:t>If she sorts them into groups of three, she has two left over.</a:t>
            </a:r>
          </a:p>
        </p:txBody>
      </p:sp>
      <p:graphicFrame>
        <p:nvGraphicFramePr>
          <p:cNvPr id="7" name="Table 6">
            <a:extLst>
              <a:ext uri="{FF2B5EF4-FFF2-40B4-BE49-F238E27FC236}">
                <a16:creationId xmlns:a16="http://schemas.microsoft.com/office/drawing/2014/main" xmlns="" id="{462C9FB1-A27A-4008-80BF-B1B53A0412AC}"/>
              </a:ext>
            </a:extLst>
          </p:cNvPr>
          <p:cNvGraphicFramePr>
            <a:graphicFrameLocks noGrp="1"/>
          </p:cNvGraphicFramePr>
          <p:nvPr>
            <p:extLst>
              <p:ext uri="{D42A27DB-BD31-4B8C-83A1-F6EECF244321}">
                <p14:modId xmlns:p14="http://schemas.microsoft.com/office/powerpoint/2010/main" val="1968491707"/>
              </p:ext>
            </p:extLst>
          </p:nvPr>
        </p:nvGraphicFramePr>
        <p:xfrm>
          <a:off x="3268277" y="3707618"/>
          <a:ext cx="3361123" cy="2627465"/>
        </p:xfrm>
        <a:graphic>
          <a:graphicData uri="http://schemas.openxmlformats.org/drawingml/2006/table">
            <a:tbl>
              <a:tblPr firstRow="1" bandRow="1">
                <a:tableStyleId>{5940675A-B579-460E-94D1-54222C63F5DA}</a:tableStyleId>
              </a:tblPr>
              <a:tblGrid>
                <a:gridCol w="3361123">
                  <a:extLst>
                    <a:ext uri="{9D8B030D-6E8A-4147-A177-3AD203B41FA5}">
                      <a16:colId xmlns:a16="http://schemas.microsoft.com/office/drawing/2014/main" xmlns="" val="2870615266"/>
                    </a:ext>
                  </a:extLst>
                </a:gridCol>
              </a:tblGrid>
              <a:tr h="609729">
                <a:tc>
                  <a:txBody>
                    <a:bodyPr/>
                    <a:lstStyle/>
                    <a:p>
                      <a:pPr algn="ctr"/>
                      <a:r>
                        <a:rPr lang="en-GB" sz="1800" b="0" i="0" kern="1200" dirty="0" smtClean="0">
                          <a:solidFill>
                            <a:schemeClr val="tx1"/>
                          </a:solidFill>
                          <a:effectLst/>
                          <a:latin typeface="+mn-lt"/>
                          <a:ea typeface="+mn-ea"/>
                          <a:cs typeface="+mn-cs"/>
                        </a:rPr>
                        <a:t>Number Left If Divided </a:t>
                      </a:r>
                      <a:br>
                        <a:rPr lang="en-GB" sz="1800" b="0" i="0" kern="1200" dirty="0" smtClean="0">
                          <a:solidFill>
                            <a:schemeClr val="tx1"/>
                          </a:solidFill>
                          <a:effectLst/>
                          <a:latin typeface="+mn-lt"/>
                          <a:ea typeface="+mn-ea"/>
                          <a:cs typeface="+mn-cs"/>
                        </a:rPr>
                      </a:br>
                      <a:r>
                        <a:rPr lang="en-GB" sz="1800" b="0" i="0" kern="1200" dirty="0" smtClean="0">
                          <a:solidFill>
                            <a:schemeClr val="tx1"/>
                          </a:solidFill>
                          <a:effectLst/>
                          <a:latin typeface="+mn-lt"/>
                          <a:ea typeface="+mn-ea"/>
                          <a:cs typeface="+mn-cs"/>
                        </a:rPr>
                        <a:t>into Groups of 3</a:t>
                      </a:r>
                      <a:endParaRPr lang="en-GB" dirty="0"/>
                    </a:p>
                  </a:txBody>
                  <a:tcPr anchor="ctr">
                    <a:noFill/>
                  </a:tcPr>
                </a:tc>
                <a:extLst>
                  <a:ext uri="{0D108BD9-81ED-4DB2-BD59-A6C34878D82A}">
                    <a16:rowId xmlns:a16="http://schemas.microsoft.com/office/drawing/2014/main" xmlns="" val="1852313739"/>
                  </a:ext>
                </a:extLst>
              </a:tr>
              <a:tr h="397477">
                <a:tc>
                  <a:txBody>
                    <a:bodyPr/>
                    <a:lstStyle/>
                    <a:p>
                      <a:r>
                        <a:rPr lang="en-GB" dirty="0" smtClean="0"/>
                        <a:t>2</a:t>
                      </a:r>
                      <a:endParaRPr lang="en-GB" dirty="0"/>
                    </a:p>
                  </a:txBody>
                  <a:tcPr>
                    <a:noFill/>
                  </a:tcPr>
                </a:tc>
                <a:extLst>
                  <a:ext uri="{0D108BD9-81ED-4DB2-BD59-A6C34878D82A}">
                    <a16:rowId xmlns:a16="http://schemas.microsoft.com/office/drawing/2014/main" xmlns="" val="1296131363"/>
                  </a:ext>
                </a:extLst>
              </a:tr>
              <a:tr h="397477">
                <a:tc>
                  <a:txBody>
                    <a:bodyPr/>
                    <a:lstStyle/>
                    <a:p>
                      <a:r>
                        <a:rPr lang="en-GB" dirty="0" smtClean="0"/>
                        <a:t>1</a:t>
                      </a:r>
                      <a:endParaRPr lang="en-GB" dirty="0"/>
                    </a:p>
                  </a:txBody>
                  <a:tcPr>
                    <a:noFill/>
                  </a:tcPr>
                </a:tc>
                <a:extLst>
                  <a:ext uri="{0D108BD9-81ED-4DB2-BD59-A6C34878D82A}">
                    <a16:rowId xmlns:a16="http://schemas.microsoft.com/office/drawing/2014/main" xmlns="" val="2352165596"/>
                  </a:ext>
                </a:extLst>
              </a:tr>
              <a:tr h="397477">
                <a:tc>
                  <a:txBody>
                    <a:bodyPr/>
                    <a:lstStyle/>
                    <a:p>
                      <a:r>
                        <a:rPr lang="en-GB" dirty="0" smtClean="0"/>
                        <a:t>0</a:t>
                      </a:r>
                      <a:endParaRPr lang="en-GB" dirty="0"/>
                    </a:p>
                  </a:txBody>
                  <a:tcPr>
                    <a:noFill/>
                  </a:tcPr>
                </a:tc>
                <a:extLst>
                  <a:ext uri="{0D108BD9-81ED-4DB2-BD59-A6C34878D82A}">
                    <a16:rowId xmlns:a16="http://schemas.microsoft.com/office/drawing/2014/main" xmlns="" val="1878316439"/>
                  </a:ext>
                </a:extLst>
              </a:tr>
              <a:tr h="397477">
                <a:tc>
                  <a:txBody>
                    <a:bodyPr/>
                    <a:lstStyle/>
                    <a:p>
                      <a:r>
                        <a:rPr lang="en-GB" dirty="0" smtClean="0"/>
                        <a:t>2</a:t>
                      </a:r>
                      <a:endParaRPr lang="en-GB" dirty="0"/>
                    </a:p>
                  </a:txBody>
                  <a:tcPr>
                    <a:noFill/>
                  </a:tcPr>
                </a:tc>
                <a:extLst>
                  <a:ext uri="{0D108BD9-81ED-4DB2-BD59-A6C34878D82A}">
                    <a16:rowId xmlns:a16="http://schemas.microsoft.com/office/drawing/2014/main" xmlns="" val="3112766543"/>
                  </a:ext>
                </a:extLst>
              </a:tr>
              <a:tr h="397477">
                <a:tc>
                  <a:txBody>
                    <a:bodyPr/>
                    <a:lstStyle/>
                    <a:p>
                      <a:r>
                        <a:rPr lang="en-GB" dirty="0" smtClean="0"/>
                        <a:t>1</a:t>
                      </a:r>
                      <a:endParaRPr lang="en-GB" dirty="0"/>
                    </a:p>
                  </a:txBody>
                  <a:tcPr>
                    <a:noFill/>
                  </a:tcPr>
                </a:tc>
                <a:extLst>
                  <a:ext uri="{0D108BD9-81ED-4DB2-BD59-A6C34878D82A}">
                    <a16:rowId xmlns:a16="http://schemas.microsoft.com/office/drawing/2014/main" xmlns="" val="2563876989"/>
                  </a:ext>
                </a:extLst>
              </a:tr>
            </a:tbl>
          </a:graphicData>
        </a:graphic>
      </p:graphicFrame>
      <p:pic>
        <p:nvPicPr>
          <p:cNvPr id="3" name="Picture 2">
            <a:extLst>
              <a:ext uri="{FF2B5EF4-FFF2-40B4-BE49-F238E27FC236}">
                <a16:creationId xmlns:a16="http://schemas.microsoft.com/office/drawing/2014/main" xmlns="" id="{36CEEC9E-F576-4AB3-9AEC-2049882341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5667" y="3078645"/>
            <a:ext cx="3029648" cy="3350730"/>
          </a:xfrm>
          <a:prstGeom prst="rect">
            <a:avLst/>
          </a:prstGeom>
        </p:spPr>
      </p:pic>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xmlns=""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xmlns=""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671" y="2031674"/>
            <a:ext cx="2720992" cy="3848888"/>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xmlns=""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100"/>
          <a:stretch/>
        </p:blipFill>
        <p:spPr>
          <a:xfrm rot="1560000">
            <a:off x="2560438" y="2922265"/>
            <a:ext cx="720000" cy="2040996"/>
          </a:xfrm>
          <a:prstGeom prst="rect">
            <a:avLst/>
          </a:prstGeom>
          <a:effectLst/>
        </p:spPr>
      </p:pic>
      <p:pic>
        <p:nvPicPr>
          <p:cNvPr id="23" name="Picture 22">
            <a:extLst>
              <a:ext uri="{FF2B5EF4-FFF2-40B4-BE49-F238E27FC236}">
                <a16:creationId xmlns:a16="http://schemas.microsoft.com/office/drawing/2014/main" xmlns="" id="{A410F3B9-A120-4B78-B8FC-DBBE2542D0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4974" y="2031674"/>
            <a:ext cx="2720992" cy="3848888"/>
          </a:xfrm>
          <a:prstGeom prst="rect">
            <a:avLst/>
          </a:prstGeom>
          <a:effectLst>
            <a:outerShdw blurRad="63500" sx="102000" sy="102000" algn="ctr" rotWithShape="0">
              <a:prstClr val="black">
                <a:alpha val="20000"/>
              </a:prstClr>
            </a:outerShdw>
          </a:effectLst>
        </p:spPr>
      </p:pic>
      <p:sp>
        <p:nvSpPr>
          <p:cNvPr id="17" name="Rectangle 16"/>
          <p:cNvSpPr/>
          <p:nvPr/>
        </p:nvSpPr>
        <p:spPr>
          <a:xfrm>
            <a:off x="447429" y="670659"/>
            <a:ext cx="210758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The 8 Times </a:t>
            </a:r>
            <a:r>
              <a:rPr lang="en-GB" sz="1600" b="1" dirty="0" smtClean="0">
                <a:solidFill>
                  <a:schemeClr val="bg1"/>
                </a:solidFill>
              </a:rPr>
              <a:t>Table</a:t>
            </a:r>
            <a:endParaRPr lang="en-GB" sz="1600" b="1" dirty="0">
              <a:solidFill>
                <a:schemeClr val="bg1"/>
              </a:solidFill>
            </a:endParaRPr>
          </a:p>
        </p:txBody>
      </p:sp>
      <p:pic>
        <p:nvPicPr>
          <p:cNvPr id="14" name="Picture 13">
            <a:extLst>
              <a:ext uri="{FF2B5EF4-FFF2-40B4-BE49-F238E27FC236}">
                <a16:creationId xmlns:a16="http://schemas.microsoft.com/office/drawing/2014/main" xmlns="" id="{BDFDB24D-31E5-4760-9ADE-D2B16A2726C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15" t="3579" r="3599" b="7521"/>
          <a:stretch/>
        </p:blipFill>
        <p:spPr>
          <a:xfrm rot="1521585">
            <a:off x="1090310" y="2324313"/>
            <a:ext cx="1339240" cy="1811172"/>
          </a:xfrm>
          <a:prstGeom prst="rect">
            <a:avLst/>
          </a:prstGeom>
          <a:effectLst>
            <a:outerShdw blurRad="63500" sx="102000" sy="102000" algn="ctr" rotWithShape="0">
              <a:prstClr val="black">
                <a:alpha val="20000"/>
              </a:prstClr>
            </a:outerShdw>
          </a:effectLst>
        </p:spPr>
      </p:pic>
      <p:pic>
        <p:nvPicPr>
          <p:cNvPr id="22" name="Boy Writing">
            <a:extLst>
              <a:ext uri="{FF2B5EF4-FFF2-40B4-BE49-F238E27FC236}">
                <a16:creationId xmlns:a16="http://schemas.microsoft.com/office/drawing/2014/main" xmlns=""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50"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742639"/>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Recall and use multiplication and division facts for the </a:t>
            </a:r>
          </a:p>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3, 4 and 8 multiplication tables.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450" y="3226660"/>
            <a:ext cx="3706073" cy="1853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otx" id="{F85161A8-C811-4C2C-8C82-1FD236338727}" vid="{D0108FDD-D510-4CB9-BFB5-C4058926E7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75</TotalTime>
  <Words>363</Words>
  <Application>Microsoft Office PowerPoint</Application>
  <PresentationFormat>On-screen Show (4:3)</PresentationFormat>
  <Paragraphs>72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Times New Roman</vt:lpstr>
      <vt:lpstr>Twinkl</vt:lpstr>
      <vt:lpstr>Tuffy-TTF</vt:lpstr>
      <vt:lpstr>Arial</vt:lpstr>
      <vt:lpstr>Tuffy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Aamina Rammah</dc:creator>
  <cp:lastModifiedBy>Lydia Fay</cp:lastModifiedBy>
  <cp:revision>14</cp:revision>
  <dcterms:created xsi:type="dcterms:W3CDTF">2019-11-04T12:59:45Z</dcterms:created>
  <dcterms:modified xsi:type="dcterms:W3CDTF">2019-11-07T11:26:54Z</dcterms:modified>
</cp:coreProperties>
</file>