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4" r:id="rId2"/>
    <p:sldId id="268" r:id="rId3"/>
    <p:sldId id="271" r:id="rId4"/>
    <p:sldId id="272" r:id="rId5"/>
    <p:sldId id="273" r:id="rId6"/>
    <p:sldId id="278" r:id="rId7"/>
    <p:sldId id="279" r:id="rId8"/>
    <p:sldId id="274" r:id="rId9"/>
    <p:sldId id="280" r:id="rId10"/>
    <p:sldId id="281" r:id="rId11"/>
    <p:sldId id="276" r:id="rId12"/>
    <p:sldId id="282" r:id="rId13"/>
    <p:sldId id="283" r:id="rId14"/>
    <p:sldId id="275" r:id="rId15"/>
    <p:sldId id="284" r:id="rId16"/>
    <p:sldId id="285" r:id="rId17"/>
    <p:sldId id="277" r:id="rId18"/>
    <p:sldId id="286" r:id="rId19"/>
    <p:sldId id="287" r:id="rId20"/>
    <p:sldId id="269" r:id="rId21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assoon Infant Md" panose="02000603050000020003" pitchFamily="50" charset="0"/>
      <p:regular r:id="rId30"/>
    </p:embeddedFont>
    <p:embeddedFont>
      <p:font typeface="BPreplay" panose="02000503000000020004" pitchFamily="50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6139"/>
    <a:srgbClr val="EAA01D"/>
    <a:srgbClr val="68483B"/>
    <a:srgbClr val="8B6137"/>
    <a:srgbClr val="E6BB86"/>
    <a:srgbClr val="C38C54"/>
    <a:srgbClr val="65483B"/>
    <a:srgbClr val="C59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830A38-00D5-404C-823F-199FCF3BA2AA}" type="datetimeFigureOut">
              <a:rPr lang="en-GB"/>
              <a:pPr>
                <a:defRPr/>
              </a:pPr>
              <a:t>06/06/2020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5F0CE2-E9CE-439A-82E0-95122EB8F1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E8F23B-94CC-4310-BBC7-B4CCAEF56ABD}" type="datetimeFigureOut">
              <a:rPr lang="en-GB"/>
              <a:pPr>
                <a:defRPr/>
              </a:pPr>
              <a:t>06/06/2020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B3F915-AA95-43EA-B86B-F1F9C158B9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 userDrawn="1"/>
        </p:nvSpPr>
        <p:spPr bwMode="auto">
          <a:xfrm>
            <a:off x="1533525" y="2078038"/>
            <a:ext cx="60674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240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altLang="en-US" sz="2400" b="1">
                <a:latin typeface="BPreplay" panose="02000503000000020004" pitchFamily="50" charset="0"/>
              </a:rPr>
              <a:t>Photoshop</a:t>
            </a:r>
            <a:r>
              <a:rPr lang="en-GB" altLang="en-US" sz="2400">
                <a:latin typeface="BPreplay" panose="02000503000000020004" pitchFamily="50" charset="0"/>
              </a:rPr>
              <a:t> using the </a:t>
            </a:r>
            <a:r>
              <a:rPr lang="en-GB" altLang="en-US" sz="2400" b="1">
                <a:latin typeface="BPreplay" panose="02000503000000020004" pitchFamily="50" charset="0"/>
              </a:rPr>
              <a:t>PowerPoint Actions</a:t>
            </a:r>
            <a:r>
              <a:rPr lang="en-GB" altLang="en-US" sz="2400">
                <a:latin typeface="BPreplay" panose="02000503000000020004" pitchFamily="50" charset="0"/>
              </a:rPr>
              <a:t> (Z:\#Action Templates\#Actions\PowerPoint)</a:t>
            </a:r>
          </a:p>
          <a:p>
            <a:pPr algn="ctr" eaLnBrk="1" hangingPunct="1"/>
            <a:endParaRPr lang="en-GB" altLang="en-US" sz="2400">
              <a:latin typeface="BPreplay" panose="02000503000000020004" pitchFamily="50" charset="0"/>
            </a:endParaRPr>
          </a:p>
          <a:p>
            <a:pPr algn="ctr" eaLnBrk="1" hangingPunct="1"/>
            <a:r>
              <a:rPr lang="en-GB" altLang="en-US" sz="2400">
                <a:latin typeface="BPreplay" panose="02000503000000020004" pitchFamily="50" charset="0"/>
              </a:rPr>
              <a:t>Add your backgrounds to the appropriate </a:t>
            </a:r>
            <a:r>
              <a:rPr lang="en-GB" altLang="en-US" sz="2400" b="1">
                <a:latin typeface="BPreplay" panose="02000503000000020004" pitchFamily="50" charset="0"/>
              </a:rPr>
              <a:t>Master Slides</a:t>
            </a:r>
            <a:r>
              <a:rPr lang="en-GB" altLang="en-US" sz="240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8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  <a:endParaRPr lang="en-GB" sz="1350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74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70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  <a:endParaRPr lang="en-GB" sz="1350" dirty="0"/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  <a:endParaRPr lang="en-GB" sz="135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10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 userDrawn="1"/>
        </p:nvSpPr>
        <p:spPr bwMode="auto">
          <a:xfrm>
            <a:off x="1533525" y="2078038"/>
            <a:ext cx="60674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240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altLang="en-US" sz="2400" b="1">
                <a:latin typeface="BPreplay" panose="02000503000000020004" pitchFamily="50" charset="0"/>
              </a:rPr>
              <a:t>Photoshop</a:t>
            </a:r>
            <a:r>
              <a:rPr lang="en-GB" altLang="en-US" sz="2400">
                <a:latin typeface="BPreplay" panose="02000503000000020004" pitchFamily="50" charset="0"/>
              </a:rPr>
              <a:t> using the </a:t>
            </a:r>
            <a:r>
              <a:rPr lang="en-GB" altLang="en-US" sz="2400" b="1">
                <a:latin typeface="BPreplay" panose="02000503000000020004" pitchFamily="50" charset="0"/>
              </a:rPr>
              <a:t>PowerPoint Actions</a:t>
            </a:r>
            <a:r>
              <a:rPr lang="en-GB" altLang="en-US" sz="2400">
                <a:latin typeface="BPreplay" panose="02000503000000020004" pitchFamily="50" charset="0"/>
              </a:rPr>
              <a:t> (Z:\#Action Templates\#Actions\PowerPoint)</a:t>
            </a:r>
          </a:p>
          <a:p>
            <a:pPr algn="ctr" eaLnBrk="1" hangingPunct="1"/>
            <a:endParaRPr lang="en-GB" altLang="en-US" sz="2400">
              <a:latin typeface="BPreplay" panose="02000503000000020004" pitchFamily="50" charset="0"/>
            </a:endParaRPr>
          </a:p>
          <a:p>
            <a:pPr algn="ctr" eaLnBrk="1" hangingPunct="1"/>
            <a:r>
              <a:rPr lang="en-GB" altLang="en-US" sz="2400">
                <a:latin typeface="BPreplay" panose="02000503000000020004" pitchFamily="50" charset="0"/>
              </a:rPr>
              <a:t>Add your backgrounds to the appropriate </a:t>
            </a:r>
            <a:r>
              <a:rPr lang="en-GB" altLang="en-US" sz="2400" b="1">
                <a:latin typeface="BPreplay" panose="02000503000000020004" pitchFamily="50" charset="0"/>
              </a:rPr>
              <a:t>Master Slides</a:t>
            </a:r>
            <a:r>
              <a:rPr lang="en-GB" altLang="en-US" sz="240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68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77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11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  <a:endParaRPr lang="en-GB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 userDrawn="1"/>
        </p:nvGrpSpPr>
        <p:grpSpPr bwMode="auto">
          <a:xfrm>
            <a:off x="4002088" y="1738313"/>
            <a:ext cx="4189412" cy="4129087"/>
            <a:chOff x="4002736" y="1755885"/>
            <a:chExt cx="4189074" cy="4129086"/>
          </a:xfrm>
        </p:grpSpPr>
        <p:sp>
          <p:nvSpPr>
            <p:cNvPr id="12" name="Oval 11"/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1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25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  <a:endParaRPr lang="en-GB" sz="135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76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56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94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15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87400"/>
            <a:ext cx="9144000" cy="2457450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628650" y="1344613"/>
            <a:ext cx="7886700" cy="13255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GB" altLang="en-US" sz="5400" dirty="0"/>
              <a:t>Adding the suffix </a:t>
            </a:r>
            <a:r>
              <a:rPr lang="en-GB" altLang="en-US" sz="5400" dirty="0" smtClean="0"/>
              <a:t>-</a:t>
            </a:r>
            <a:r>
              <a:rPr lang="en-GB" altLang="en-US" sz="5400" dirty="0" err="1" smtClean="0"/>
              <a:t>ous</a:t>
            </a:r>
            <a:r>
              <a:rPr lang="en-GB" altLang="en-US" sz="5400" dirty="0" smtClean="0"/>
              <a:t/>
            </a:r>
            <a:br>
              <a:rPr lang="en-GB" altLang="en-US" sz="5400" dirty="0" smtClean="0"/>
            </a:br>
            <a:r>
              <a:rPr lang="en-GB" altLang="en-US" sz="5400" dirty="0" smtClean="0"/>
              <a:t>to </a:t>
            </a:r>
            <a:r>
              <a:rPr lang="en-GB" altLang="en-US" sz="5400" dirty="0"/>
              <a:t>words </a:t>
            </a:r>
            <a:r>
              <a:rPr lang="en-GB" altLang="en-US" sz="5400" dirty="0" smtClean="0"/>
              <a:t>of </a:t>
            </a:r>
            <a:r>
              <a:rPr lang="en-GB" altLang="en-US" sz="5400" dirty="0"/>
              <a:t>more </a:t>
            </a:r>
            <a:r>
              <a:rPr lang="en-GB" altLang="en-US" sz="5400" dirty="0" smtClean="0"/>
              <a:t/>
            </a:r>
            <a:br>
              <a:rPr lang="en-GB" altLang="en-US" sz="5400" dirty="0" smtClean="0"/>
            </a:br>
            <a:r>
              <a:rPr lang="en-GB" altLang="en-US" sz="5400" dirty="0" smtClean="0"/>
              <a:t>than </a:t>
            </a:r>
            <a:r>
              <a:rPr lang="en-GB" altLang="en-US" sz="5400" dirty="0"/>
              <a:t>one </a:t>
            </a:r>
            <a:r>
              <a:rPr lang="en-GB" altLang="en-US" sz="5400" dirty="0" smtClean="0"/>
              <a:t>syllable </a:t>
            </a:r>
            <a:endParaRPr lang="en-GB" sz="5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728663"/>
            <a:ext cx="7632700" cy="5364162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 flipH="1">
            <a:off x="1066800" y="4418013"/>
            <a:ext cx="4103688" cy="706437"/>
          </a:xfrm>
          <a:prstGeom prst="rightArrow">
            <a:avLst/>
          </a:prstGeom>
          <a:solidFill>
            <a:srgbClr val="F2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70013" y="1624013"/>
            <a:ext cx="2700337" cy="2700337"/>
          </a:xfrm>
          <a:prstGeom prst="ellipse">
            <a:avLst/>
          </a:prstGeom>
          <a:solidFill>
            <a:srgbClr val="F2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570038" y="2373313"/>
            <a:ext cx="230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bg1"/>
                </a:solidFill>
              </a:rPr>
              <a:t>Oh no! </a:t>
            </a:r>
            <a:br>
              <a:rPr lang="en-GB" altLang="en-US" sz="3600" b="1">
                <a:solidFill>
                  <a:schemeClr val="bg1"/>
                </a:solidFill>
              </a:rPr>
            </a:br>
            <a:r>
              <a:rPr lang="en-GB" altLang="en-US" sz="3600" b="1">
                <a:solidFill>
                  <a:schemeClr val="bg1"/>
                </a:solidFill>
              </a:rPr>
              <a:t>Try again!</a:t>
            </a:r>
          </a:p>
        </p:txBody>
      </p:sp>
      <p:pic>
        <p:nvPicPr>
          <p:cNvPr id="2560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2087563"/>
            <a:ext cx="4017963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9938" y="733425"/>
            <a:ext cx="7618412" cy="5364163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27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2020888"/>
            <a:ext cx="425132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0075" cy="904875"/>
          </a:xfrm>
        </p:spPr>
        <p:txBody>
          <a:bodyPr/>
          <a:lstStyle/>
          <a:p>
            <a:pPr algn="ctr"/>
            <a:r>
              <a:rPr lang="en-GB" altLang="en-US" sz="2800" smtClean="0"/>
              <a:t>Oliver was </a:t>
            </a:r>
            <a:r>
              <a:rPr lang="en-GB" altLang="en-US" sz="2800" smtClean="0">
                <a:solidFill>
                  <a:srgbClr val="FF0000"/>
                </a:solidFill>
              </a:rPr>
              <a:t>joy </a:t>
            </a:r>
            <a:r>
              <a:rPr lang="en-GB" altLang="en-US" sz="2800" smtClean="0"/>
              <a:t>when he found a new </a:t>
            </a:r>
            <a:br>
              <a:rPr lang="en-GB" altLang="en-US" sz="2800" smtClean="0"/>
            </a:br>
            <a:r>
              <a:rPr lang="en-GB" altLang="en-US" sz="2800" smtClean="0"/>
              <a:t>species of plant in the rainforest.</a:t>
            </a:r>
          </a:p>
        </p:txBody>
      </p:sp>
      <p:sp>
        <p:nvSpPr>
          <p:cNvPr id="26629" name="Content Placeholder 2"/>
          <p:cNvSpPr>
            <a:spLocks noGrp="1"/>
          </p:cNvSpPr>
          <p:nvPr>
            <p:ph idx="1"/>
          </p:nvPr>
        </p:nvSpPr>
        <p:spPr>
          <a:xfrm>
            <a:off x="3975100" y="2365375"/>
            <a:ext cx="3338513" cy="1011238"/>
          </a:xfrm>
        </p:spPr>
        <p:txBody>
          <a:bodyPr/>
          <a:lstStyle/>
          <a:p>
            <a:pPr algn="ctr"/>
            <a:r>
              <a:rPr lang="en-GB" altLang="en-US" sz="2400" smtClean="0"/>
              <a:t>Which of the spellings below is correct, after the suffix has been added?</a:t>
            </a: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289300" y="4164013"/>
            <a:ext cx="2176463" cy="6842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B6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1C1C1C"/>
                </a:solidFill>
              </a:rPr>
              <a:t>joyous</a:t>
            </a:r>
            <a:endParaRPr lang="en-GB" sz="2400" b="1" dirty="0">
              <a:solidFill>
                <a:srgbClr val="1C1C1C"/>
              </a:solidFill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5834063" y="4148138"/>
            <a:ext cx="2176462" cy="6842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B6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1C1C1C"/>
                </a:solidFill>
              </a:rPr>
              <a:t>joyus</a:t>
            </a:r>
            <a:endParaRPr lang="en-GB" sz="2400" b="1" dirty="0">
              <a:solidFill>
                <a:srgbClr val="1C1C1C"/>
              </a:solidFill>
            </a:endParaRPr>
          </a:p>
        </p:txBody>
      </p:sp>
      <p:pic>
        <p:nvPicPr>
          <p:cNvPr id="2663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5160963"/>
            <a:ext cx="13414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174875"/>
            <a:ext cx="17494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728663"/>
            <a:ext cx="7632700" cy="5364162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3074988" y="4418013"/>
            <a:ext cx="5033962" cy="706437"/>
          </a:xfrm>
          <a:prstGeom prst="rightArrow">
            <a:avLst/>
          </a:prstGeom>
          <a:solidFill>
            <a:srgbClr val="5E9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 flipH="1">
            <a:off x="5110163" y="1624013"/>
            <a:ext cx="2700337" cy="2700337"/>
          </a:xfrm>
          <a:prstGeom prst="ellipse">
            <a:avLst/>
          </a:prstGeom>
          <a:solidFill>
            <a:srgbClr val="5E9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 flipH="1">
            <a:off x="5170488" y="2373313"/>
            <a:ext cx="2581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bg1"/>
                </a:solidFill>
              </a:rPr>
              <a:t>Correct! </a:t>
            </a:r>
            <a:br>
              <a:rPr lang="en-GB" altLang="en-US" sz="3600" b="1">
                <a:solidFill>
                  <a:schemeClr val="bg1"/>
                </a:solidFill>
              </a:rPr>
            </a:br>
            <a:r>
              <a:rPr lang="en-GB" altLang="en-US" sz="3600" b="1">
                <a:solidFill>
                  <a:schemeClr val="bg1"/>
                </a:solidFill>
              </a:rPr>
              <a:t>Well done!</a:t>
            </a:r>
          </a:p>
        </p:txBody>
      </p:sp>
      <p:pic>
        <p:nvPicPr>
          <p:cNvPr id="276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808163"/>
            <a:ext cx="3316287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728663"/>
            <a:ext cx="7632700" cy="5364162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 flipH="1">
            <a:off x="1066800" y="4418013"/>
            <a:ext cx="4103688" cy="706437"/>
          </a:xfrm>
          <a:prstGeom prst="rightArrow">
            <a:avLst/>
          </a:prstGeom>
          <a:solidFill>
            <a:srgbClr val="F2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70013" y="1624013"/>
            <a:ext cx="2700337" cy="2700337"/>
          </a:xfrm>
          <a:prstGeom prst="ellipse">
            <a:avLst/>
          </a:prstGeom>
          <a:solidFill>
            <a:srgbClr val="F2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570038" y="2373313"/>
            <a:ext cx="230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bg1"/>
                </a:solidFill>
              </a:rPr>
              <a:t>Oh no! </a:t>
            </a:r>
            <a:br>
              <a:rPr lang="en-GB" altLang="en-US" sz="3600" b="1">
                <a:solidFill>
                  <a:schemeClr val="bg1"/>
                </a:solidFill>
              </a:rPr>
            </a:br>
            <a:r>
              <a:rPr lang="en-GB" altLang="en-US" sz="3600" b="1">
                <a:solidFill>
                  <a:schemeClr val="bg1"/>
                </a:solidFill>
              </a:rPr>
              <a:t>Try again!</a:t>
            </a:r>
          </a:p>
        </p:txBody>
      </p:sp>
      <p:pic>
        <p:nvPicPr>
          <p:cNvPr id="2867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2087563"/>
            <a:ext cx="4017963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728663"/>
            <a:ext cx="7618413" cy="5364162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9699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2020888"/>
            <a:ext cx="425132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0075" cy="904875"/>
          </a:xfrm>
        </p:spPr>
        <p:txBody>
          <a:bodyPr/>
          <a:lstStyle/>
          <a:p>
            <a:r>
              <a:rPr lang="en-GB" altLang="en-US" sz="2800" smtClean="0"/>
              <a:t>Oliver was an </a:t>
            </a:r>
            <a:r>
              <a:rPr lang="en-GB" altLang="en-US" sz="2800" smtClean="0">
                <a:solidFill>
                  <a:srgbClr val="FF0000"/>
                </a:solidFill>
              </a:rPr>
              <a:t>adventure</a:t>
            </a:r>
            <a:r>
              <a:rPr lang="en-GB" altLang="en-US" sz="2800" smtClean="0"/>
              <a:t> traveller.</a:t>
            </a:r>
            <a:endParaRPr lang="en-GB" altLang="en-US" sz="2800" smtClean="0">
              <a:solidFill>
                <a:schemeClr val="tx1"/>
              </a:solidFill>
            </a:endParaRPr>
          </a:p>
        </p:txBody>
      </p:sp>
      <p:sp>
        <p:nvSpPr>
          <p:cNvPr id="29701" name="Content Placeholder 2"/>
          <p:cNvSpPr>
            <a:spLocks noGrp="1"/>
          </p:cNvSpPr>
          <p:nvPr>
            <p:ph idx="1"/>
          </p:nvPr>
        </p:nvSpPr>
        <p:spPr>
          <a:xfrm>
            <a:off x="3975100" y="2365375"/>
            <a:ext cx="3338513" cy="1011238"/>
          </a:xfrm>
        </p:spPr>
        <p:txBody>
          <a:bodyPr/>
          <a:lstStyle/>
          <a:p>
            <a:pPr algn="ctr"/>
            <a:r>
              <a:rPr lang="en-GB" altLang="en-US" sz="2400" smtClean="0"/>
              <a:t>Which of the spellings below is correct, after the suffix has been added?</a:t>
            </a: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289300" y="4164013"/>
            <a:ext cx="2176463" cy="6842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B6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1C1C1C"/>
                </a:solidFill>
              </a:rPr>
              <a:t>adventurous</a:t>
            </a:r>
            <a:endParaRPr lang="en-GB" sz="2400" b="1" dirty="0">
              <a:solidFill>
                <a:srgbClr val="1C1C1C"/>
              </a:solidFill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5834063" y="4148138"/>
            <a:ext cx="2176462" cy="6842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B6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1C1C1C"/>
                </a:solidFill>
              </a:rPr>
              <a:t>adventous</a:t>
            </a:r>
            <a:endParaRPr lang="en-GB" sz="2400" b="1" dirty="0">
              <a:solidFill>
                <a:srgbClr val="1C1C1C"/>
              </a:solidFill>
            </a:endParaRPr>
          </a:p>
        </p:txBody>
      </p:sp>
      <p:pic>
        <p:nvPicPr>
          <p:cNvPr id="29704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174875"/>
            <a:ext cx="17494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247" flipH="1">
            <a:off x="5595938" y="5099050"/>
            <a:ext cx="26527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728663"/>
            <a:ext cx="7632700" cy="5364162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3074988" y="4418013"/>
            <a:ext cx="5033962" cy="706437"/>
          </a:xfrm>
          <a:prstGeom prst="rightArrow">
            <a:avLst/>
          </a:prstGeom>
          <a:solidFill>
            <a:srgbClr val="5E9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 flipH="1">
            <a:off x="5110163" y="1624013"/>
            <a:ext cx="2700337" cy="2700337"/>
          </a:xfrm>
          <a:prstGeom prst="ellipse">
            <a:avLst/>
          </a:prstGeom>
          <a:solidFill>
            <a:srgbClr val="5E9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 flipH="1">
            <a:off x="5170488" y="2373313"/>
            <a:ext cx="2581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bg1"/>
                </a:solidFill>
              </a:rPr>
              <a:t>Correct! </a:t>
            </a:r>
            <a:br>
              <a:rPr lang="en-GB" altLang="en-US" sz="3600" b="1">
                <a:solidFill>
                  <a:schemeClr val="bg1"/>
                </a:solidFill>
              </a:rPr>
            </a:br>
            <a:r>
              <a:rPr lang="en-GB" altLang="en-US" sz="3600" b="1">
                <a:solidFill>
                  <a:schemeClr val="bg1"/>
                </a:solidFill>
              </a:rPr>
              <a:t>Well done!</a:t>
            </a:r>
          </a:p>
        </p:txBody>
      </p:sp>
      <p:pic>
        <p:nvPicPr>
          <p:cNvPr id="3072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808163"/>
            <a:ext cx="3316287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728663"/>
            <a:ext cx="7632700" cy="5364162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 flipH="1">
            <a:off x="1066800" y="4418013"/>
            <a:ext cx="4103688" cy="706437"/>
          </a:xfrm>
          <a:prstGeom prst="rightArrow">
            <a:avLst/>
          </a:prstGeom>
          <a:solidFill>
            <a:srgbClr val="F2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70013" y="1624013"/>
            <a:ext cx="2700337" cy="2700337"/>
          </a:xfrm>
          <a:prstGeom prst="ellipse">
            <a:avLst/>
          </a:prstGeom>
          <a:solidFill>
            <a:srgbClr val="F2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1570038" y="2373313"/>
            <a:ext cx="230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bg1"/>
                </a:solidFill>
              </a:rPr>
              <a:t>Oh no! </a:t>
            </a:r>
            <a:br>
              <a:rPr lang="en-GB" altLang="en-US" sz="3600" b="1">
                <a:solidFill>
                  <a:schemeClr val="bg1"/>
                </a:solidFill>
              </a:rPr>
            </a:br>
            <a:r>
              <a:rPr lang="en-GB" altLang="en-US" sz="3600" b="1">
                <a:solidFill>
                  <a:schemeClr val="bg1"/>
                </a:solidFill>
              </a:rPr>
              <a:t>Try again!</a:t>
            </a:r>
          </a:p>
        </p:txBody>
      </p:sp>
      <p:pic>
        <p:nvPicPr>
          <p:cNvPr id="3175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2087563"/>
            <a:ext cx="4017963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9938" y="733425"/>
            <a:ext cx="7618412" cy="5364163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277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2020888"/>
            <a:ext cx="425132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0075" cy="904875"/>
          </a:xfrm>
        </p:spPr>
        <p:txBody>
          <a:bodyPr/>
          <a:lstStyle/>
          <a:p>
            <a:pPr algn="ctr"/>
            <a:r>
              <a:rPr lang="en-GB" altLang="en-US" sz="2800" smtClean="0"/>
              <a:t>The hippo is considered Africa’s </a:t>
            </a:r>
            <a:br>
              <a:rPr lang="en-GB" altLang="en-US" sz="2800" smtClean="0"/>
            </a:br>
            <a:r>
              <a:rPr lang="en-GB" altLang="en-US" sz="2800" smtClean="0"/>
              <a:t>most </a:t>
            </a:r>
            <a:r>
              <a:rPr lang="en-GB" altLang="en-US" sz="2800" smtClean="0">
                <a:solidFill>
                  <a:srgbClr val="FF0000"/>
                </a:solidFill>
              </a:rPr>
              <a:t>danger</a:t>
            </a:r>
            <a:r>
              <a:rPr lang="en-GB" altLang="en-US" sz="2800" smtClean="0"/>
              <a:t> animal.</a:t>
            </a:r>
            <a:endParaRPr lang="en-GB" altLang="en-US" sz="2800" smtClean="0">
              <a:solidFill>
                <a:schemeClr val="tx1"/>
              </a:solidFill>
            </a:endParaRPr>
          </a:p>
        </p:txBody>
      </p:sp>
      <p:sp>
        <p:nvSpPr>
          <p:cNvPr id="32773" name="Content Placeholder 2"/>
          <p:cNvSpPr>
            <a:spLocks noGrp="1"/>
          </p:cNvSpPr>
          <p:nvPr>
            <p:ph idx="1"/>
          </p:nvPr>
        </p:nvSpPr>
        <p:spPr>
          <a:xfrm>
            <a:off x="3975100" y="2365375"/>
            <a:ext cx="3338513" cy="1011238"/>
          </a:xfrm>
        </p:spPr>
        <p:txBody>
          <a:bodyPr/>
          <a:lstStyle/>
          <a:p>
            <a:pPr algn="ctr"/>
            <a:r>
              <a:rPr lang="en-GB" altLang="en-US" sz="2400" smtClean="0"/>
              <a:t>Which of the spellings below is correct, after the suffix has been added?</a:t>
            </a: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289300" y="4164013"/>
            <a:ext cx="2176463" cy="6842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B6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1C1C1C"/>
                </a:solidFill>
              </a:rPr>
              <a:t>dangrous</a:t>
            </a:r>
            <a:endParaRPr lang="en-GB" sz="2400" b="1" dirty="0">
              <a:solidFill>
                <a:srgbClr val="1C1C1C"/>
              </a:solidFill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5834063" y="4148138"/>
            <a:ext cx="2176462" cy="6842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B6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1C1C1C"/>
                </a:solidFill>
              </a:rPr>
              <a:t>dangerous</a:t>
            </a:r>
            <a:endParaRPr lang="en-GB" sz="2400" b="1" dirty="0">
              <a:solidFill>
                <a:srgbClr val="1C1C1C"/>
              </a:solidFill>
            </a:endParaRPr>
          </a:p>
        </p:txBody>
      </p:sp>
      <p:pic>
        <p:nvPicPr>
          <p:cNvPr id="3277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174875"/>
            <a:ext cx="17494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4883150"/>
            <a:ext cx="13731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728663"/>
            <a:ext cx="7632700" cy="5364162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3074988" y="4418013"/>
            <a:ext cx="5033962" cy="706437"/>
          </a:xfrm>
          <a:prstGeom prst="rightArrow">
            <a:avLst/>
          </a:prstGeom>
          <a:solidFill>
            <a:srgbClr val="5E9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 flipH="1">
            <a:off x="5110163" y="1624013"/>
            <a:ext cx="2700337" cy="2700337"/>
          </a:xfrm>
          <a:prstGeom prst="ellipse">
            <a:avLst/>
          </a:prstGeom>
          <a:solidFill>
            <a:srgbClr val="5E9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 flipH="1">
            <a:off x="5170488" y="2373313"/>
            <a:ext cx="2581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bg1"/>
                </a:solidFill>
              </a:rPr>
              <a:t>Correct! </a:t>
            </a:r>
            <a:br>
              <a:rPr lang="en-GB" altLang="en-US" sz="3600" b="1">
                <a:solidFill>
                  <a:schemeClr val="bg1"/>
                </a:solidFill>
              </a:rPr>
            </a:br>
            <a:r>
              <a:rPr lang="en-GB" altLang="en-US" sz="3600" b="1">
                <a:solidFill>
                  <a:schemeClr val="bg1"/>
                </a:solidFill>
              </a:rPr>
              <a:t>Well done!</a:t>
            </a:r>
          </a:p>
        </p:txBody>
      </p:sp>
      <p:pic>
        <p:nvPicPr>
          <p:cNvPr id="337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808163"/>
            <a:ext cx="3316287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728663"/>
            <a:ext cx="7632700" cy="5364162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 flipH="1">
            <a:off x="1066800" y="4418013"/>
            <a:ext cx="4103688" cy="706437"/>
          </a:xfrm>
          <a:prstGeom prst="rightArrow">
            <a:avLst/>
          </a:prstGeom>
          <a:solidFill>
            <a:srgbClr val="F2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70013" y="1624013"/>
            <a:ext cx="2700337" cy="2700337"/>
          </a:xfrm>
          <a:prstGeom prst="ellipse">
            <a:avLst/>
          </a:prstGeom>
          <a:solidFill>
            <a:srgbClr val="F2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1570038" y="2373313"/>
            <a:ext cx="230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bg1"/>
                </a:solidFill>
              </a:rPr>
              <a:t>Oh no! </a:t>
            </a:r>
            <a:br>
              <a:rPr lang="en-GB" altLang="en-US" sz="3600" b="1">
                <a:solidFill>
                  <a:schemeClr val="bg1"/>
                </a:solidFill>
              </a:rPr>
            </a:br>
            <a:r>
              <a:rPr lang="en-GB" altLang="en-US" sz="3600" b="1">
                <a:solidFill>
                  <a:schemeClr val="bg1"/>
                </a:solidFill>
              </a:rPr>
              <a:t>Try again!</a:t>
            </a:r>
          </a:p>
        </p:txBody>
      </p:sp>
      <p:pic>
        <p:nvPicPr>
          <p:cNvPr id="3482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2087563"/>
            <a:ext cx="4017963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9938" y="733425"/>
            <a:ext cx="7618412" cy="5364163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2020888"/>
            <a:ext cx="425132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0075" cy="904875"/>
          </a:xfrm>
        </p:spPr>
        <p:txBody>
          <a:bodyPr/>
          <a:lstStyle/>
          <a:p>
            <a:r>
              <a:rPr lang="en-GB" altLang="en-US" sz="2800" smtClean="0">
                <a:solidFill>
                  <a:schemeClr val="tx1"/>
                </a:solidFill>
              </a:rPr>
              <a:t>One day Oliver wants to be a </a:t>
            </a:r>
            <a:r>
              <a:rPr lang="en-GB" altLang="en-US" sz="2800" smtClean="0">
                <a:solidFill>
                  <a:srgbClr val="FF0000"/>
                </a:solidFill>
              </a:rPr>
              <a:t>fame</a:t>
            </a:r>
            <a:r>
              <a:rPr lang="en-GB" altLang="en-US" sz="2800" smtClean="0">
                <a:solidFill>
                  <a:schemeClr val="tx1"/>
                </a:solidFill>
              </a:rPr>
              <a:t> explorer.</a:t>
            </a:r>
          </a:p>
        </p:txBody>
      </p:sp>
      <p:sp>
        <p:nvSpPr>
          <p:cNvPr id="17413" name="Content Placeholder 2"/>
          <p:cNvSpPr>
            <a:spLocks noGrp="1"/>
          </p:cNvSpPr>
          <p:nvPr>
            <p:ph idx="1"/>
          </p:nvPr>
        </p:nvSpPr>
        <p:spPr>
          <a:xfrm>
            <a:off x="3975100" y="2365375"/>
            <a:ext cx="3338513" cy="1011238"/>
          </a:xfrm>
        </p:spPr>
        <p:txBody>
          <a:bodyPr/>
          <a:lstStyle/>
          <a:p>
            <a:pPr algn="ctr"/>
            <a:r>
              <a:rPr lang="en-GB" altLang="en-US" sz="2400" smtClean="0"/>
              <a:t>Which of the spellings below is correct, after the suffix has been added?</a:t>
            </a: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289300" y="4164013"/>
            <a:ext cx="2176463" cy="6842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B6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1C1C1C"/>
                </a:solidFill>
              </a:rPr>
              <a:t>fameous</a:t>
            </a:r>
            <a:endParaRPr lang="en-GB" sz="2400" b="1" dirty="0">
              <a:solidFill>
                <a:srgbClr val="1C1C1C"/>
              </a:solidFill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5834063" y="4148138"/>
            <a:ext cx="2176462" cy="6842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B6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1C1C1C"/>
                </a:solidFill>
              </a:rPr>
              <a:t>famous</a:t>
            </a:r>
            <a:endParaRPr lang="en-GB" sz="2400" b="1" dirty="0">
              <a:solidFill>
                <a:srgbClr val="1C1C1C"/>
              </a:solidFill>
            </a:endParaRPr>
          </a:p>
        </p:txBody>
      </p:sp>
      <p:pic>
        <p:nvPicPr>
          <p:cNvPr id="17416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5160963"/>
            <a:ext cx="13414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174875"/>
            <a:ext cx="17494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728663"/>
            <a:ext cx="7632700" cy="5364162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3074988" y="4418013"/>
            <a:ext cx="5033962" cy="706437"/>
          </a:xfrm>
          <a:prstGeom prst="rightArrow">
            <a:avLst/>
          </a:prstGeom>
          <a:solidFill>
            <a:srgbClr val="5E9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 flipH="1">
            <a:off x="5110163" y="1624013"/>
            <a:ext cx="2700337" cy="2700337"/>
          </a:xfrm>
          <a:prstGeom prst="ellipse">
            <a:avLst/>
          </a:prstGeom>
          <a:solidFill>
            <a:srgbClr val="5E9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 flipH="1">
            <a:off x="5170488" y="2373313"/>
            <a:ext cx="2581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bg1"/>
                </a:solidFill>
              </a:rPr>
              <a:t>Correct! </a:t>
            </a:r>
            <a:br>
              <a:rPr lang="en-GB" altLang="en-US" sz="3600" b="1">
                <a:solidFill>
                  <a:schemeClr val="bg1"/>
                </a:solidFill>
              </a:rPr>
            </a:br>
            <a:r>
              <a:rPr lang="en-GB" altLang="en-US" sz="3600" b="1">
                <a:solidFill>
                  <a:schemeClr val="bg1"/>
                </a:solidFill>
              </a:rPr>
              <a:t>Well done!</a:t>
            </a:r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808163"/>
            <a:ext cx="3316287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728663"/>
            <a:ext cx="7632700" cy="5364162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 flipH="1">
            <a:off x="1066800" y="4418013"/>
            <a:ext cx="4103688" cy="706437"/>
          </a:xfrm>
          <a:prstGeom prst="rightArrow">
            <a:avLst/>
          </a:prstGeom>
          <a:solidFill>
            <a:srgbClr val="F2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70013" y="1624013"/>
            <a:ext cx="2700337" cy="2700337"/>
          </a:xfrm>
          <a:prstGeom prst="ellipse">
            <a:avLst/>
          </a:prstGeom>
          <a:solidFill>
            <a:srgbClr val="F2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570038" y="2373313"/>
            <a:ext cx="230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bg1"/>
                </a:solidFill>
              </a:rPr>
              <a:t>Oh no! </a:t>
            </a:r>
            <a:br>
              <a:rPr lang="en-GB" altLang="en-US" sz="3600" b="1">
                <a:solidFill>
                  <a:schemeClr val="bg1"/>
                </a:solidFill>
              </a:rPr>
            </a:br>
            <a:r>
              <a:rPr lang="en-GB" altLang="en-US" sz="3600" b="1">
                <a:solidFill>
                  <a:schemeClr val="bg1"/>
                </a:solidFill>
              </a:rPr>
              <a:t>Try again!</a:t>
            </a:r>
          </a:p>
        </p:txBody>
      </p:sp>
      <p:pic>
        <p:nvPicPr>
          <p:cNvPr id="1946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2087563"/>
            <a:ext cx="4017963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9938" y="733425"/>
            <a:ext cx="7618412" cy="5364163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483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2020888"/>
            <a:ext cx="425132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0075" cy="904875"/>
          </a:xfrm>
        </p:spPr>
        <p:txBody>
          <a:bodyPr/>
          <a:lstStyle/>
          <a:p>
            <a:r>
              <a:rPr lang="en-GB" altLang="en-US" sz="2800" smtClean="0"/>
              <a:t>Tigers and bears are both </a:t>
            </a:r>
            <a:r>
              <a:rPr lang="en-GB" altLang="en-US" sz="2800" smtClean="0">
                <a:solidFill>
                  <a:srgbClr val="FF0000"/>
                </a:solidFill>
              </a:rPr>
              <a:t>carnivore</a:t>
            </a:r>
            <a:r>
              <a:rPr lang="en-GB" altLang="en-US" sz="2800" smtClean="0"/>
              <a:t> animals.</a:t>
            </a:r>
            <a:endParaRPr lang="en-GB" altLang="en-US" sz="2800" smtClean="0">
              <a:solidFill>
                <a:schemeClr val="tx1"/>
              </a:solidFill>
            </a:endParaRPr>
          </a:p>
        </p:txBody>
      </p:sp>
      <p:sp>
        <p:nvSpPr>
          <p:cNvPr id="20485" name="Content Placeholder 2"/>
          <p:cNvSpPr>
            <a:spLocks noGrp="1"/>
          </p:cNvSpPr>
          <p:nvPr>
            <p:ph idx="1"/>
          </p:nvPr>
        </p:nvSpPr>
        <p:spPr>
          <a:xfrm>
            <a:off x="3975100" y="2365375"/>
            <a:ext cx="3338513" cy="1011238"/>
          </a:xfrm>
        </p:spPr>
        <p:txBody>
          <a:bodyPr/>
          <a:lstStyle/>
          <a:p>
            <a:pPr algn="ctr"/>
            <a:r>
              <a:rPr lang="en-GB" altLang="en-US" sz="2400" smtClean="0"/>
              <a:t>Which of the spellings below is correct, after the suffix has been added?</a:t>
            </a:r>
          </a:p>
        </p:txBody>
      </p:sp>
      <p:pic>
        <p:nvPicPr>
          <p:cNvPr id="2048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4883150"/>
            <a:ext cx="13731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3289300" y="4164013"/>
            <a:ext cx="2176463" cy="6842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B6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1C1C1C"/>
                </a:solidFill>
              </a:rPr>
              <a:t>carnivorous</a:t>
            </a:r>
            <a:endParaRPr lang="en-GB" sz="2400" b="1" dirty="0">
              <a:solidFill>
                <a:srgbClr val="1C1C1C"/>
              </a:solidFill>
            </a:endParaRP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5834063" y="4148138"/>
            <a:ext cx="2176462" cy="6842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B6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1C1C1C"/>
                </a:solidFill>
              </a:rPr>
              <a:t>carnivoreous</a:t>
            </a:r>
            <a:endParaRPr lang="en-GB" sz="2400" b="1" dirty="0">
              <a:solidFill>
                <a:srgbClr val="1C1C1C"/>
              </a:solidFill>
            </a:endParaRPr>
          </a:p>
        </p:txBody>
      </p:sp>
      <p:pic>
        <p:nvPicPr>
          <p:cNvPr id="20489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174875"/>
            <a:ext cx="17494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728663"/>
            <a:ext cx="7632700" cy="5364162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3074988" y="4418013"/>
            <a:ext cx="5033962" cy="706437"/>
          </a:xfrm>
          <a:prstGeom prst="rightArrow">
            <a:avLst/>
          </a:prstGeom>
          <a:solidFill>
            <a:srgbClr val="5E9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 flipH="1">
            <a:off x="5110163" y="1624013"/>
            <a:ext cx="2700337" cy="2700337"/>
          </a:xfrm>
          <a:prstGeom prst="ellipse">
            <a:avLst/>
          </a:prstGeom>
          <a:solidFill>
            <a:srgbClr val="5E9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 flipH="1">
            <a:off x="5170488" y="2373313"/>
            <a:ext cx="2581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bg1"/>
                </a:solidFill>
              </a:rPr>
              <a:t>Correct! </a:t>
            </a:r>
            <a:br>
              <a:rPr lang="en-GB" altLang="en-US" sz="3600" b="1">
                <a:solidFill>
                  <a:schemeClr val="bg1"/>
                </a:solidFill>
              </a:rPr>
            </a:br>
            <a:r>
              <a:rPr lang="en-GB" altLang="en-US" sz="3600" b="1">
                <a:solidFill>
                  <a:schemeClr val="bg1"/>
                </a:solidFill>
              </a:rPr>
              <a:t>Well done!</a:t>
            </a:r>
          </a:p>
        </p:txBody>
      </p:sp>
      <p:pic>
        <p:nvPicPr>
          <p:cNvPr id="215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808163"/>
            <a:ext cx="3316287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728663"/>
            <a:ext cx="7632700" cy="5364162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 flipH="1">
            <a:off x="1066800" y="4418013"/>
            <a:ext cx="4103688" cy="706437"/>
          </a:xfrm>
          <a:prstGeom prst="rightArrow">
            <a:avLst/>
          </a:prstGeom>
          <a:solidFill>
            <a:srgbClr val="F2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70013" y="1624013"/>
            <a:ext cx="2700337" cy="2700337"/>
          </a:xfrm>
          <a:prstGeom prst="ellipse">
            <a:avLst/>
          </a:prstGeom>
          <a:solidFill>
            <a:srgbClr val="F23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570038" y="2373313"/>
            <a:ext cx="230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bg1"/>
                </a:solidFill>
              </a:rPr>
              <a:t>Oh no! </a:t>
            </a:r>
            <a:br>
              <a:rPr lang="en-GB" altLang="en-US" sz="3600" b="1">
                <a:solidFill>
                  <a:schemeClr val="bg1"/>
                </a:solidFill>
              </a:rPr>
            </a:br>
            <a:r>
              <a:rPr lang="en-GB" altLang="en-US" sz="3600" b="1">
                <a:solidFill>
                  <a:schemeClr val="bg1"/>
                </a:solidFill>
              </a:rPr>
              <a:t>Try again!</a:t>
            </a:r>
          </a:p>
        </p:txBody>
      </p:sp>
      <p:pic>
        <p:nvPicPr>
          <p:cNvPr id="2253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2087563"/>
            <a:ext cx="4017963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9938" y="733425"/>
            <a:ext cx="7618412" cy="5364163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555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2020888"/>
            <a:ext cx="425132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457200" y="954088"/>
            <a:ext cx="8220075" cy="904875"/>
          </a:xfrm>
        </p:spPr>
        <p:txBody>
          <a:bodyPr/>
          <a:lstStyle/>
          <a:p>
            <a:r>
              <a:rPr lang="en-GB" altLang="en-US" sz="2800" smtClean="0"/>
              <a:t>Being an explorer can be very </a:t>
            </a:r>
            <a:r>
              <a:rPr lang="en-GB" altLang="en-US" sz="2800" smtClean="0">
                <a:solidFill>
                  <a:srgbClr val="FF0000"/>
                </a:solidFill>
              </a:rPr>
              <a:t>hazard</a:t>
            </a:r>
            <a:r>
              <a:rPr lang="en-GB" altLang="en-US" sz="2800" smtClean="0"/>
              <a:t>.</a:t>
            </a:r>
            <a:endParaRPr lang="en-GB" altLang="en-US" sz="2800" smtClean="0">
              <a:solidFill>
                <a:schemeClr val="tx1"/>
              </a:solidFill>
            </a:endParaRPr>
          </a:p>
        </p:txBody>
      </p:sp>
      <p:sp>
        <p:nvSpPr>
          <p:cNvPr id="23557" name="Content Placeholder 2"/>
          <p:cNvSpPr>
            <a:spLocks noGrp="1"/>
          </p:cNvSpPr>
          <p:nvPr>
            <p:ph idx="1"/>
          </p:nvPr>
        </p:nvSpPr>
        <p:spPr>
          <a:xfrm>
            <a:off x="3975100" y="2365375"/>
            <a:ext cx="3338513" cy="1011238"/>
          </a:xfrm>
        </p:spPr>
        <p:txBody>
          <a:bodyPr/>
          <a:lstStyle/>
          <a:p>
            <a:pPr algn="ctr"/>
            <a:r>
              <a:rPr lang="en-GB" altLang="en-US" sz="2400" smtClean="0"/>
              <a:t>Which of the spellings below is correct, after the suffix has been added?</a:t>
            </a: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289300" y="4164013"/>
            <a:ext cx="2176463" cy="6842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B6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1C1C1C"/>
                </a:solidFill>
              </a:rPr>
              <a:t>hazardous</a:t>
            </a:r>
            <a:endParaRPr lang="en-GB" sz="2400" b="1" dirty="0">
              <a:solidFill>
                <a:srgbClr val="1C1C1C"/>
              </a:solidFill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5834063" y="4148138"/>
            <a:ext cx="2176462" cy="6842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B6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rgbClr val="1C1C1C"/>
                </a:solidFill>
              </a:rPr>
              <a:t>hazarous</a:t>
            </a:r>
            <a:endParaRPr lang="en-GB" sz="2400" b="1" dirty="0">
              <a:solidFill>
                <a:srgbClr val="1C1C1C"/>
              </a:solidFill>
            </a:endParaRPr>
          </a:p>
        </p:txBody>
      </p:sp>
      <p:pic>
        <p:nvPicPr>
          <p:cNvPr id="23560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174875"/>
            <a:ext cx="174942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956175"/>
            <a:ext cx="11842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728663"/>
            <a:ext cx="7632700" cy="5364162"/>
          </a:xfrm>
          <a:prstGeom prst="rect">
            <a:avLst/>
          </a:prstGeom>
          <a:solidFill>
            <a:srgbClr val="FFD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3074988" y="4418013"/>
            <a:ext cx="5033962" cy="706437"/>
          </a:xfrm>
          <a:prstGeom prst="rightArrow">
            <a:avLst/>
          </a:prstGeom>
          <a:solidFill>
            <a:srgbClr val="5E9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 flipH="1">
            <a:off x="5110163" y="1624013"/>
            <a:ext cx="2700337" cy="2700337"/>
          </a:xfrm>
          <a:prstGeom prst="ellipse">
            <a:avLst/>
          </a:prstGeom>
          <a:solidFill>
            <a:srgbClr val="5E9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 flipH="1">
            <a:off x="5170488" y="2373313"/>
            <a:ext cx="2581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bg1"/>
                </a:solidFill>
              </a:rPr>
              <a:t>Correct! </a:t>
            </a:r>
            <a:br>
              <a:rPr lang="en-GB" altLang="en-US" sz="3600" b="1">
                <a:solidFill>
                  <a:schemeClr val="bg1"/>
                </a:solidFill>
              </a:rPr>
            </a:br>
            <a:r>
              <a:rPr lang="en-GB" altLang="en-US" sz="3600" b="1">
                <a:solidFill>
                  <a:schemeClr val="bg1"/>
                </a:solidFill>
              </a:rPr>
              <a:t>Well done!</a:t>
            </a:r>
          </a:p>
        </p:txBody>
      </p:sp>
      <p:pic>
        <p:nvPicPr>
          <p:cNvPr id="245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808163"/>
            <a:ext cx="3316287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182</Words>
  <Application>Microsoft Office PowerPoint</Application>
  <PresentationFormat>On-screen Show (4:3)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Sassoon Infant Rg</vt:lpstr>
      <vt:lpstr>Calibri</vt:lpstr>
      <vt:lpstr>Sassoon Infant Md</vt:lpstr>
      <vt:lpstr>BPreplay</vt:lpstr>
      <vt:lpstr>Arial</vt:lpstr>
      <vt:lpstr>Office Theme</vt:lpstr>
      <vt:lpstr>PowerPoint Presentation</vt:lpstr>
      <vt:lpstr>One day Oliver wants to be a fame explorer.</vt:lpstr>
      <vt:lpstr>PowerPoint Presentation</vt:lpstr>
      <vt:lpstr>PowerPoint Presentation</vt:lpstr>
      <vt:lpstr>Tigers and bears are both carnivore animals.</vt:lpstr>
      <vt:lpstr>PowerPoint Presentation</vt:lpstr>
      <vt:lpstr>PowerPoint Presentation</vt:lpstr>
      <vt:lpstr>Being an explorer can be very hazard.</vt:lpstr>
      <vt:lpstr>PowerPoint Presentation</vt:lpstr>
      <vt:lpstr>PowerPoint Presentation</vt:lpstr>
      <vt:lpstr>Oliver was joy when he found a new  species of plant in the rainforest.</vt:lpstr>
      <vt:lpstr>PowerPoint Presentation</vt:lpstr>
      <vt:lpstr>PowerPoint Presentation</vt:lpstr>
      <vt:lpstr>Oliver was an adventure traveller.</vt:lpstr>
      <vt:lpstr>PowerPoint Presentation</vt:lpstr>
      <vt:lpstr>PowerPoint Presentation</vt:lpstr>
      <vt:lpstr>The hippo is considered Africa’s  most danger animal.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Staff</cp:lastModifiedBy>
  <cp:revision>118</cp:revision>
  <dcterms:created xsi:type="dcterms:W3CDTF">2014-10-01T16:09:27Z</dcterms:created>
  <dcterms:modified xsi:type="dcterms:W3CDTF">2020-06-06T11:11:59Z</dcterms:modified>
</cp:coreProperties>
</file>