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1" r:id="rId11"/>
    <p:sldId id="270" r:id="rId12"/>
    <p:sldId id="264" r:id="rId13"/>
  </p:sldIdLst>
  <p:sldSz cx="9144000" cy="6858000" type="screen4x3"/>
  <p:notesSz cx="6858000" cy="9144000"/>
  <p:embeddedFontLst>
    <p:embeddedFont>
      <p:font typeface="Twinkl" panose="020B0604020202020204" pitchFamily="2" charset="0"/>
      <p:regular r:id="rId14"/>
      <p:bold r:id="rId15"/>
    </p:embeddedFont>
    <p:embeddedFont>
      <p:font typeface="Twinkl SemiBold" pitchFamily="2" charset="0"/>
      <p:bold r:id="rId16"/>
    </p:embeddedFont>
    <p:embeddedFont>
      <p:font typeface="Sassoon Infant Rg" panose="02000503030000020003" pitchFamily="50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uffy" panose="020B0603060100000000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-858" y="-12"/>
      </p:cViewPr>
      <p:guideLst>
        <p:guide orient="horz" pos="2160"/>
        <p:guide orient="horz" pos="323"/>
        <p:guide orient="horz" pos="482"/>
        <p:guide orient="horz" pos="3997"/>
        <p:guide orient="horz" pos="3838"/>
        <p:guide pos="2880"/>
        <p:guide pos="317"/>
        <p:guide pos="476"/>
        <p:guide pos="5284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3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4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04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511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91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4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85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00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9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33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3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83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1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45" r:id="rId10"/>
    <p:sldLayoutId id="2147483746" r:id="rId11"/>
    <p:sldLayoutId id="2147483756" r:id="rId12"/>
    <p:sldLayoutId id="214748375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FFFF"/>
                </a:solidFill>
                <a:latin typeface="Tuffy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1363663" y="6464300"/>
            <a:ext cx="641667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r" eaLnBrk="1" hangingPunct="1">
              <a:lnSpc>
                <a:spcPct val="107000"/>
              </a:lnSpc>
              <a:buFont typeface="Arial" charset="0"/>
              <a:buNone/>
            </a:pPr>
            <a:r>
              <a:rPr lang="en-GB" altLang="en-US" sz="800" b="1">
                <a:solidFill>
                  <a:srgbClr val="FFFFFF"/>
                </a:solidFill>
                <a:latin typeface="Tuffy" pitchFamily="34" charset="0"/>
              </a:rPr>
              <a:t>Maths </a:t>
            </a:r>
            <a:r>
              <a:rPr lang="en-GB" altLang="en-US" sz="800">
                <a:solidFill>
                  <a:srgbClr val="FFFFFF"/>
                </a:solidFill>
                <a:latin typeface="Tuffy" pitchFamily="34" charset="0"/>
              </a:rPr>
              <a:t>| </a:t>
            </a:r>
            <a:r>
              <a:rPr lang="en-GB" altLang="en-US" sz="800">
                <a:solidFill>
                  <a:srgbClr val="FFFFFF"/>
                </a:solidFill>
                <a:latin typeface="Tuffy" pitchFamily="34" charset="0"/>
                <a:ea typeface="Tuffy" pitchFamily="34" charset="0"/>
                <a:cs typeface="Times New Roman" pitchFamily="18" charset="0"/>
              </a:rPr>
              <a:t>Year 3 | Statistics | Questions about Data Presented in Bar Charts, Pictograms and Tables | Lesson 3 of 5: Either, Both or None</a:t>
            </a:r>
          </a:p>
        </p:txBody>
      </p:sp>
      <p:sp>
        <p:nvSpPr>
          <p:cNvPr id="13319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smtClean="0"/>
              <a:t>Maths</a:t>
            </a:r>
            <a:endParaRPr lang="en-GB" altLang="en-US" sz="5400" b="0" smtClean="0"/>
          </a:p>
        </p:txBody>
      </p:sp>
      <p:sp>
        <p:nvSpPr>
          <p:cNvPr id="13320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/>
              <a:t>Statistics</a:t>
            </a:r>
          </a:p>
        </p:txBody>
      </p:sp>
      <p:pic>
        <p:nvPicPr>
          <p:cNvPr id="1332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23824" r="1016" b="1465"/>
          <a:stretch>
            <a:fillRect/>
          </a:stretch>
        </p:blipFill>
        <p:spPr bwMode="auto">
          <a:xfrm>
            <a:off x="755650" y="1997075"/>
            <a:ext cx="76327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ai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11475" y="696913"/>
            <a:ext cx="33210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Diagram Dash</a:t>
            </a:r>
            <a:endParaRPr lang="en-GB" sz="4000" dirty="0">
              <a:latin typeface="+mj-lt"/>
            </a:endParaRPr>
          </a:p>
        </p:txBody>
      </p:sp>
      <p:sp>
        <p:nvSpPr>
          <p:cNvPr id="22533" name="Rectangle 18"/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does your Venn diagram show? </a:t>
            </a:r>
          </a:p>
        </p:txBody>
      </p:sp>
      <p:grpSp>
        <p:nvGrpSpPr>
          <p:cNvPr id="22534" name="Group 12"/>
          <p:cNvGrpSpPr>
            <a:grpSpLocks/>
          </p:cNvGrpSpPr>
          <p:nvPr/>
        </p:nvGrpSpPr>
        <p:grpSpPr bwMode="auto">
          <a:xfrm>
            <a:off x="893763" y="2509838"/>
            <a:ext cx="7315200" cy="3586162"/>
            <a:chOff x="893451" y="2510271"/>
            <a:chExt cx="7315512" cy="3585729"/>
          </a:xfrm>
        </p:grpSpPr>
        <p:pic>
          <p:nvPicPr>
            <p:cNvPr id="2253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12"/>
            <a:stretch>
              <a:fillRect/>
            </a:stretch>
          </p:blipFill>
          <p:spPr bwMode="auto">
            <a:xfrm>
              <a:off x="893451" y="2510271"/>
              <a:ext cx="7315512" cy="3585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6" name="Group 11"/>
            <p:cNvGrpSpPr>
              <a:grpSpLocks/>
            </p:cNvGrpSpPr>
            <p:nvPr/>
          </p:nvGrpSpPr>
          <p:grpSpPr bwMode="auto">
            <a:xfrm>
              <a:off x="1152525" y="2809875"/>
              <a:ext cx="1238250" cy="857250"/>
              <a:chOff x="1152525" y="2809875"/>
              <a:chExt cx="1238250" cy="857250"/>
            </a:xfrm>
          </p:grpSpPr>
          <p:grpSp>
            <p:nvGrpSpPr>
              <p:cNvPr id="22545" name="Group 8"/>
              <p:cNvGrpSpPr>
                <a:grpSpLocks/>
              </p:cNvGrpSpPr>
              <p:nvPr/>
            </p:nvGrpSpPr>
            <p:grpSpPr bwMode="auto">
              <a:xfrm>
                <a:off x="1269603" y="2933700"/>
                <a:ext cx="1004094" cy="609600"/>
                <a:chOff x="1285875" y="2952750"/>
                <a:chExt cx="1004094" cy="60960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1285976" y="2953132"/>
                  <a:ext cx="609626" cy="609526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679693" y="2953132"/>
                  <a:ext cx="609626" cy="609526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1152224" y="2810272"/>
                <a:ext cx="1238303" cy="85714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grpSp>
          <p:nvGrpSpPr>
            <p:cNvPr id="22537" name="Group 32"/>
            <p:cNvGrpSpPr>
              <a:grpSpLocks/>
            </p:cNvGrpSpPr>
            <p:nvPr/>
          </p:nvGrpSpPr>
          <p:grpSpPr bwMode="auto">
            <a:xfrm>
              <a:off x="3879453" y="2752725"/>
              <a:ext cx="1004094" cy="609600"/>
              <a:chOff x="1285875" y="2952750"/>
              <a:chExt cx="1004094" cy="60960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86087" y="2953154"/>
                <a:ext cx="609626" cy="6095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679804" y="2953154"/>
                <a:ext cx="609626" cy="6095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3762185" y="2686462"/>
              <a:ext cx="1238303" cy="7428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22539" name="Group 43"/>
            <p:cNvGrpSpPr>
              <a:grpSpLocks/>
            </p:cNvGrpSpPr>
            <p:nvPr/>
          </p:nvGrpSpPr>
          <p:grpSpPr bwMode="auto">
            <a:xfrm>
              <a:off x="6715180" y="3015971"/>
              <a:ext cx="1004094" cy="609600"/>
              <a:chOff x="1285875" y="2952750"/>
              <a:chExt cx="1004094" cy="609600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285756" y="2953401"/>
                <a:ext cx="609626" cy="6095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681061" y="2953401"/>
                <a:ext cx="609626" cy="60952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6440413" y="2934082"/>
              <a:ext cx="1552641" cy="7730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355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2355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2355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it-IT" altLang="en-US" smtClean="0">
                <a:solidFill>
                  <a:schemeClr val="tx1"/>
                </a:solidFill>
              </a:rPr>
              <a:t>I can interpret data in a simple Venn diagram.</a:t>
            </a:r>
            <a:endParaRPr lang="en-GB" altLang="en-US" smtClean="0">
              <a:solidFill>
                <a:schemeClr val="tx1"/>
              </a:solidFill>
            </a:endParaRPr>
          </a:p>
          <a:p>
            <a:pPr eaLnBrk="1" hangingPunct="1"/>
            <a:endParaRPr lang="en-GB" altLang="en-US" smtClean="0"/>
          </a:p>
        </p:txBody>
      </p:sp>
      <p:sp>
        <p:nvSpPr>
          <p:cNvPr id="23559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create a Venn diagram.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answer questions about a Venn diagram.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ask questions about a Venn diagram.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34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2767" y="6196125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340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b="1" smtClean="0">
                <a:solidFill>
                  <a:schemeClr val="tx1"/>
                </a:solidFill>
                <a:latin typeface="Twinkl" pitchFamily="2" charset="0"/>
              </a:rPr>
              <a:t>Either, Both or None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1536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it-IT" altLang="en-US" smtClean="0">
                <a:solidFill>
                  <a:schemeClr val="tx1"/>
                </a:solidFill>
              </a:rPr>
              <a:t>I can interpret data in a simple Venn diagram.</a:t>
            </a:r>
            <a:endParaRPr lang="en-GB" altLang="en-US" smtClean="0">
              <a:solidFill>
                <a:schemeClr val="tx1"/>
              </a:solidFill>
            </a:endParaRPr>
          </a:p>
          <a:p>
            <a:pPr eaLnBrk="1" hangingPunct="1"/>
            <a:endParaRPr lang="en-GB" altLang="en-US" smtClean="0"/>
          </a:p>
        </p:txBody>
      </p:sp>
      <p:sp>
        <p:nvSpPr>
          <p:cNvPr id="1536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create a Venn diagram.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answer questions about a Venn diagram.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ask questions about a Venn diagram.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755650" y="1292225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Look at the objects below.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Listen carefully to the questions you’re asked.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300" y="696913"/>
            <a:ext cx="43434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Comparing Objects</a:t>
            </a:r>
            <a:endParaRPr lang="en-GB" sz="4000" dirty="0">
              <a:latin typeface="+mj-lt"/>
            </a:endParaRPr>
          </a:p>
        </p:txBody>
      </p:sp>
      <p:pic>
        <p:nvPicPr>
          <p:cNvPr id="1638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12189" r="9790" b="32263"/>
          <a:stretch>
            <a:fillRect/>
          </a:stretch>
        </p:blipFill>
        <p:spPr bwMode="auto">
          <a:xfrm>
            <a:off x="757238" y="1992313"/>
            <a:ext cx="76295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376488"/>
            <a:ext cx="436721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662363"/>
            <a:ext cx="20066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2818" r="31441" b="16771"/>
          <a:stretch>
            <a:fillRect/>
          </a:stretch>
        </p:blipFill>
        <p:spPr bwMode="auto">
          <a:xfrm>
            <a:off x="2046288" y="2552700"/>
            <a:ext cx="35623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5605463" y="2260600"/>
            <a:ext cx="2327275" cy="1222375"/>
          </a:xfrm>
          <a:prstGeom prst="wedgeEllipseCallout">
            <a:avLst>
              <a:gd name="adj1" fmla="val 7136"/>
              <a:gd name="adj2" fmla="val 82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How many shapes are triangles and blue?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5634038" y="3344863"/>
            <a:ext cx="1039812" cy="787400"/>
          </a:xfrm>
          <a:prstGeom prst="wedgeEllipseCallout">
            <a:avLst>
              <a:gd name="adj1" fmla="val 64248"/>
              <a:gd name="adj2" fmla="val 3824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605463" y="2260600"/>
            <a:ext cx="2327275" cy="1222375"/>
          </a:xfrm>
          <a:prstGeom prst="wedgeEllipseCallout">
            <a:avLst>
              <a:gd name="adj1" fmla="val 7136"/>
              <a:gd name="adj2" fmla="val 82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How many shapes are either blue or orange?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5634038" y="3344863"/>
            <a:ext cx="1039812" cy="787400"/>
          </a:xfrm>
          <a:prstGeom prst="wedgeEllipseCallout">
            <a:avLst>
              <a:gd name="adj1" fmla="val 64248"/>
              <a:gd name="adj2" fmla="val 3824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605463" y="2260600"/>
            <a:ext cx="2327275" cy="1222375"/>
          </a:xfrm>
          <a:prstGeom prst="wedgeEllipseCallout">
            <a:avLst>
              <a:gd name="adj1" fmla="val 7136"/>
              <a:gd name="adj2" fmla="val 82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700" dirty="0">
                <a:solidFill>
                  <a:schemeClr val="tx1"/>
                </a:solidFill>
              </a:rPr>
              <a:t>How many shapes are neither orange nor purple? </a:t>
            </a:r>
            <a:endParaRPr lang="en-GB" sz="1700" dirty="0">
              <a:solidFill>
                <a:schemeClr val="tx1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34038" y="3344863"/>
            <a:ext cx="1039812" cy="787400"/>
          </a:xfrm>
          <a:prstGeom prst="wedgeEllipseCallout">
            <a:avLst>
              <a:gd name="adj1" fmla="val 64248"/>
              <a:gd name="adj2" fmla="val 3824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5605463" y="2260600"/>
            <a:ext cx="2327275" cy="1222375"/>
          </a:xfrm>
          <a:prstGeom prst="wedgeEllipseCallout">
            <a:avLst>
              <a:gd name="adj1" fmla="val 7136"/>
              <a:gd name="adj2" fmla="val 82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How many shapes are circles and blue?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5634038" y="3344863"/>
            <a:ext cx="1039812" cy="787400"/>
          </a:xfrm>
          <a:prstGeom prst="wedgeEllipseCallout">
            <a:avLst>
              <a:gd name="adj1" fmla="val 64248"/>
              <a:gd name="adj2" fmla="val 3824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5605463" y="2260600"/>
            <a:ext cx="2327275" cy="1222375"/>
          </a:xfrm>
          <a:prstGeom prst="wedgeEllipseCallout">
            <a:avLst>
              <a:gd name="adj1" fmla="val 7136"/>
              <a:gd name="adj2" fmla="val 82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How many shapes are circles or blue?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5634038" y="3344863"/>
            <a:ext cx="1039812" cy="787400"/>
          </a:xfrm>
          <a:prstGeom prst="wedgeEllipseCallout">
            <a:avLst>
              <a:gd name="adj1" fmla="val 64248"/>
              <a:gd name="adj2" fmla="val 3824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5605463" y="2260600"/>
            <a:ext cx="2327275" cy="1222375"/>
          </a:xfrm>
          <a:prstGeom prst="wedgeEllipseCallout">
            <a:avLst>
              <a:gd name="adj1" fmla="val 7136"/>
              <a:gd name="adj2" fmla="val 82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700" dirty="0">
                <a:solidFill>
                  <a:schemeClr val="tx1"/>
                </a:solidFill>
              </a:rPr>
              <a:t>How many shapes are neither circles nor triangles? </a:t>
            </a:r>
            <a:endParaRPr lang="en-GB" sz="1700" dirty="0">
              <a:solidFill>
                <a:schemeClr val="tx1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5634038" y="3344863"/>
            <a:ext cx="1039812" cy="787400"/>
          </a:xfrm>
          <a:prstGeom prst="wedgeEllipseCallout">
            <a:avLst>
              <a:gd name="adj1" fmla="val 64248"/>
              <a:gd name="adj2" fmla="val 3824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41450"/>
            <a:ext cx="7632700" cy="4222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A Venn diagram shows </a:t>
            </a:r>
            <a:r>
              <a:rPr lang="en-GB" dirty="0">
                <a:latin typeface="+mj-lt"/>
              </a:rPr>
              <a:t>four</a:t>
            </a:r>
            <a:r>
              <a:rPr lang="en-GB" dirty="0">
                <a:latin typeface="+mn-lt"/>
              </a:rPr>
              <a:t> sets of information.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713" y="696913"/>
            <a:ext cx="5616575" cy="55403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dirty="0">
                <a:latin typeface="+mj-lt"/>
              </a:rPr>
              <a:t>Features of Venn Diagrams</a:t>
            </a:r>
            <a:endParaRPr lang="en-GB" sz="3600" dirty="0">
              <a:latin typeface="+mj-lt"/>
            </a:endParaRP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5"/>
          <a:stretch>
            <a:fillRect/>
          </a:stretch>
        </p:blipFill>
        <p:spPr bwMode="auto">
          <a:xfrm>
            <a:off x="755650" y="1987550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022350" y="2138363"/>
            <a:ext cx="6215063" cy="3954462"/>
            <a:chOff x="1022764" y="2137904"/>
            <a:chExt cx="6213942" cy="3954921"/>
          </a:xfrm>
        </p:grpSpPr>
        <p:pic>
          <p:nvPicPr>
            <p:cNvPr id="17420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8"/>
            <a:stretch>
              <a:fillRect/>
            </a:stretch>
          </p:blipFill>
          <p:spPr bwMode="auto">
            <a:xfrm rot="-5400000">
              <a:off x="2169111" y="1022813"/>
              <a:ext cx="3952503" cy="618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" t="2011" r="7150" b="2399"/>
            <a:stretch>
              <a:fillRect/>
            </a:stretch>
          </p:blipFill>
          <p:spPr bwMode="auto">
            <a:xfrm>
              <a:off x="2550253" y="2642532"/>
              <a:ext cx="4035104" cy="317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10"/>
            <a:stretch>
              <a:fillRect/>
            </a:stretch>
          </p:blipFill>
          <p:spPr bwMode="auto">
            <a:xfrm>
              <a:off x="1022764" y="3886415"/>
              <a:ext cx="2412658" cy="22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ight Arrow Callout 32"/>
          <p:cNvSpPr/>
          <p:nvPr/>
        </p:nvSpPr>
        <p:spPr>
          <a:xfrm>
            <a:off x="1054100" y="3149600"/>
            <a:ext cx="1973263" cy="1223963"/>
          </a:xfrm>
          <a:prstGeom prst="rightArrowCallo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A set that are in the first group. </a:t>
            </a:r>
          </a:p>
        </p:txBody>
      </p:sp>
      <p:sp>
        <p:nvSpPr>
          <p:cNvPr id="34" name="Left Arrow Callout 33"/>
          <p:cNvSpPr/>
          <p:nvPr/>
        </p:nvSpPr>
        <p:spPr>
          <a:xfrm>
            <a:off x="6116638" y="3149600"/>
            <a:ext cx="1973262" cy="1223963"/>
          </a:xfrm>
          <a:prstGeom prst="leftArrowCallo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A set that are in the second group. </a:t>
            </a:r>
          </a:p>
        </p:txBody>
      </p:sp>
      <p:sp>
        <p:nvSpPr>
          <p:cNvPr id="35" name="Down Arrow Callout 34"/>
          <p:cNvSpPr/>
          <p:nvPr/>
        </p:nvSpPr>
        <p:spPr>
          <a:xfrm>
            <a:off x="3675063" y="2443163"/>
            <a:ext cx="1793875" cy="1055687"/>
          </a:xfrm>
          <a:prstGeom prst="downArrowCallo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tx1"/>
                </a:solidFill>
              </a:rPr>
              <a:t>A set that are in both groups.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Left Arrow Callout 35"/>
          <p:cNvSpPr/>
          <p:nvPr/>
        </p:nvSpPr>
        <p:spPr>
          <a:xfrm>
            <a:off x="6281738" y="4738688"/>
            <a:ext cx="1973262" cy="1223962"/>
          </a:xfrm>
          <a:prstGeom prst="leftArrowCallou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A final set that are in neither group.</a:t>
            </a:r>
          </a:p>
        </p:txBody>
      </p:sp>
      <p:sp>
        <p:nvSpPr>
          <p:cNvPr id="17419" name="TextBox 1"/>
          <p:cNvSpPr txBox="1">
            <a:spLocks noChangeArrowheads="1"/>
          </p:cNvSpPr>
          <p:nvPr/>
        </p:nvSpPr>
        <p:spPr bwMode="auto">
          <a:xfrm>
            <a:off x="5264150" y="3492500"/>
            <a:ext cx="681038" cy="260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Hannah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information does this chart give you?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713" y="696913"/>
            <a:ext cx="5616575" cy="55403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600" dirty="0">
                <a:latin typeface="+mj-lt"/>
              </a:rPr>
              <a:t>Features of Venn Diagrams</a:t>
            </a:r>
            <a:endParaRPr lang="en-GB" sz="3600" dirty="0">
              <a:latin typeface="+mj-lt"/>
            </a:endParaRPr>
          </a:p>
        </p:txBody>
      </p:sp>
      <p:pic>
        <p:nvPicPr>
          <p:cNvPr id="1843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5"/>
          <a:stretch>
            <a:fillRect/>
          </a:stretch>
        </p:blipFill>
        <p:spPr bwMode="auto">
          <a:xfrm>
            <a:off x="755650" y="1987550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8"/>
          <a:stretch>
            <a:fillRect/>
          </a:stretch>
        </p:blipFill>
        <p:spPr bwMode="auto">
          <a:xfrm>
            <a:off x="1054100" y="2138363"/>
            <a:ext cx="618331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28688" y="2082800"/>
            <a:ext cx="3532187" cy="687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can you tell your partner about James? Ruby? Robert?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6775" y="2071688"/>
            <a:ext cx="3532188" cy="6873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Where would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your</a:t>
            </a:r>
            <a:r>
              <a:rPr lang="en-GB" dirty="0">
                <a:solidFill>
                  <a:schemeClr val="tx1"/>
                </a:solidFill>
              </a:rPr>
              <a:t> name go in the diagram?</a:t>
            </a:r>
          </a:p>
        </p:txBody>
      </p:sp>
      <p:grpSp>
        <p:nvGrpSpPr>
          <p:cNvPr id="18441" name="Group 3"/>
          <p:cNvGrpSpPr>
            <a:grpSpLocks/>
          </p:cNvGrpSpPr>
          <p:nvPr/>
        </p:nvGrpSpPr>
        <p:grpSpPr bwMode="auto">
          <a:xfrm>
            <a:off x="2498725" y="2751138"/>
            <a:ext cx="4035425" cy="3170237"/>
            <a:chOff x="2160905" y="3082926"/>
            <a:chExt cx="4035425" cy="3170237"/>
          </a:xfrm>
        </p:grpSpPr>
        <p:pic>
          <p:nvPicPr>
            <p:cNvPr id="18443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" t="2011" r="7150" b="2399"/>
            <a:stretch>
              <a:fillRect/>
            </a:stretch>
          </p:blipFill>
          <p:spPr bwMode="auto">
            <a:xfrm>
              <a:off x="2160905" y="3082926"/>
              <a:ext cx="4035425" cy="317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TextBox 1"/>
            <p:cNvSpPr txBox="1">
              <a:spLocks noChangeArrowheads="1"/>
            </p:cNvSpPr>
            <p:nvPr/>
          </p:nvSpPr>
          <p:spPr bwMode="auto">
            <a:xfrm>
              <a:off x="4861242" y="3928655"/>
              <a:ext cx="680675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100">
                  <a:solidFill>
                    <a:schemeClr val="tx1"/>
                  </a:solidFill>
                </a:rPr>
                <a:t>Hannah </a:t>
              </a:r>
            </a:p>
          </p:txBody>
        </p:sp>
      </p:grpSp>
      <p:pic>
        <p:nvPicPr>
          <p:cNvPr id="1844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0"/>
          <a:stretch>
            <a:fillRect/>
          </a:stretch>
        </p:blipFill>
        <p:spPr bwMode="auto">
          <a:xfrm>
            <a:off x="1022350" y="3886200"/>
            <a:ext cx="24130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ai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755650" y="144303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the data from the database cards to create a Venn diagram.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4013" y="696913"/>
            <a:ext cx="58959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Creating a Venn Diagram</a:t>
            </a:r>
            <a:endParaRPr lang="en-GB" sz="4000" dirty="0">
              <a:latin typeface="+mj-lt"/>
            </a:endParaRP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23824" r="1016" b="1465"/>
          <a:stretch>
            <a:fillRect/>
          </a:stretch>
        </p:blipFill>
        <p:spPr bwMode="auto">
          <a:xfrm>
            <a:off x="755650" y="1997075"/>
            <a:ext cx="76327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2297113"/>
            <a:ext cx="4943475" cy="3495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7296" t="9947" r="50098" b="77756"/>
          <a:stretch/>
        </p:blipFill>
        <p:spPr>
          <a:xfrm>
            <a:off x="4495800" y="2154238"/>
            <a:ext cx="1770063" cy="722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50166" t="9900" r="7228" b="77803"/>
          <a:stretch/>
        </p:blipFill>
        <p:spPr>
          <a:xfrm>
            <a:off x="5940425" y="2155825"/>
            <a:ext cx="1770063" cy="722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7260" t="22566" r="50134" b="65137"/>
          <a:stretch/>
        </p:blipFill>
        <p:spPr>
          <a:xfrm>
            <a:off x="4579938" y="2654300"/>
            <a:ext cx="1770062" cy="722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50166" t="22566" r="7228" b="65137"/>
          <a:stretch/>
        </p:blipFill>
        <p:spPr>
          <a:xfrm>
            <a:off x="6021388" y="2655888"/>
            <a:ext cx="1770062" cy="722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7260" t="35090" r="50134" b="52613"/>
          <a:stretch/>
        </p:blipFill>
        <p:spPr>
          <a:xfrm>
            <a:off x="4665663" y="3154363"/>
            <a:ext cx="1770062" cy="722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50099" t="35090" r="7295" b="52613"/>
          <a:stretch/>
        </p:blipFill>
        <p:spPr>
          <a:xfrm>
            <a:off x="6102350" y="3155950"/>
            <a:ext cx="1770063" cy="722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7259" t="47756" r="50135" b="39947"/>
          <a:stretch/>
        </p:blipFill>
        <p:spPr>
          <a:xfrm>
            <a:off x="4749800" y="3654425"/>
            <a:ext cx="1770063" cy="722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50165" t="47756" r="7229" b="39947"/>
          <a:stretch/>
        </p:blipFill>
        <p:spPr>
          <a:xfrm>
            <a:off x="6184900" y="3654425"/>
            <a:ext cx="1770063" cy="723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7258" t="60232" r="50136" b="27471"/>
          <a:stretch/>
        </p:blipFill>
        <p:spPr>
          <a:xfrm>
            <a:off x="4833938" y="4154488"/>
            <a:ext cx="1770062" cy="722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50164" t="60280" r="7230" b="27423"/>
          <a:stretch/>
        </p:blipFill>
        <p:spPr>
          <a:xfrm>
            <a:off x="6265863" y="4154488"/>
            <a:ext cx="1770062" cy="722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7257" t="72899" r="50137" b="14804"/>
          <a:stretch/>
        </p:blipFill>
        <p:spPr>
          <a:xfrm>
            <a:off x="4919663" y="4654550"/>
            <a:ext cx="1770062" cy="722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50164" t="72852" r="7230" b="14851"/>
          <a:stretch/>
        </p:blipFill>
        <p:spPr>
          <a:xfrm>
            <a:off x="6346825" y="4654550"/>
            <a:ext cx="1770063" cy="722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7285" t="85502" r="50109" b="2201"/>
          <a:stretch/>
        </p:blipFill>
        <p:spPr>
          <a:xfrm>
            <a:off x="5003800" y="5154613"/>
            <a:ext cx="1770063" cy="722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50163" t="85445" r="7231" b="2258"/>
          <a:stretch/>
        </p:blipFill>
        <p:spPr>
          <a:xfrm>
            <a:off x="6427788" y="5154613"/>
            <a:ext cx="1770062" cy="722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755650" y="1290638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Now, we need to look closely at our Venn diagram and the information in it to answer some questions.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8150" y="696913"/>
            <a:ext cx="5727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Venn Diagram Questions</a:t>
            </a:r>
            <a:endParaRPr lang="en-GB" sz="4000" dirty="0">
              <a:latin typeface="+mj-lt"/>
            </a:endParaRPr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23824" r="1016" b="1465"/>
          <a:stretch>
            <a:fillRect/>
          </a:stretch>
        </p:blipFill>
        <p:spPr bwMode="auto">
          <a:xfrm>
            <a:off x="755650" y="1997075"/>
            <a:ext cx="76327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488" y="2146300"/>
            <a:ext cx="2705100" cy="3825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938" y="2146300"/>
            <a:ext cx="2703512" cy="3825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388" y="2146300"/>
            <a:ext cx="2703512" cy="3825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t="12189" r="9790" b="32263"/>
          <a:stretch>
            <a:fillRect/>
          </a:stretch>
        </p:blipFill>
        <p:spPr bwMode="auto">
          <a:xfrm>
            <a:off x="757238" y="1992313"/>
            <a:ext cx="763111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ai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You have five minutes to create a Venn diagram using the blank template.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1475" y="696913"/>
            <a:ext cx="33210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Diagram Dash</a:t>
            </a:r>
            <a:endParaRPr lang="en-GB" sz="4000" dirty="0">
              <a:latin typeface="+mj-lt"/>
            </a:endParaRPr>
          </a:p>
        </p:txBody>
      </p:sp>
      <p:pic>
        <p:nvPicPr>
          <p:cNvPr id="2151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1" b="20528"/>
          <a:stretch>
            <a:fillRect/>
          </a:stretch>
        </p:blipFill>
        <p:spPr bwMode="auto">
          <a:xfrm>
            <a:off x="1870075" y="3240088"/>
            <a:ext cx="652145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775" t="1044" r="17568" b="3148"/>
          <a:stretch/>
        </p:blipFill>
        <p:spPr>
          <a:xfrm>
            <a:off x="5878513" y="3916363"/>
            <a:ext cx="2097087" cy="2098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1120" b="-62519"/>
          <a:stretch/>
        </p:blipFill>
        <p:spPr>
          <a:xfrm flipH="1">
            <a:off x="6913980" y="4205151"/>
            <a:ext cx="45719" cy="1521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-7509" b="-46095"/>
          <a:stretch>
            <a:fillRect/>
          </a:stretch>
        </p:blipFill>
        <p:spPr bwMode="auto">
          <a:xfrm>
            <a:off x="6902450" y="4502150"/>
            <a:ext cx="698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2" r="-1120" b="-62518"/>
          <a:stretch>
            <a:fillRect/>
          </a:stretch>
        </p:blipFill>
        <p:spPr bwMode="auto">
          <a:xfrm>
            <a:off x="6904038" y="4205288"/>
            <a:ext cx="571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49313" y="2066925"/>
            <a:ext cx="4616450" cy="476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You can use whatever information you like.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9313" y="2636838"/>
            <a:ext cx="4616450" cy="476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You must fill in the labels.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9313" y="3208338"/>
            <a:ext cx="4616450" cy="476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You can draw, write, or use objects.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49313" y="3779838"/>
            <a:ext cx="4616450" cy="962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You must have at least one piece of information in each section of the diagram. Include more if you have time.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9313" y="4837113"/>
            <a:ext cx="4616450" cy="6080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Be prepared to tell the class what your diagram shows!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08725" y="3360738"/>
            <a:ext cx="1236663" cy="474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Times Up!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49313" y="5540375"/>
            <a:ext cx="4616450" cy="474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Click the clock for a five minute timer.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3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52" dur="3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0">
                                      <p:cBhvr>
                                        <p:cTn id="54" dur="3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17" grpId="0" animBg="1"/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344</TotalTime>
  <Words>412</Words>
  <Application>Microsoft Office PowerPoint</Application>
  <PresentationFormat>On-screen Show (4:3)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Twinkl</vt:lpstr>
      <vt:lpstr>Arial</vt:lpstr>
      <vt:lpstr>Twinkl SemiBold</vt:lpstr>
      <vt:lpstr>Sassoon Infant Rg</vt:lpstr>
      <vt:lpstr>Calibri</vt:lpstr>
      <vt:lpstr>Times New Roman</vt:lpstr>
      <vt:lpstr>Sassoon Infant Md</vt:lpstr>
      <vt:lpstr>Tuffy</vt:lpstr>
      <vt:lpstr>1_Office Theme</vt:lpstr>
      <vt:lpstr>Maths</vt:lpstr>
      <vt:lpstr>Either, Both or None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J Charnley</cp:lastModifiedBy>
  <cp:revision>37</cp:revision>
  <dcterms:created xsi:type="dcterms:W3CDTF">2017-03-16T17:37:56Z</dcterms:created>
  <dcterms:modified xsi:type="dcterms:W3CDTF">2020-06-22T09:41:47Z</dcterms:modified>
</cp:coreProperties>
</file>