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6" r:id="rId6"/>
    <p:sldId id="279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7" r:id="rId17"/>
    <p:sldId id="265" r:id="rId18"/>
    <p:sldId id="264" r:id="rId19"/>
  </p:sldIdLst>
  <p:sldSz cx="9144000" cy="6858000" type="screen4x3"/>
  <p:notesSz cx="6858000" cy="9144000"/>
  <p:embeddedFontLst>
    <p:embeddedFont>
      <p:font typeface="Twinkl" panose="020B0604020202020204" pitchFamily="2" charset="0"/>
      <p:regular r:id="rId20"/>
      <p:bold r:id="rId21"/>
    </p:embeddedFont>
    <p:embeddedFont>
      <p:font typeface="Twinkl SemiBold" pitchFamily="2" charset="0"/>
      <p:bold r:id="rId22"/>
    </p:embeddedFont>
    <p:embeddedFont>
      <p:font typeface="Sassoon Infant Rg" panose="02000503030000020003" pitchFamily="50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uffy" panose="020B0603060100000000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-858" y="-12"/>
      </p:cViewPr>
      <p:guideLst>
        <p:guide orient="horz" pos="2183"/>
        <p:guide orient="horz" pos="323"/>
        <p:guide orient="horz" pos="482"/>
        <p:guide orient="horz" pos="3997"/>
        <p:guide orient="horz" pos="3838"/>
        <p:guide pos="2880"/>
        <p:guide pos="317"/>
        <p:guide pos="476"/>
        <p:guide pos="5284"/>
        <p:guide pos="54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0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8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156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395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1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45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5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2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03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6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84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49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34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6" r:id="rId10"/>
    <p:sldLayoutId id="2147483697" r:id="rId11"/>
    <p:sldLayoutId id="2147483698" r:id="rId12"/>
    <p:sldLayoutId id="2147483708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FFFF"/>
                </a:solidFill>
                <a:latin typeface="Tuffy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algn="r" eaLnBrk="1" hangingPunct="1">
              <a:lnSpc>
                <a:spcPct val="107000"/>
              </a:lnSpc>
              <a:buFont typeface="Arial" charset="0"/>
              <a:buNone/>
            </a:pPr>
            <a:r>
              <a:rPr lang="en-GB" altLang="en-US" sz="800" b="1">
                <a:solidFill>
                  <a:srgbClr val="FFFFFF"/>
                </a:solidFill>
                <a:latin typeface="Tuffy" pitchFamily="34" charset="0"/>
              </a:rPr>
              <a:t>Maths </a:t>
            </a:r>
            <a:r>
              <a:rPr lang="en-GB" altLang="en-US" sz="800">
                <a:solidFill>
                  <a:srgbClr val="FFFFFF"/>
                </a:solidFill>
                <a:latin typeface="Tuffy" pitchFamily="34" charset="0"/>
              </a:rPr>
              <a:t>| </a:t>
            </a:r>
            <a:r>
              <a:rPr lang="en-GB" altLang="en-US" sz="800">
                <a:solidFill>
                  <a:srgbClr val="FFFFFF"/>
                </a:solidFill>
                <a:latin typeface="Tuffy" pitchFamily="34" charset="0"/>
                <a:ea typeface="Tuffy" pitchFamily="34" charset="0"/>
                <a:cs typeface="Times New Roman" pitchFamily="18" charset="0"/>
              </a:rPr>
              <a:t>Year 3 | Measurement | </a:t>
            </a:r>
            <a:r>
              <a:rPr lang="en-GB" altLang="en-US" sz="800">
                <a:solidFill>
                  <a:schemeClr val="bg1"/>
                </a:solidFill>
                <a:latin typeface="Tuffy" pitchFamily="34" charset="0"/>
              </a:rPr>
              <a:t>Measure, Compare, Add and Subtract Units of Measurement</a:t>
            </a:r>
            <a:r>
              <a:rPr lang="en-GB" altLang="en-US" sz="800">
                <a:solidFill>
                  <a:srgbClr val="FFFFFF"/>
                </a:solidFill>
                <a:latin typeface="Tuffy" pitchFamily="34" charset="0"/>
              </a:rPr>
              <a:t> | Lesson 1 of 5: Measuring in Millilitres</a:t>
            </a:r>
          </a:p>
        </p:txBody>
      </p:sp>
      <p:sp>
        <p:nvSpPr>
          <p:cNvPr id="1229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r>
              <a:rPr lang="en-GB" altLang="en-US" sz="5400" smtClean="0"/>
              <a:t>Maths</a:t>
            </a:r>
            <a:endParaRPr lang="en-GB" altLang="en-US" sz="5400" b="0" smtClean="0"/>
          </a:p>
        </p:txBody>
      </p:sp>
      <p:sp>
        <p:nvSpPr>
          <p:cNvPr id="1229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 smtClean="0"/>
              <a:t>Measurement</a:t>
            </a:r>
          </a:p>
        </p:txBody>
      </p:sp>
      <p:pic>
        <p:nvPicPr>
          <p:cNvPr id="1229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8868" r="427" b="7574"/>
          <a:stretch>
            <a:fillRect/>
          </a:stretch>
        </p:blipFill>
        <p:spPr bwMode="auto">
          <a:xfrm>
            <a:off x="757238" y="1985963"/>
            <a:ext cx="7629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755650" y="1289050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 first thing that you need to do is to work out what each interval</a:t>
            </a:r>
          </a:p>
          <a:p>
            <a:pPr algn="ctr" eaLnBrk="1" hangingPunct="1"/>
            <a:r>
              <a:rPr lang="en-GB" altLang="en-US"/>
              <a:t>of the scale on the measuring cylinder represents.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79738" y="2538413"/>
            <a:ext cx="4948237" cy="965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On this scale, there are </a:t>
            </a:r>
            <a:r>
              <a:rPr lang="en-GB" b="1" dirty="0">
                <a:solidFill>
                  <a:schemeClr val="tx1"/>
                </a:solidFill>
              </a:rPr>
              <a:t>2 </a:t>
            </a:r>
            <a:r>
              <a:rPr lang="en-GB" dirty="0">
                <a:solidFill>
                  <a:schemeClr val="tx1"/>
                </a:solidFill>
              </a:rPr>
              <a:t>intervals between 0 and 100ml. </a:t>
            </a:r>
            <a:r>
              <a:rPr lang="en-GB" dirty="0">
                <a:solidFill>
                  <a:schemeClr val="tx1"/>
                </a:solidFill>
              </a:rPr>
              <a:t>To </a:t>
            </a:r>
            <a:r>
              <a:rPr lang="en-GB" dirty="0">
                <a:solidFill>
                  <a:schemeClr val="tx1"/>
                </a:solidFill>
              </a:rPr>
              <a:t>work out what each interval is </a:t>
            </a:r>
            <a:r>
              <a:rPr lang="en-GB" dirty="0">
                <a:solidFill>
                  <a:schemeClr val="tx1"/>
                </a:solidFill>
              </a:rPr>
              <a:t>worth, </a:t>
            </a:r>
            <a:r>
              <a:rPr lang="en-GB" dirty="0">
                <a:solidFill>
                  <a:schemeClr val="tx1"/>
                </a:solidFill>
              </a:rPr>
              <a:t>we divide 100 by </a:t>
            </a:r>
            <a:r>
              <a:rPr lang="en-GB" b="1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2533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8708" t="3917" r="24175" b="7914"/>
          <a:stretch/>
        </p:blipFill>
        <p:spPr>
          <a:xfrm>
            <a:off x="1423988" y="2049463"/>
            <a:ext cx="1089025" cy="39655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2979738" y="3668713"/>
            <a:ext cx="4948237" cy="446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100 ÷ 2 = 50, so each interval is worth </a:t>
            </a:r>
            <a:r>
              <a:rPr lang="en-GB" b="1" dirty="0">
                <a:solidFill>
                  <a:schemeClr val="tx1"/>
                </a:solidFill>
              </a:rPr>
              <a:t>50ml</a:t>
            </a:r>
            <a:r>
              <a:rPr lang="en-GB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79738" y="4279900"/>
            <a:ext cx="4948237" cy="65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Look at the level of the liquid. </a:t>
            </a:r>
            <a:r>
              <a:rPr lang="en-GB" dirty="0">
                <a:solidFill>
                  <a:schemeClr val="tx1"/>
                </a:solidFill>
              </a:rPr>
              <a:t>It </a:t>
            </a:r>
            <a:r>
              <a:rPr lang="en-GB" dirty="0">
                <a:solidFill>
                  <a:schemeClr val="tx1"/>
                </a:solidFill>
              </a:rPr>
              <a:t>is at 400ml plus</a:t>
            </a:r>
            <a:r>
              <a:rPr lang="en-GB" b="1" dirty="0">
                <a:solidFill>
                  <a:schemeClr val="tx1"/>
                </a:solidFill>
              </a:rPr>
              <a:t> 1 </a:t>
            </a:r>
            <a:r>
              <a:rPr lang="en-GB" dirty="0">
                <a:solidFill>
                  <a:schemeClr val="tx1"/>
                </a:solidFill>
              </a:rPr>
              <a:t>interval.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9725" y="5097463"/>
            <a:ext cx="2608263" cy="44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400ml + 50ml = </a:t>
            </a:r>
            <a:r>
              <a:rPr lang="en-GB" b="1" dirty="0">
                <a:solidFill>
                  <a:schemeClr val="tx1"/>
                </a:solidFill>
              </a:rPr>
              <a:t>450ml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16150" y="696913"/>
            <a:ext cx="4711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Measuring Cylinders</a:t>
            </a: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8868" r="427" b="7574"/>
          <a:stretch>
            <a:fillRect/>
          </a:stretch>
        </p:blipFill>
        <p:spPr bwMode="auto">
          <a:xfrm>
            <a:off x="757238" y="1985963"/>
            <a:ext cx="7629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755650" y="1289050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This is the same scale. </a:t>
            </a:r>
          </a:p>
          <a:p>
            <a:pPr algn="ctr" eaLnBrk="1" hangingPunct="1"/>
            <a:r>
              <a:rPr lang="en-GB" altLang="en-US"/>
              <a:t>How much liquid is in the measuring cylinder now?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74975" y="3405188"/>
            <a:ext cx="4948238" cy="655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Look at the level of the liquid. </a:t>
            </a:r>
            <a:r>
              <a:rPr lang="en-GB" dirty="0">
                <a:solidFill>
                  <a:schemeClr val="tx1"/>
                </a:solidFill>
              </a:rPr>
              <a:t>It </a:t>
            </a:r>
            <a:r>
              <a:rPr lang="en-GB" dirty="0">
                <a:solidFill>
                  <a:schemeClr val="tx1"/>
                </a:solidFill>
              </a:rPr>
              <a:t>is at is 200ml plus</a:t>
            </a:r>
            <a:r>
              <a:rPr lang="en-GB" b="1" dirty="0">
                <a:solidFill>
                  <a:schemeClr val="tx1"/>
                </a:solidFill>
              </a:rPr>
              <a:t> 1</a:t>
            </a:r>
            <a:r>
              <a:rPr lang="en-GB" dirty="0">
                <a:solidFill>
                  <a:schemeClr val="tx1"/>
                </a:solidFill>
              </a:rPr>
              <a:t> interval.</a:t>
            </a:r>
          </a:p>
        </p:txBody>
      </p:sp>
      <p:pic>
        <p:nvPicPr>
          <p:cNvPr id="23557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57663" y="4230688"/>
            <a:ext cx="2584450" cy="44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200ml + 50ml = </a:t>
            </a:r>
            <a:r>
              <a:rPr lang="en-GB" b="1" dirty="0">
                <a:solidFill>
                  <a:schemeClr val="tx1"/>
                </a:solidFill>
              </a:rPr>
              <a:t>250ml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7317" t="3719" r="5330" b="8113"/>
          <a:stretch/>
        </p:blipFill>
        <p:spPr>
          <a:xfrm>
            <a:off x="1425575" y="2041525"/>
            <a:ext cx="1103313" cy="39655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216150" y="696913"/>
            <a:ext cx="4711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Measuring Cylinders</a:t>
            </a: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8868" r="427" b="7574"/>
          <a:stretch>
            <a:fillRect/>
          </a:stretch>
        </p:blipFill>
        <p:spPr bwMode="auto">
          <a:xfrm>
            <a:off x="757238" y="1985963"/>
            <a:ext cx="7629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755650" y="1289050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 first thing that you need to do is to work out what each interval</a:t>
            </a:r>
          </a:p>
          <a:p>
            <a:pPr algn="ctr" eaLnBrk="1" hangingPunct="1"/>
            <a:r>
              <a:rPr lang="en-GB" altLang="en-US"/>
              <a:t>of the scale on the measuring cylinder represents.</a:t>
            </a:r>
          </a:p>
        </p:txBody>
      </p:sp>
      <p:pic>
        <p:nvPicPr>
          <p:cNvPr id="24580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716" t="2481" r="79692" b="7148"/>
          <a:stretch/>
        </p:blipFill>
        <p:spPr>
          <a:xfrm>
            <a:off x="1393825" y="1985963"/>
            <a:ext cx="1119188" cy="4068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2979738" y="2538413"/>
            <a:ext cx="4948237" cy="965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On this scale, there are </a:t>
            </a:r>
            <a:r>
              <a:rPr lang="en-GB" b="1" dirty="0">
                <a:solidFill>
                  <a:schemeClr val="tx1"/>
                </a:solidFill>
              </a:rPr>
              <a:t>4</a:t>
            </a:r>
            <a:r>
              <a:rPr lang="en-GB" dirty="0">
                <a:solidFill>
                  <a:schemeClr val="tx1"/>
                </a:solidFill>
              </a:rPr>
              <a:t> intervals between 0 and 100ml. To work out what each interval is </a:t>
            </a:r>
            <a:r>
              <a:rPr lang="en-GB" dirty="0">
                <a:solidFill>
                  <a:schemeClr val="tx1"/>
                </a:solidFill>
              </a:rPr>
              <a:t>worth, </a:t>
            </a:r>
            <a:r>
              <a:rPr lang="en-GB" dirty="0">
                <a:solidFill>
                  <a:schemeClr val="tx1"/>
                </a:solidFill>
              </a:rPr>
              <a:t>we divide 100 by </a:t>
            </a:r>
            <a:r>
              <a:rPr lang="en-GB" b="1" dirty="0">
                <a:solidFill>
                  <a:schemeClr val="tx1"/>
                </a:solidFill>
              </a:rPr>
              <a:t>4.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79738" y="3668713"/>
            <a:ext cx="4948237" cy="446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100 ÷ 4 = 25, so each interval is worth </a:t>
            </a:r>
            <a:r>
              <a:rPr lang="en-GB" b="1" dirty="0">
                <a:solidFill>
                  <a:schemeClr val="tx1"/>
                </a:solidFill>
              </a:rPr>
              <a:t>25ml.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79738" y="4279900"/>
            <a:ext cx="4948237" cy="65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Look at the level of the liquid. </a:t>
            </a:r>
            <a:r>
              <a:rPr lang="en-GB" dirty="0">
                <a:solidFill>
                  <a:schemeClr val="tx1"/>
                </a:solidFill>
              </a:rPr>
              <a:t>It </a:t>
            </a:r>
            <a:r>
              <a:rPr lang="en-GB" dirty="0">
                <a:solidFill>
                  <a:schemeClr val="tx1"/>
                </a:solidFill>
              </a:rPr>
              <a:t>is at 400ml plus </a:t>
            </a:r>
            <a:r>
              <a:rPr lang="en-GB" b="1" dirty="0">
                <a:solidFill>
                  <a:schemeClr val="tx1"/>
                </a:solidFill>
              </a:rPr>
              <a:t>2</a:t>
            </a:r>
            <a:r>
              <a:rPr lang="en-GB" dirty="0">
                <a:solidFill>
                  <a:schemeClr val="tx1"/>
                </a:solidFill>
              </a:rPr>
              <a:t> intervals.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46550" y="5097463"/>
            <a:ext cx="2614613" cy="44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400ml + 50ml = </a:t>
            </a:r>
            <a:r>
              <a:rPr lang="en-GB" b="1" dirty="0">
                <a:solidFill>
                  <a:schemeClr val="tx1"/>
                </a:solidFill>
              </a:rPr>
              <a:t>450ml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16150" y="696913"/>
            <a:ext cx="4711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Measuring Cylinders</a:t>
            </a: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8868" r="427" b="7574"/>
          <a:stretch>
            <a:fillRect/>
          </a:stretch>
        </p:blipFill>
        <p:spPr bwMode="auto">
          <a:xfrm>
            <a:off x="757238" y="1985963"/>
            <a:ext cx="7629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755650" y="1289050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This is the same scale. </a:t>
            </a:r>
          </a:p>
          <a:p>
            <a:pPr algn="ctr" eaLnBrk="1" hangingPunct="1"/>
            <a:r>
              <a:rPr lang="en-GB" altLang="en-US"/>
              <a:t>How much liquid is in the measuring cylinder now?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74975" y="3405188"/>
            <a:ext cx="4948238" cy="655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Look at the level of the liquid. </a:t>
            </a:r>
            <a:r>
              <a:rPr lang="en-GB" dirty="0">
                <a:solidFill>
                  <a:schemeClr val="tx1"/>
                </a:solidFill>
              </a:rPr>
              <a:t>It </a:t>
            </a:r>
            <a:r>
              <a:rPr lang="en-GB" dirty="0">
                <a:solidFill>
                  <a:schemeClr val="tx1"/>
                </a:solidFill>
              </a:rPr>
              <a:t>is at 300ml plus </a:t>
            </a:r>
            <a:r>
              <a:rPr lang="en-GB" b="1" dirty="0">
                <a:solidFill>
                  <a:schemeClr val="tx1"/>
                </a:solidFill>
              </a:rPr>
              <a:t>3</a:t>
            </a:r>
            <a:r>
              <a:rPr lang="en-GB" dirty="0">
                <a:solidFill>
                  <a:schemeClr val="tx1"/>
                </a:solidFill>
              </a:rPr>
              <a:t> intervals. </a:t>
            </a:r>
          </a:p>
        </p:txBody>
      </p:sp>
      <p:pic>
        <p:nvPicPr>
          <p:cNvPr id="25605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87825" y="4230688"/>
            <a:ext cx="2524125" cy="44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300ml + 75ml = </a:t>
            </a:r>
            <a:r>
              <a:rPr lang="en-GB" b="1" dirty="0">
                <a:solidFill>
                  <a:schemeClr val="tx1"/>
                </a:solidFill>
              </a:rPr>
              <a:t>375ml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1450" t="2868" r="60958" b="6761"/>
          <a:stretch/>
        </p:blipFill>
        <p:spPr>
          <a:xfrm>
            <a:off x="1409700" y="2003425"/>
            <a:ext cx="1120775" cy="40687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216150" y="696913"/>
            <a:ext cx="4711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Measuring Cylinders</a:t>
            </a: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8868" r="427" b="7574"/>
          <a:stretch>
            <a:fillRect/>
          </a:stretch>
        </p:blipFill>
        <p:spPr bwMode="auto">
          <a:xfrm>
            <a:off x="757238" y="1985963"/>
            <a:ext cx="7629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755650" y="1289050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 first thing that you need to do is to work out what each interval</a:t>
            </a:r>
          </a:p>
          <a:p>
            <a:pPr algn="ctr" eaLnBrk="1" hangingPunct="1"/>
            <a:r>
              <a:rPr lang="en-GB" altLang="en-US"/>
              <a:t>of the scale on the measuring cylinder represents.</a:t>
            </a:r>
          </a:p>
        </p:txBody>
      </p:sp>
      <p:pic>
        <p:nvPicPr>
          <p:cNvPr id="26628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979738" y="2538413"/>
            <a:ext cx="4948237" cy="965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On this scale, there are </a:t>
            </a:r>
            <a:r>
              <a:rPr lang="en-GB" b="1" dirty="0">
                <a:solidFill>
                  <a:schemeClr val="tx1"/>
                </a:solidFill>
              </a:rPr>
              <a:t>5</a:t>
            </a:r>
            <a:r>
              <a:rPr lang="en-GB" dirty="0">
                <a:solidFill>
                  <a:schemeClr val="tx1"/>
                </a:solidFill>
              </a:rPr>
              <a:t> intervals between 0 and 100ml. To work out what each interval is </a:t>
            </a:r>
            <a:r>
              <a:rPr lang="en-GB" dirty="0">
                <a:solidFill>
                  <a:schemeClr val="tx1"/>
                </a:solidFill>
              </a:rPr>
              <a:t>worth, </a:t>
            </a:r>
            <a:r>
              <a:rPr lang="en-GB" dirty="0">
                <a:solidFill>
                  <a:schemeClr val="tx1"/>
                </a:solidFill>
              </a:rPr>
              <a:t>we divide 100 by </a:t>
            </a:r>
            <a:r>
              <a:rPr lang="en-GB" b="1" dirty="0">
                <a:solidFill>
                  <a:schemeClr val="tx1"/>
                </a:solidFill>
              </a:rPr>
              <a:t>5.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79738" y="3668713"/>
            <a:ext cx="4948237" cy="446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100 ÷ 5 = 20, so each interval is worth </a:t>
            </a:r>
            <a:r>
              <a:rPr lang="en-GB" b="1" dirty="0">
                <a:solidFill>
                  <a:schemeClr val="tx1"/>
                </a:solidFill>
              </a:rPr>
              <a:t>20ml.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79738" y="4279900"/>
            <a:ext cx="4948237" cy="65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Look at the level of the liquid. </a:t>
            </a:r>
            <a:r>
              <a:rPr lang="en-GB" dirty="0">
                <a:solidFill>
                  <a:schemeClr val="tx1"/>
                </a:solidFill>
              </a:rPr>
              <a:t>It </a:t>
            </a:r>
            <a:r>
              <a:rPr lang="en-GB" dirty="0">
                <a:solidFill>
                  <a:schemeClr val="tx1"/>
                </a:solidFill>
              </a:rPr>
              <a:t>is at 200ml plus </a:t>
            </a:r>
            <a:r>
              <a:rPr lang="en-GB" b="1" dirty="0">
                <a:solidFill>
                  <a:schemeClr val="tx1"/>
                </a:solidFill>
              </a:rPr>
              <a:t>4</a:t>
            </a:r>
            <a:r>
              <a:rPr lang="en-GB" dirty="0">
                <a:solidFill>
                  <a:schemeClr val="tx1"/>
                </a:solidFill>
              </a:rPr>
              <a:t> intervals.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48138" y="5097463"/>
            <a:ext cx="2611437" cy="44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200ml + 80ml = </a:t>
            </a:r>
            <a:r>
              <a:rPr lang="en-GB" b="1" dirty="0">
                <a:solidFill>
                  <a:schemeClr val="tx1"/>
                </a:solidFill>
              </a:rPr>
              <a:t>280ml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9637" t="3255" r="42771" b="6374"/>
          <a:stretch/>
        </p:blipFill>
        <p:spPr>
          <a:xfrm>
            <a:off x="1384300" y="2020888"/>
            <a:ext cx="1120775" cy="4068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216150" y="696913"/>
            <a:ext cx="4711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Measuring Cylinders</a:t>
            </a: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8868" r="427" b="7574"/>
          <a:stretch>
            <a:fillRect/>
          </a:stretch>
        </p:blipFill>
        <p:spPr bwMode="auto">
          <a:xfrm>
            <a:off x="757238" y="1985963"/>
            <a:ext cx="7629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755650" y="1289050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This is the same scale. </a:t>
            </a:r>
          </a:p>
          <a:p>
            <a:pPr algn="ctr" eaLnBrk="1" hangingPunct="1"/>
            <a:r>
              <a:rPr lang="en-GB" altLang="en-US"/>
              <a:t>How much liquid is in the measuring cylinder now?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74975" y="3405188"/>
            <a:ext cx="4948238" cy="655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Look at the level of the liquid. </a:t>
            </a:r>
            <a:r>
              <a:rPr lang="en-GB" dirty="0">
                <a:solidFill>
                  <a:schemeClr val="tx1"/>
                </a:solidFill>
              </a:rPr>
              <a:t>It </a:t>
            </a:r>
            <a:r>
              <a:rPr lang="en-GB" dirty="0">
                <a:solidFill>
                  <a:schemeClr val="tx1"/>
                </a:solidFill>
              </a:rPr>
              <a:t>is at 400ml plus</a:t>
            </a:r>
            <a:r>
              <a:rPr lang="en-GB" b="1" dirty="0">
                <a:solidFill>
                  <a:schemeClr val="tx1"/>
                </a:solidFill>
              </a:rPr>
              <a:t> 1 </a:t>
            </a:r>
            <a:r>
              <a:rPr lang="en-GB" dirty="0">
                <a:solidFill>
                  <a:schemeClr val="tx1"/>
                </a:solidFill>
              </a:rPr>
              <a:t>interval.</a:t>
            </a:r>
          </a:p>
        </p:txBody>
      </p:sp>
      <p:pic>
        <p:nvPicPr>
          <p:cNvPr id="27653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148138" y="4230688"/>
            <a:ext cx="2603500" cy="44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400ml + 20ml = </a:t>
            </a:r>
            <a:r>
              <a:rPr lang="en-GB" b="1" dirty="0">
                <a:solidFill>
                  <a:schemeClr val="tx1"/>
                </a:solidFill>
              </a:rPr>
              <a:t>420ml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8508" t="3061" r="23900" b="6568"/>
          <a:stretch/>
        </p:blipFill>
        <p:spPr>
          <a:xfrm>
            <a:off x="1401763" y="2011363"/>
            <a:ext cx="1120775" cy="4070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216150" y="696913"/>
            <a:ext cx="4711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Measuring Cylinders</a:t>
            </a: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755650" y="14366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Use your measuring mastery to compete these activity sheets: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863850" y="696913"/>
            <a:ext cx="34163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Reading Scales</a:t>
            </a:r>
            <a:endParaRPr lang="en-GB" sz="4000" dirty="0">
              <a:latin typeface="+mj-lt"/>
            </a:endParaRPr>
          </a:p>
        </p:txBody>
      </p:sp>
      <p:pic>
        <p:nvPicPr>
          <p:cNvPr id="2867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 b="9253"/>
          <a:stretch>
            <a:fillRect/>
          </a:stretch>
        </p:blipFill>
        <p:spPr bwMode="auto">
          <a:xfrm>
            <a:off x="755650" y="1985963"/>
            <a:ext cx="7632700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88" y="2082800"/>
            <a:ext cx="2778125" cy="3930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725" y="2082800"/>
            <a:ext cx="2778125" cy="3930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375" y="2082800"/>
            <a:ext cx="2778125" cy="3930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0613" y="2082800"/>
            <a:ext cx="2778125" cy="3930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3263" y="2082800"/>
            <a:ext cx="2779712" cy="3930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7500" y="2082800"/>
            <a:ext cx="2778125" cy="3930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072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3072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3072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 smtClean="0">
                <a:solidFill>
                  <a:schemeClr val="tx1"/>
                </a:solidFill>
              </a:rPr>
              <a:t>I can measure volume in millilitres.</a:t>
            </a:r>
          </a:p>
          <a:p>
            <a:endParaRPr lang="en-GB" altLang="en-US" smtClean="0">
              <a:solidFill>
                <a:srgbClr val="00B050"/>
              </a:solidFill>
            </a:endParaRPr>
          </a:p>
          <a:p>
            <a:endParaRPr lang="en-GB" altLang="en-US" smtClean="0"/>
          </a:p>
        </p:txBody>
      </p:sp>
      <p:sp>
        <p:nvSpPr>
          <p:cNvPr id="30727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calculate the intervals on a scale. </a:t>
            </a:r>
          </a:p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read scales to measure in millilitres.</a:t>
            </a:r>
          </a:p>
        </p:txBody>
      </p:sp>
      <p:pic>
        <p:nvPicPr>
          <p:cNvPr id="307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1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05" y="6277281"/>
              <a:ext cx="576495" cy="5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316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5400" b="1" smtClean="0">
                <a:solidFill>
                  <a:schemeClr val="tx1"/>
                </a:solidFill>
                <a:latin typeface="Twinkl" pitchFamily="2" charset="0"/>
              </a:rPr>
              <a:t>Measuring in Millilitres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1434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1434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 smtClean="0">
                <a:solidFill>
                  <a:schemeClr val="tx1"/>
                </a:solidFill>
              </a:rPr>
              <a:t>I can measure volume in millilitres.</a:t>
            </a:r>
          </a:p>
          <a:p>
            <a:endParaRPr lang="en-GB" altLang="en-US" smtClean="0">
              <a:solidFill>
                <a:srgbClr val="00B050"/>
              </a:solidFill>
            </a:endParaRPr>
          </a:p>
          <a:p>
            <a:endParaRPr lang="en-GB" altLang="en-US" smtClean="0"/>
          </a:p>
        </p:txBody>
      </p:sp>
      <p:sp>
        <p:nvSpPr>
          <p:cNvPr id="1434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calculate the intervals on a scale. </a:t>
            </a:r>
          </a:p>
          <a:p>
            <a:pPr eaLnBrk="1" hangingPunct="1"/>
            <a:r>
              <a:rPr lang="en-GB" altLang="en-US">
                <a:solidFill>
                  <a:schemeClr val="tx1"/>
                </a:solidFill>
              </a:rPr>
              <a:t>I can read scales to measure in millilitres.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0"/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8190"/>
            <a:chExt cx="7632700" cy="4104635"/>
          </a:xfrm>
        </p:grpSpPr>
        <p:pic>
          <p:nvPicPr>
            <p:cNvPr id="15374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19" b="5775"/>
            <a:stretch>
              <a:fillRect/>
            </a:stretch>
          </p:blipFill>
          <p:spPr bwMode="auto">
            <a:xfrm>
              <a:off x="755650" y="1988190"/>
              <a:ext cx="7632700" cy="4104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1162050" y="2556426"/>
              <a:ext cx="3338513" cy="3341167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4624388" y="2550077"/>
              <a:ext cx="3340100" cy="3339579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15377" name="Group 14"/>
            <p:cNvGrpSpPr>
              <a:grpSpLocks/>
            </p:cNvGrpSpPr>
            <p:nvPr/>
          </p:nvGrpSpPr>
          <p:grpSpPr bwMode="auto">
            <a:xfrm>
              <a:off x="6806166" y="2032633"/>
              <a:ext cx="1515754" cy="1515756"/>
              <a:chOff x="6938032" y="2005890"/>
              <a:chExt cx="1515754" cy="1515756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6937479" y="2005890"/>
                <a:ext cx="1516062" cy="1515827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037491" y="2137632"/>
                <a:ext cx="1316038" cy="1252342"/>
              </a:xfrm>
              <a:prstGeom prst="rect">
                <a:avLst/>
              </a:prstGeom>
            </p:spPr>
            <p:txBody>
              <a:bodyPr lIns="0" tIns="72000" rIns="0" bIns="7200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b="1" dirty="0">
                    <a:solidFill>
                      <a:schemeClr val="bg1"/>
                    </a:solidFill>
                    <a:latin typeface="+mj-lt"/>
                  </a:rPr>
                  <a:t>Click the picture to reveal the place.</a:t>
                </a:r>
                <a:endParaRPr lang="en-GB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5378" name="Rectangle 19"/>
            <p:cNvSpPr>
              <a:spLocks noChangeArrowheads="1"/>
            </p:cNvSpPr>
            <p:nvPr/>
          </p:nvSpPr>
          <p:spPr bwMode="auto">
            <a:xfrm>
              <a:off x="5959184" y="2579308"/>
              <a:ext cx="669797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litres</a:t>
              </a:r>
            </a:p>
          </p:txBody>
        </p:sp>
        <p:sp>
          <p:nvSpPr>
            <p:cNvPr id="15379" name="Rectangle 20"/>
            <p:cNvSpPr>
              <a:spLocks noChangeArrowheads="1"/>
            </p:cNvSpPr>
            <p:nvPr/>
          </p:nvSpPr>
          <p:spPr bwMode="auto">
            <a:xfrm>
              <a:off x="2322045" y="2579308"/>
              <a:ext cx="1012445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algn="ctr" eaLnBrk="1" hangingPunct="1"/>
              <a:r>
                <a:rPr lang="en-GB" altLang="en-US"/>
                <a:t>millilitres</a:t>
              </a:r>
            </a:p>
          </p:txBody>
        </p:sp>
      </p:grp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Sort these containers into those that hold litres </a:t>
            </a:r>
          </a:p>
          <a:p>
            <a:pPr algn="ctr" eaLnBrk="1" hangingPunct="1"/>
            <a:r>
              <a:rPr lang="en-GB" altLang="en-US"/>
              <a:t>and those that hold millilitres.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08225" y="696913"/>
            <a:ext cx="452755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Litres or Millilitres?</a:t>
            </a:r>
            <a:endParaRPr lang="en-GB" sz="4000" dirty="0">
              <a:latin typeface="+mj-lt"/>
            </a:endParaRPr>
          </a:p>
        </p:txBody>
      </p:sp>
      <p:pic>
        <p:nvPicPr>
          <p:cNvPr id="1536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663" y="4379913"/>
            <a:ext cx="534987" cy="1611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038" y="4640263"/>
            <a:ext cx="1085850" cy="1536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775" y="3300413"/>
            <a:ext cx="584200" cy="14716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038" y="2005013"/>
            <a:ext cx="1579562" cy="835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38" y="2020888"/>
            <a:ext cx="727075" cy="1484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3750" y="5143500"/>
            <a:ext cx="1379538" cy="882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6638" y="2020888"/>
            <a:ext cx="892175" cy="11287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375" y="4978400"/>
            <a:ext cx="1590675" cy="1019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46736 0.2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68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-0.1625 0.3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-0.29445 -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24184 -0.25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15677 0.3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0.45521 -0.306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34115 -0.2122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44479 -0.1365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4"/>
          <p:cNvGrpSpPr>
            <a:grpSpLocks/>
          </p:cNvGrpSpPr>
          <p:nvPr/>
        </p:nvGrpSpPr>
        <p:grpSpPr bwMode="auto">
          <a:xfrm>
            <a:off x="755650" y="1993900"/>
            <a:ext cx="7631113" cy="4102100"/>
            <a:chOff x="755650" y="1993557"/>
            <a:chExt cx="7630470" cy="4102444"/>
          </a:xfrm>
        </p:grpSpPr>
        <p:pic>
          <p:nvPicPr>
            <p:cNvPr id="16394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16113" r="427" b="493"/>
            <a:stretch>
              <a:fillRect/>
            </a:stretch>
          </p:blipFill>
          <p:spPr bwMode="auto">
            <a:xfrm>
              <a:off x="757882" y="1993557"/>
              <a:ext cx="7628238" cy="4102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8331"/>
            <a:stretch/>
          </p:blipFill>
          <p:spPr>
            <a:xfrm>
              <a:off x="755650" y="3006467"/>
              <a:ext cx="2738207" cy="26402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1576" y="2758796"/>
              <a:ext cx="925434" cy="265293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3655" y="4636967"/>
              <a:ext cx="1938175" cy="10065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20121" t="16247" r="19972" b="16884"/>
            <a:stretch/>
          </p:blipFill>
          <p:spPr>
            <a:xfrm>
              <a:off x="2931930" y="3047745"/>
              <a:ext cx="3287435" cy="25957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387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Before we begin our work on volume and capacity, let’s make sure we understand what these two words mean.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93913" y="696913"/>
            <a:ext cx="49561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Volume or Capacity?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1288" y="2162175"/>
            <a:ext cx="3043237" cy="1200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This measuring jug measures up to 500ml. We say that it has a capacity of 500ml.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81538" y="2162175"/>
            <a:ext cx="3043237" cy="923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Capacity is the total amount of liquid that a container can hold.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11288" y="2165350"/>
            <a:ext cx="3043237" cy="922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In this measuring jug, there is 300ml of liquid. The volume is 300ml.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681538" y="2165350"/>
            <a:ext cx="3043237" cy="922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Volume is the amount of liquid that is actually in a container.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9"/>
          <p:cNvGrpSpPr>
            <a:grpSpLocks/>
          </p:cNvGrpSpPr>
          <p:nvPr/>
        </p:nvGrpSpPr>
        <p:grpSpPr bwMode="auto">
          <a:xfrm>
            <a:off x="755650" y="1993900"/>
            <a:ext cx="7631113" cy="4102100"/>
            <a:chOff x="755650" y="1993557"/>
            <a:chExt cx="7630470" cy="4102444"/>
          </a:xfrm>
        </p:grpSpPr>
        <p:grpSp>
          <p:nvGrpSpPr>
            <p:cNvPr id="17416" name="Group 14"/>
            <p:cNvGrpSpPr>
              <a:grpSpLocks/>
            </p:cNvGrpSpPr>
            <p:nvPr/>
          </p:nvGrpSpPr>
          <p:grpSpPr bwMode="auto">
            <a:xfrm>
              <a:off x="755650" y="1993557"/>
              <a:ext cx="7630470" cy="4102444"/>
              <a:chOff x="755650" y="1993557"/>
              <a:chExt cx="7630470" cy="4102444"/>
            </a:xfrm>
          </p:grpSpPr>
          <p:pic>
            <p:nvPicPr>
              <p:cNvPr id="17418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" t="16113" r="427" b="493"/>
              <a:stretch>
                <a:fillRect/>
              </a:stretch>
            </p:blipFill>
            <p:spPr bwMode="auto">
              <a:xfrm>
                <a:off x="757882" y="1993557"/>
                <a:ext cx="7628238" cy="4102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l="18331"/>
              <a:stretch/>
            </p:blipFill>
            <p:spPr>
              <a:xfrm>
                <a:off x="755650" y="3006467"/>
                <a:ext cx="2738207" cy="264023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1576" y="2758796"/>
                <a:ext cx="925434" cy="265293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3655" y="4636967"/>
                <a:ext cx="1938175" cy="100655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20350" t="16558" r="20194" b="15929"/>
            <a:stretch/>
          </p:blipFill>
          <p:spPr>
            <a:xfrm>
              <a:off x="2949390" y="3063622"/>
              <a:ext cx="3262038" cy="26211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411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What is the capacity and what is the volume of this jug?</a:t>
            </a:r>
          </a:p>
        </p:txBody>
      </p:sp>
      <p:sp>
        <p:nvSpPr>
          <p:cNvPr id="8" name="Rectangle 7"/>
          <p:cNvSpPr/>
          <p:nvPr/>
        </p:nvSpPr>
        <p:spPr>
          <a:xfrm>
            <a:off x="2093913" y="696913"/>
            <a:ext cx="4956175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Volume or Capacity?</a:t>
            </a:r>
            <a:endParaRPr lang="en-GB" sz="4000" dirty="0">
              <a:latin typeface="+mj-lt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1288" y="2162175"/>
            <a:ext cx="3043237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This measuring jug has a capacity of 250ml.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81538" y="2162175"/>
            <a:ext cx="3043237" cy="6461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 volume of the liquid </a:t>
            </a:r>
          </a:p>
          <a:p>
            <a:pPr algn="ctr" eaLnBrk="1" hangingPunct="1"/>
            <a:r>
              <a:rPr lang="en-GB" altLang="en-US"/>
              <a:t>is 200ml.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755650" y="14366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A millilitre is a very small amount.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1163" y="696913"/>
            <a:ext cx="5781675" cy="4921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200" dirty="0">
                <a:latin typeface="+mj-lt"/>
              </a:rPr>
              <a:t>Measuring Volume in Millilitres</a:t>
            </a:r>
            <a:endParaRPr lang="en-GB" sz="3200" dirty="0">
              <a:latin typeface="+mj-lt"/>
            </a:endParaRPr>
          </a:p>
        </p:txBody>
      </p: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755650" y="1993900"/>
            <a:ext cx="7631113" cy="4102100"/>
            <a:chOff x="755179" y="1993557"/>
            <a:chExt cx="7630941" cy="4102444"/>
          </a:xfrm>
        </p:grpSpPr>
        <p:pic>
          <p:nvPicPr>
            <p:cNvPr id="1946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16113" r="427" b="493"/>
            <a:stretch>
              <a:fillRect/>
            </a:stretch>
          </p:blipFill>
          <p:spPr bwMode="auto">
            <a:xfrm>
              <a:off x="757882" y="1993557"/>
              <a:ext cx="7628238" cy="4102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1622" y="4016202"/>
              <a:ext cx="574662" cy="1592397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9467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179" y="2119279"/>
              <a:ext cx="3589425" cy="1545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194706" y="3211756"/>
              <a:ext cx="369101" cy="178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3424" t="3972" r="79820" b="7859"/>
            <a:stretch/>
          </p:blipFill>
          <p:spPr>
            <a:xfrm>
              <a:off x="4247600" y="2379352"/>
              <a:ext cx="873105" cy="325464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l="4304" t="25345" r="3454" b="23243"/>
            <a:stretch/>
          </p:blipFill>
          <p:spPr>
            <a:xfrm>
              <a:off x="5200079" y="3322406"/>
              <a:ext cx="3008245" cy="2371924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3" name="Rectangle 22"/>
          <p:cNvSpPr/>
          <p:nvPr/>
        </p:nvSpPr>
        <p:spPr>
          <a:xfrm>
            <a:off x="2425700" y="5114925"/>
            <a:ext cx="4292600" cy="7159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A teaspoon measures 5ml. A small bottle of food colouring measures 50ml.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25700" y="5257800"/>
            <a:ext cx="4292600" cy="4302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1ml of liquid is just a tiny drop.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25700" y="5114925"/>
            <a:ext cx="4292600" cy="7159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We can use a measuring cylinder or jug to measure </a:t>
            </a:r>
            <a:r>
              <a:rPr lang="en-GB" dirty="0">
                <a:solidFill>
                  <a:schemeClr val="tx1"/>
                </a:solidFill>
              </a:rPr>
              <a:t>volume.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8868" r="427" b="7574"/>
          <a:stretch>
            <a:fillRect/>
          </a:stretch>
        </p:blipFill>
        <p:spPr bwMode="auto">
          <a:xfrm>
            <a:off x="757238" y="1985963"/>
            <a:ext cx="7629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755650" y="1289050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 first thing that you need to do is to work out what each interval</a:t>
            </a:r>
          </a:p>
          <a:p>
            <a:pPr algn="ctr" eaLnBrk="1" hangingPunct="1"/>
            <a:r>
              <a:rPr lang="en-GB" altLang="en-US"/>
              <a:t>of the scale on the measuring cylinder represents.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79738" y="2538413"/>
            <a:ext cx="4948237" cy="965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On this scale, there are </a:t>
            </a:r>
            <a:r>
              <a:rPr lang="en-GB" b="1" dirty="0">
                <a:solidFill>
                  <a:schemeClr val="tx1"/>
                </a:solidFill>
              </a:rPr>
              <a:t>10</a:t>
            </a:r>
            <a:r>
              <a:rPr lang="en-GB" dirty="0">
                <a:solidFill>
                  <a:schemeClr val="tx1"/>
                </a:solidFill>
              </a:rPr>
              <a:t> intervals between 0 and 100ml. To work out what each interval is worth we divide 100 by </a:t>
            </a:r>
            <a:r>
              <a:rPr lang="en-GB" b="1" dirty="0">
                <a:solidFill>
                  <a:schemeClr val="tx1"/>
                </a:solidFill>
              </a:rPr>
              <a:t>10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485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802" t="4100" r="61081" b="7731"/>
          <a:stretch/>
        </p:blipFill>
        <p:spPr>
          <a:xfrm>
            <a:off x="1433513" y="2057400"/>
            <a:ext cx="1087437" cy="39655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2979738" y="3668713"/>
            <a:ext cx="4948237" cy="4460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100 ÷ 10 = 10, so each interval is worth </a:t>
            </a:r>
            <a:r>
              <a:rPr lang="en-GB" b="1" dirty="0">
                <a:solidFill>
                  <a:schemeClr val="tx1"/>
                </a:solidFill>
              </a:rPr>
              <a:t>10ml.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79738" y="4279900"/>
            <a:ext cx="4948237" cy="654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Look at the level of the </a:t>
            </a:r>
            <a:r>
              <a:rPr lang="en-GB" dirty="0">
                <a:solidFill>
                  <a:schemeClr val="tx1"/>
                </a:solidFill>
              </a:rPr>
              <a:t>liquid. It </a:t>
            </a:r>
            <a:r>
              <a:rPr lang="en-GB" dirty="0">
                <a:solidFill>
                  <a:schemeClr val="tx1"/>
                </a:solidFill>
              </a:rPr>
              <a:t>is at 300ml plus </a:t>
            </a:r>
            <a:r>
              <a:rPr lang="en-GB" b="1" dirty="0">
                <a:solidFill>
                  <a:schemeClr val="tx1"/>
                </a:solidFill>
              </a:rPr>
              <a:t>2 </a:t>
            </a:r>
            <a:r>
              <a:rPr lang="en-GB" dirty="0">
                <a:solidFill>
                  <a:schemeClr val="tx1"/>
                </a:solidFill>
              </a:rPr>
              <a:t>intervals.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64013" y="5097463"/>
            <a:ext cx="2579687" cy="44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300ml + 20ml = </a:t>
            </a:r>
            <a:r>
              <a:rPr lang="en-GB" b="1" dirty="0">
                <a:solidFill>
                  <a:schemeClr val="tx1"/>
                </a:solidFill>
              </a:rPr>
              <a:t>320ml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16150" y="696913"/>
            <a:ext cx="4711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Measuring Cylinders</a:t>
            </a: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8868" r="427" b="7574"/>
          <a:stretch>
            <a:fillRect/>
          </a:stretch>
        </p:blipFill>
        <p:spPr bwMode="auto">
          <a:xfrm>
            <a:off x="757238" y="1985963"/>
            <a:ext cx="76295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755650" y="1289050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This is the same scale. </a:t>
            </a:r>
          </a:p>
          <a:p>
            <a:pPr algn="ctr" eaLnBrk="1" hangingPunct="1"/>
            <a:r>
              <a:rPr lang="en-GB" altLang="en-US"/>
              <a:t>How much liquid is in the measuring cylinder now?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74975" y="3405188"/>
            <a:ext cx="4948238" cy="6556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Look at the level of the liquid. </a:t>
            </a:r>
            <a:r>
              <a:rPr lang="en-GB" dirty="0">
                <a:solidFill>
                  <a:schemeClr val="tx1"/>
                </a:solidFill>
              </a:rPr>
              <a:t>It </a:t>
            </a:r>
            <a:r>
              <a:rPr lang="en-GB" dirty="0">
                <a:solidFill>
                  <a:schemeClr val="tx1"/>
                </a:solidFill>
              </a:rPr>
              <a:t>is at 400ml plus </a:t>
            </a:r>
            <a:r>
              <a:rPr lang="en-GB" b="1" dirty="0">
                <a:solidFill>
                  <a:schemeClr val="tx1"/>
                </a:solidFill>
              </a:rPr>
              <a:t>6</a:t>
            </a:r>
            <a:r>
              <a:rPr lang="en-GB" dirty="0">
                <a:solidFill>
                  <a:schemeClr val="tx1"/>
                </a:solidFill>
              </a:rPr>
              <a:t> intervals.</a:t>
            </a:r>
          </a:p>
        </p:txBody>
      </p:sp>
      <p:pic>
        <p:nvPicPr>
          <p:cNvPr id="21509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11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0190" t="3917" r="42693" b="7914"/>
          <a:stretch/>
        </p:blipFill>
        <p:spPr>
          <a:xfrm>
            <a:off x="1423988" y="2049463"/>
            <a:ext cx="1089025" cy="39655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4140200" y="4230688"/>
            <a:ext cx="2619375" cy="44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400ml + 60ml = </a:t>
            </a:r>
            <a:r>
              <a:rPr lang="en-GB" b="1" dirty="0">
                <a:solidFill>
                  <a:schemeClr val="tx1"/>
                </a:solidFill>
              </a:rPr>
              <a:t>460ml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16150" y="696913"/>
            <a:ext cx="4711700" cy="61595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dirty="0">
                <a:latin typeface="+mj-lt"/>
              </a:rPr>
              <a:t>Measuring Cylinders</a:t>
            </a:r>
            <a:endParaRPr lang="en-GB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482</TotalTime>
  <Words>807</Words>
  <Application>Microsoft Office PowerPoint</Application>
  <PresentationFormat>On-screen Show (4:3)</PresentationFormat>
  <Paragraphs>91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Twinkl</vt:lpstr>
      <vt:lpstr>Arial</vt:lpstr>
      <vt:lpstr>Twinkl SemiBold</vt:lpstr>
      <vt:lpstr>Sassoon Infant Rg</vt:lpstr>
      <vt:lpstr>Calibri</vt:lpstr>
      <vt:lpstr>Tuffy</vt:lpstr>
      <vt:lpstr>Times New Roman</vt:lpstr>
      <vt:lpstr>Sassoon Infant Md</vt:lpstr>
      <vt:lpstr>1_Office Theme</vt:lpstr>
      <vt:lpstr>Maths</vt:lpstr>
      <vt:lpstr>Measuring in Millilitres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J Charnley</cp:lastModifiedBy>
  <cp:revision>41</cp:revision>
  <dcterms:created xsi:type="dcterms:W3CDTF">2017-03-16T17:37:56Z</dcterms:created>
  <dcterms:modified xsi:type="dcterms:W3CDTF">2020-06-11T18:10:04Z</dcterms:modified>
</cp:coreProperties>
</file>