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60" r:id="rId2"/>
    <p:sldId id="261" r:id="rId3"/>
    <p:sldId id="262" r:id="rId4"/>
    <p:sldId id="263" r:id="rId5"/>
    <p:sldId id="265" r:id="rId6"/>
    <p:sldId id="266" r:id="rId7"/>
    <p:sldId id="267" r:id="rId8"/>
    <p:sldId id="269" r:id="rId9"/>
    <p:sldId id="270" r:id="rId10"/>
    <p:sldId id="271" r:id="rId11"/>
    <p:sldId id="268" r:id="rId12"/>
    <p:sldId id="264" r:id="rId13"/>
  </p:sldIdLst>
  <p:sldSz cx="9144000" cy="6858000" type="screen4x3"/>
  <p:notesSz cx="6858000" cy="9144000"/>
  <p:embeddedFontLst>
    <p:embeddedFont>
      <p:font typeface="Twinkl SemiBold" pitchFamily="2" charset="0"/>
      <p:bold r:id="rId14"/>
    </p:embeddedFont>
    <p:embeddedFont>
      <p:font typeface="Twinkl" pitchFamily="2" charset="0"/>
      <p:regular r:id="rId15"/>
      <p:bold r:id="rId16"/>
    </p:embeddedFont>
    <p:embeddedFont>
      <p:font typeface="Tuffy" panose="020B0603060100000000" pitchFamily="34" charset="0"/>
      <p:regular r:id="rId17"/>
      <p:bold r:id="rId18"/>
      <p:italic r:id="rId19"/>
      <p:boldItalic r:id="rId20"/>
    </p:embeddedFont>
    <p:embeddedFont>
      <p:font typeface="Sassoon Infant Md" panose="02000603050000020003" pitchFamily="50" charset="0"/>
      <p:regular r:id="rId21"/>
    </p:embeddedFont>
    <p:embeddedFont>
      <p:font typeface="Sassoon Infant Rg" panose="02000503030000020003" pitchFamily="50" charset="0"/>
      <p:regular r:id="rId22"/>
      <p:bold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317" userDrawn="1">
          <p15:clr>
            <a:srgbClr val="A4A3A4"/>
          </p15:clr>
        </p15:guide>
        <p15:guide id="4" pos="476" userDrawn="1">
          <p15:clr>
            <a:srgbClr val="A4A3A4"/>
          </p15:clr>
        </p15:guide>
        <p15:guide id="5" pos="5284" userDrawn="1">
          <p15:clr>
            <a:srgbClr val="A4A3A4"/>
          </p15:clr>
        </p15:guide>
        <p15:guide id="6" pos="5443" userDrawn="1">
          <p15:clr>
            <a:srgbClr val="A4A3A4"/>
          </p15:clr>
        </p15:guide>
        <p15:guide id="7" orient="horz" pos="323" userDrawn="1">
          <p15:clr>
            <a:srgbClr val="A4A3A4"/>
          </p15:clr>
        </p15:guide>
        <p15:guide id="8" orient="horz" pos="482" userDrawn="1">
          <p15:clr>
            <a:srgbClr val="A4A3A4"/>
          </p15:clr>
        </p15:guide>
        <p15:guide id="9" orient="horz" pos="3997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  <p:guide pos="317"/>
        <p:guide pos="476"/>
        <p:guide pos="5284"/>
        <p:guide pos="5443"/>
        <p:guide orient="horz" pos="323"/>
        <p:guide orient="horz" pos="482"/>
        <p:guide orient="horz" pos="3997"/>
        <p:guide orient="horz" pos="38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Twinkl" pitchFamily="2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22864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07851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Tuffy" panose="020B0603060100000000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3805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1693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16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87031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ole Clas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Whole Clas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708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vidual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Individual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50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i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ai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254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king Partner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Talking Partner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0261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s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Group Work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0126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ntal and Oral Starter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138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esment Ic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197" y="2153354"/>
            <a:ext cx="8220075" cy="4242683"/>
          </a:xfrm>
        </p:spPr>
        <p:txBody>
          <a:bodyPr/>
          <a:lstStyle>
            <a:lvl1pPr>
              <a:defRPr sz="1800">
                <a:latin typeface="Twinkl" pitchFamily="2" charset="0"/>
                <a:ea typeface="Sassoon Infant Rg" panose="02000503030000020003" pitchFamily="50" charset="0"/>
              </a:defRPr>
            </a:lvl1pPr>
            <a:lvl2pPr>
              <a:defRPr sz="1600">
                <a:latin typeface="Twinkl" pitchFamily="2" charset="0"/>
                <a:ea typeface="Sassoon Infant Rg" panose="02000503030000020003" pitchFamily="50" charset="0"/>
              </a:defRPr>
            </a:lvl2pPr>
            <a:lvl3pPr>
              <a:defRPr sz="1400">
                <a:latin typeface="Twinkl" pitchFamily="2" charset="0"/>
                <a:ea typeface="Sassoon Infant Rg" panose="02000503030000020003" pitchFamily="50" charset="0"/>
              </a:defRPr>
            </a:lvl3pPr>
            <a:lvl4pPr>
              <a:defRPr sz="1400">
                <a:latin typeface="Twinkl" pitchFamily="2" charset="0"/>
                <a:ea typeface="Sassoon Infant Rg" panose="02000503030000020003" pitchFamily="50" charset="0"/>
              </a:defRPr>
            </a:lvl4pPr>
            <a:lvl5pPr>
              <a:defRPr sz="1400">
                <a:latin typeface="Twinkl" pitchFamily="2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57198" y="485773"/>
            <a:ext cx="8220075" cy="1595581"/>
          </a:xfrm>
        </p:spPr>
        <p:txBody>
          <a:bodyPr>
            <a:normAutofit/>
          </a:bodyPr>
          <a:lstStyle>
            <a:lvl1pPr>
              <a:defRPr sz="3600" b="0"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91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ED4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1C1C1C"/>
          </a:solidFill>
          <a:latin typeface="Twinkl SemiBold" pitchFamily="2" charset="0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1C1C1C"/>
          </a:solidFill>
          <a:latin typeface="Twinkl SemiBold" pitchFamily="2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2" charset="0"/>
          <a:ea typeface="Sassoon Infant Rg" panose="02000503030000020003" pitchFamily="50" charset="0"/>
          <a:cs typeface="Twinkl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2071688" y="6383338"/>
            <a:ext cx="4992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algn="ctr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GB" altLang="en-US" dirty="0">
                <a:solidFill>
                  <a:srgbClr val="FFFFFF"/>
                </a:solidFill>
                <a:latin typeface="Tuffy" panose="020B0603060100000000" pitchFamily="34" charset="0"/>
              </a:rPr>
              <a:t>Year One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251575"/>
            <a:ext cx="9144000" cy="611188"/>
          </a:xfrm>
          <a:prstGeom prst="rect">
            <a:avLst/>
          </a:prstGeom>
          <a:solidFill>
            <a:srgbClr val="14B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51575"/>
            <a:ext cx="9261475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14" name="TextBox 10"/>
          <p:cNvSpPr txBox="1">
            <a:spLocks noChangeArrowheads="1"/>
          </p:cNvSpPr>
          <p:nvPr/>
        </p:nvSpPr>
        <p:spPr bwMode="auto">
          <a:xfrm>
            <a:off x="1498600" y="6464300"/>
            <a:ext cx="6138863" cy="20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GB" altLang="en-US" sz="800" b="1" dirty="0">
                <a:solidFill>
                  <a:srgbClr val="FFFFFF"/>
                </a:solidFill>
                <a:latin typeface="Tuffy" panose="020B0603060100000000" pitchFamily="34" charset="0"/>
              </a:rPr>
              <a:t>Maths </a:t>
            </a:r>
            <a:r>
              <a:rPr lang="en-GB" altLang="en-US" sz="800" dirty="0">
                <a:solidFill>
                  <a:srgbClr val="FFFFFF"/>
                </a:solidFill>
                <a:latin typeface="Tuffy" panose="020B0603060100000000" pitchFamily="34" charset="0"/>
              </a:rPr>
              <a:t>| </a:t>
            </a:r>
            <a:r>
              <a:rPr lang="en-GB" sz="800" dirty="0">
                <a:solidFill>
                  <a:srgbClr val="FFFFFF"/>
                </a:solidFill>
                <a:latin typeface="Tuffy" panose="020B0603060100000000" pitchFamily="34" charset="0"/>
                <a:ea typeface="Tuffy" panose="020B0603060100000000" pitchFamily="34" charset="0"/>
                <a:cs typeface="Times New Roman" panose="02020603050405020304" pitchFamily="18" charset="0"/>
              </a:rPr>
              <a:t>Year 3 | Statistics | Questions about Data Presented in Bar Charts, Pictograms and Tables | Lesson 4 of 5: Measuring Up</a:t>
            </a:r>
          </a:p>
        </p:txBody>
      </p:sp>
      <p:sp>
        <p:nvSpPr>
          <p:cNvPr id="17415" name="Title 17"/>
          <p:cNvSpPr>
            <a:spLocks noGrp="1"/>
          </p:cNvSpPr>
          <p:nvPr>
            <p:ph type="title"/>
          </p:nvPr>
        </p:nvSpPr>
        <p:spPr>
          <a:xfrm>
            <a:off x="461963" y="2359025"/>
            <a:ext cx="8221662" cy="655638"/>
          </a:xfrm>
        </p:spPr>
        <p:txBody>
          <a:bodyPr/>
          <a:lstStyle/>
          <a:p>
            <a:pPr eaLnBrk="1" hangingPunct="1"/>
            <a:r>
              <a:rPr lang="en-GB" altLang="en-US" sz="5400"/>
              <a:t>Maths</a:t>
            </a:r>
            <a:endParaRPr lang="en-GB" altLang="en-US" sz="5400" b="0"/>
          </a:p>
        </p:txBody>
      </p:sp>
      <p:sp>
        <p:nvSpPr>
          <p:cNvPr id="17416" name="Text Placeholder 16"/>
          <p:cNvSpPr>
            <a:spLocks noGrp="1"/>
          </p:cNvSpPr>
          <p:nvPr>
            <p:ph type="body" sz="quarter" idx="10"/>
          </p:nvPr>
        </p:nvSpPr>
        <p:spPr>
          <a:xfrm>
            <a:off x="1655763" y="3200400"/>
            <a:ext cx="5832475" cy="542925"/>
          </a:xfrm>
        </p:spPr>
        <p:txBody>
          <a:bodyPr/>
          <a:lstStyle/>
          <a:p>
            <a:pPr eaLnBrk="1" hangingPunct="1"/>
            <a:r>
              <a:rPr lang="en-GB" altLang="en-US" dirty="0"/>
              <a:t>Statistics</a:t>
            </a:r>
          </a:p>
        </p:txBody>
      </p:sp>
      <p:pic>
        <p:nvPicPr>
          <p:cNvPr id="1741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550" y="982663"/>
            <a:ext cx="1612900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64881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64703" y="1420081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This time I think I made a mistake! How can I correct it?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3956" y="697112"/>
            <a:ext cx="30360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Convince Me!</a:t>
            </a:r>
            <a:endParaRPr lang="en-GB" sz="4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19970" r="749" b="812"/>
          <a:stretch/>
        </p:blipFill>
        <p:spPr>
          <a:xfrm>
            <a:off x="755650" y="1991171"/>
            <a:ext cx="7632700" cy="4101654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143000" y="2083779"/>
            <a:ext cx="6858000" cy="4009046"/>
            <a:chOff x="1143000" y="2083779"/>
            <a:chExt cx="6858000" cy="4009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89"/>
            <a:stretch/>
          </p:blipFill>
          <p:spPr>
            <a:xfrm rot="5400000">
              <a:off x="2567477" y="659302"/>
              <a:ext cx="4009046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45892" y="2837205"/>
              <a:ext cx="4597637" cy="31363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970183" y="3018218"/>
              <a:ext cx="4311787" cy="2664651"/>
              <a:chOff x="1901970" y="2984470"/>
              <a:chExt cx="4311787" cy="2664651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901970" y="2984470"/>
                <a:ext cx="2664651" cy="26646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549106" y="2984470"/>
                <a:ext cx="2664651" cy="26646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627830" y="3009799"/>
              <a:ext cx="1350084" cy="2528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More than 1.25m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46105" y="3009799"/>
              <a:ext cx="1350084" cy="2528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More than 25kg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49131" y="346502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Mert</a:t>
            </a:r>
            <a:endParaRPr lang="en-GB" sz="12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5662" y="3763943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Mariam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02373" y="4062865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Rhys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12777" y="4361787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Shanelle</a:t>
            </a:r>
            <a:endParaRPr lang="en-GB" sz="1200" dirty="0">
              <a:latin typeface="+mj-lt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30556" y="495963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Kaylee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44627" y="5258552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Aneesha</a:t>
            </a:r>
            <a:endParaRPr lang="en-GB" sz="12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61866" y="39914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Fatimah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09582" y="445951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Lian</a:t>
            </a:r>
            <a:endParaRPr lang="en-GB" sz="12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01134" y="346502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George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01134" y="3687553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Lowri</a:t>
            </a:r>
            <a:endParaRPr lang="en-GB" sz="12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01134" y="3910085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Kamil</a:t>
            </a:r>
            <a:endParaRPr lang="en-GB" sz="12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01134" y="4132617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Gethin</a:t>
            </a:r>
            <a:endParaRPr lang="en-GB" sz="12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01134" y="435514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Pasha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01134" y="457768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Alex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01134" y="4800213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Maya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01134" y="5022744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Adil</a:t>
            </a:r>
            <a:endParaRPr lang="en-GB" sz="12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89641" y="3545272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Poppy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10687" y="3885248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Eli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62249" y="4225224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Nikita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759125" y="4905178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Shan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20626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Madison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80671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Henry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740716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Klaudia</a:t>
            </a:r>
            <a:endParaRPr lang="en-GB" sz="12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00761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Dara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60807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Uri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988620" y="4565200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Megan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2180743" y="4665546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Navbir</a:t>
            </a:r>
            <a:endParaRPr lang="en-GB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1112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30712 -0.0148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347" y="-74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3.7037E-7 L -0.30712 0.0145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330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5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can present and interpret data in a Carroll diagram.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I can create a Carroll diagram.</a:t>
            </a:r>
          </a:p>
          <a:p>
            <a:r>
              <a:rPr lang="en-GB" dirty="0">
                <a:solidFill>
                  <a:schemeClr val="tx1"/>
                </a:solidFill>
              </a:rPr>
              <a:t>I can answer questions about a Carroll diagram.</a:t>
            </a:r>
          </a:p>
          <a:p>
            <a:r>
              <a:rPr lang="en-GB" dirty="0">
                <a:solidFill>
                  <a:schemeClr val="tx1"/>
                </a:solidFill>
              </a:rPr>
              <a:t>I can ask questions about a Carroll diagram.</a:t>
            </a:r>
          </a:p>
        </p:txBody>
      </p:sp>
    </p:spTree>
    <p:extLst>
      <p:ext uri="{BB962C8B-B14F-4D97-AF65-F5344CB8AC3E}">
        <p14:creationId xmlns:p14="http://schemas.microsoft.com/office/powerpoint/2010/main" val="20133962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522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685800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2767" y="6196125"/>
              <a:ext cx="576495" cy="580719"/>
            </a:xfrm>
            <a:prstGeom prst="rect">
              <a:avLst/>
            </a:prstGeom>
          </p:spPr>
        </p:pic>
      </p:grpSp>
      <p:sp>
        <p:nvSpPr>
          <p:cNvPr id="9" name="Rectangle 8"/>
          <p:cNvSpPr/>
          <p:nvPr/>
        </p:nvSpPr>
        <p:spPr>
          <a:xfrm>
            <a:off x="0" y="655638"/>
            <a:ext cx="9144000" cy="1112837"/>
          </a:xfrm>
          <a:prstGeom prst="rect">
            <a:avLst/>
          </a:prstGeom>
          <a:solidFill>
            <a:srgbClr val="FEFEFE">
              <a:alpha val="6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dirty="0">
              <a:solidFill>
                <a:srgbClr val="FFFFFF"/>
              </a:solidFill>
            </a:endParaRPr>
          </a:p>
        </p:txBody>
      </p:sp>
      <p:sp>
        <p:nvSpPr>
          <p:cNvPr id="18435" name="Title 7"/>
          <p:cNvSpPr>
            <a:spLocks noGrp="1"/>
          </p:cNvSpPr>
          <p:nvPr>
            <p:ph type="title" idx="4294967295"/>
          </p:nvPr>
        </p:nvSpPr>
        <p:spPr>
          <a:xfrm>
            <a:off x="0" y="582613"/>
            <a:ext cx="9144000" cy="1325562"/>
          </a:xfrm>
        </p:spPr>
        <p:txBody>
          <a:bodyPr lIns="0" tIns="0" rIns="0" bIns="0"/>
          <a:lstStyle/>
          <a:p>
            <a:pPr eaLnBrk="1" hangingPunct="1"/>
            <a:r>
              <a:rPr lang="en-GB" altLang="en-US" sz="5400" b="1" dirty="0">
                <a:solidFill>
                  <a:schemeClr val="tx1"/>
                </a:solidFill>
                <a:latin typeface="Twinkl" pitchFamily="2" charset="0"/>
              </a:rPr>
              <a:t>Measuring Up</a:t>
            </a:r>
          </a:p>
        </p:txBody>
      </p:sp>
    </p:spTree>
    <p:extLst>
      <p:ext uri="{BB962C8B-B14F-4D97-AF65-F5344CB8AC3E}">
        <p14:creationId xmlns:p14="http://schemas.microsoft.com/office/powerpoint/2010/main" val="25630271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1350" dirty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9460" name="Title 1"/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Success Criteria</a:t>
            </a:r>
          </a:p>
        </p:txBody>
      </p:sp>
      <p:sp>
        <p:nvSpPr>
          <p:cNvPr id="19461" name="Title 1"/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3600" b="1" dirty="0">
                <a:latin typeface="Twinkl SemiBold" pitchFamily="2" charset="0"/>
              </a:rPr>
              <a:t>Aim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tx1"/>
                </a:solidFill>
              </a:rPr>
              <a:t>I can present and interpret data in a Carroll diagram.</a:t>
            </a:r>
          </a:p>
        </p:txBody>
      </p:sp>
      <p:sp>
        <p:nvSpPr>
          <p:cNvPr id="19463" name="Content Placeholder 15"/>
          <p:cNvSpPr txBox="1">
            <a:spLocks/>
          </p:cNvSpPr>
          <p:nvPr/>
        </p:nvSpPr>
        <p:spPr bwMode="auto">
          <a:xfrm>
            <a:off x="628650" y="3467100"/>
            <a:ext cx="7886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Twinkl" pitchFamily="2" charset="0"/>
              </a:defRPr>
            </a:lvl9pPr>
          </a:lstStyle>
          <a:p>
            <a:r>
              <a:rPr lang="en-GB" dirty="0">
                <a:solidFill>
                  <a:schemeClr val="tx1"/>
                </a:solidFill>
              </a:rPr>
              <a:t>I can create a Carroll diagram.</a:t>
            </a:r>
          </a:p>
          <a:p>
            <a:r>
              <a:rPr lang="en-GB" dirty="0">
                <a:solidFill>
                  <a:schemeClr val="tx1"/>
                </a:solidFill>
              </a:rPr>
              <a:t>I can answer questions about a Carroll diagram.</a:t>
            </a:r>
          </a:p>
          <a:p>
            <a:r>
              <a:rPr lang="en-GB" dirty="0">
                <a:solidFill>
                  <a:schemeClr val="tx1"/>
                </a:solidFill>
              </a:rPr>
              <a:t>I can ask questions about a Carroll diagram.</a:t>
            </a:r>
          </a:p>
        </p:txBody>
      </p:sp>
    </p:spTree>
    <p:extLst>
      <p:ext uri="{BB962C8B-B14F-4D97-AF65-F5344CB8AC3E}">
        <p14:creationId xmlns:p14="http://schemas.microsoft.com/office/powerpoint/2010/main" val="34091704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55650" y="1437789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altLang="en-US" dirty="0"/>
              <a:t>Look at these people. Listen carefully to the questions.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2490501" y="697112"/>
            <a:ext cx="4162999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Comparing People</a:t>
            </a:r>
            <a:endParaRPr lang="en-GB" sz="4000" dirty="0">
              <a:latin typeface="+mj-lt"/>
            </a:endParaRPr>
          </a:p>
        </p:txBody>
      </p:sp>
      <p:pic>
        <p:nvPicPr>
          <p:cNvPr id="4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755650" y="1985319"/>
            <a:ext cx="7632700" cy="4110681"/>
            <a:chOff x="755650" y="1985319"/>
            <a:chExt cx="7632700" cy="41106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360" b="11958"/>
            <a:stretch/>
          </p:blipFill>
          <p:spPr>
            <a:xfrm>
              <a:off x="755650" y="1985319"/>
              <a:ext cx="7632700" cy="411068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3025" y="2260005"/>
              <a:ext cx="3617977" cy="243993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05"/>
            <a:stretch/>
          </p:blipFill>
          <p:spPr>
            <a:xfrm>
              <a:off x="757880" y="2412901"/>
              <a:ext cx="914401" cy="283614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986" y="2810218"/>
              <a:ext cx="1687984" cy="2526786"/>
            </a:xfrm>
            <a:prstGeom prst="rect">
              <a:avLst/>
            </a:prstGeom>
          </p:spPr>
        </p:pic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526" y="3143571"/>
            <a:ext cx="5504227" cy="251258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57921" y="5678212"/>
            <a:ext cx="874462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Kaylee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12826" y="5678212"/>
            <a:ext cx="874462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Klaudia</a:t>
            </a:r>
            <a:endParaRPr lang="en-GB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2867731" y="5678212"/>
            <a:ext cx="874462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Dara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22636" y="5678212"/>
            <a:ext cx="874462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/>
              <a:t>Lowri</a:t>
            </a:r>
            <a:endParaRPr lang="en-GB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777541" y="5678212"/>
            <a:ext cx="874462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Poppy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732446" y="5678212"/>
            <a:ext cx="874462" cy="33855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dirty="0"/>
              <a:t>Eli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84087" y="2453336"/>
            <a:ext cx="1851083" cy="3578302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31" name="Oval Callout 30"/>
          <p:cNvSpPr/>
          <p:nvPr/>
        </p:nvSpPr>
        <p:spPr>
          <a:xfrm>
            <a:off x="4253585" y="2061334"/>
            <a:ext cx="3112596" cy="1092137"/>
          </a:xfrm>
          <a:prstGeom prst="wedgeEllipseCallout">
            <a:avLst>
              <a:gd name="adj1" fmla="val 58490"/>
              <a:gd name="adj2" fmla="val 217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Who has blonde hair and is wearing a skirt?</a:t>
            </a:r>
            <a:endParaRPr lang="en-GB" sz="1600" dirty="0"/>
          </a:p>
        </p:txBody>
      </p:sp>
      <p:sp>
        <p:nvSpPr>
          <p:cNvPr id="32" name="Oval Callout 31"/>
          <p:cNvSpPr/>
          <p:nvPr/>
        </p:nvSpPr>
        <p:spPr>
          <a:xfrm>
            <a:off x="6551948" y="3429282"/>
            <a:ext cx="1547641" cy="806708"/>
          </a:xfrm>
          <a:prstGeom prst="wedgeEllipseCallout">
            <a:avLst>
              <a:gd name="adj1" fmla="val 26047"/>
              <a:gd name="adj2" fmla="val -8324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Kaylee</a:t>
            </a:r>
            <a:endParaRPr lang="en-GB" sz="1600" dirty="0"/>
          </a:p>
        </p:txBody>
      </p:sp>
      <p:sp>
        <p:nvSpPr>
          <p:cNvPr id="33" name="Oval Callout 32"/>
          <p:cNvSpPr/>
          <p:nvPr/>
        </p:nvSpPr>
        <p:spPr>
          <a:xfrm>
            <a:off x="4253585" y="2061334"/>
            <a:ext cx="3112596" cy="1092137"/>
          </a:xfrm>
          <a:prstGeom prst="wedgeEllipseCallout">
            <a:avLst>
              <a:gd name="adj1" fmla="val 58490"/>
              <a:gd name="adj2" fmla="val 217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Who has blonde hair and is not wearing a skirt?</a:t>
            </a:r>
            <a:endParaRPr lang="en-GB" sz="1600" dirty="0"/>
          </a:p>
        </p:txBody>
      </p:sp>
      <p:sp>
        <p:nvSpPr>
          <p:cNvPr id="34" name="Oval Callout 33"/>
          <p:cNvSpPr/>
          <p:nvPr/>
        </p:nvSpPr>
        <p:spPr>
          <a:xfrm>
            <a:off x="6551948" y="3429282"/>
            <a:ext cx="1547641" cy="806708"/>
          </a:xfrm>
          <a:prstGeom prst="wedgeEllipseCallout">
            <a:avLst>
              <a:gd name="adj1" fmla="val 26047"/>
              <a:gd name="adj2" fmla="val -8324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Poppy</a:t>
            </a:r>
            <a:endParaRPr lang="en-GB" sz="1600" dirty="0"/>
          </a:p>
        </p:txBody>
      </p:sp>
      <p:sp>
        <p:nvSpPr>
          <p:cNvPr id="35" name="Oval Callout 34"/>
          <p:cNvSpPr/>
          <p:nvPr/>
        </p:nvSpPr>
        <p:spPr>
          <a:xfrm>
            <a:off x="4253585" y="2061334"/>
            <a:ext cx="3112596" cy="1092137"/>
          </a:xfrm>
          <a:prstGeom prst="wedgeEllipseCallout">
            <a:avLst>
              <a:gd name="adj1" fmla="val 58490"/>
              <a:gd name="adj2" fmla="val 217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Who has brown hair and is not wearing trousers?</a:t>
            </a:r>
            <a:endParaRPr lang="en-GB" sz="1600" dirty="0"/>
          </a:p>
        </p:txBody>
      </p:sp>
      <p:sp>
        <p:nvSpPr>
          <p:cNvPr id="36" name="Oval Callout 35"/>
          <p:cNvSpPr/>
          <p:nvPr/>
        </p:nvSpPr>
        <p:spPr>
          <a:xfrm>
            <a:off x="6551948" y="3429282"/>
            <a:ext cx="1547641" cy="806708"/>
          </a:xfrm>
          <a:prstGeom prst="wedgeEllipseCallout">
            <a:avLst>
              <a:gd name="adj1" fmla="val 26047"/>
              <a:gd name="adj2" fmla="val -8324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Lowri</a:t>
            </a:r>
            <a:r>
              <a:rPr lang="en-GB" sz="1600" dirty="0">
                <a:solidFill>
                  <a:schemeClr val="tx1"/>
                </a:solidFill>
              </a:rPr>
              <a:t> and Eli</a:t>
            </a:r>
            <a:endParaRPr lang="en-GB" sz="1600" dirty="0"/>
          </a:p>
        </p:txBody>
      </p:sp>
      <p:sp>
        <p:nvSpPr>
          <p:cNvPr id="37" name="Oval Callout 36"/>
          <p:cNvSpPr/>
          <p:nvPr/>
        </p:nvSpPr>
        <p:spPr>
          <a:xfrm>
            <a:off x="4253585" y="2061334"/>
            <a:ext cx="3112596" cy="1092137"/>
          </a:xfrm>
          <a:prstGeom prst="wedgeEllipseCallout">
            <a:avLst>
              <a:gd name="adj1" fmla="val 58490"/>
              <a:gd name="adj2" fmla="val 217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Which children are wearing skirts and do not have blonde hair? </a:t>
            </a:r>
            <a:endParaRPr lang="en-GB" sz="1600" dirty="0"/>
          </a:p>
        </p:txBody>
      </p:sp>
      <p:sp>
        <p:nvSpPr>
          <p:cNvPr id="38" name="Oval Callout 37"/>
          <p:cNvSpPr/>
          <p:nvPr/>
        </p:nvSpPr>
        <p:spPr>
          <a:xfrm>
            <a:off x="6551948" y="3429282"/>
            <a:ext cx="1547641" cy="806708"/>
          </a:xfrm>
          <a:prstGeom prst="wedgeEllipseCallout">
            <a:avLst>
              <a:gd name="adj1" fmla="val 26047"/>
              <a:gd name="adj2" fmla="val -8324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 err="1">
                <a:solidFill>
                  <a:schemeClr val="tx1"/>
                </a:solidFill>
              </a:rPr>
              <a:t>Klaudia</a:t>
            </a:r>
            <a:r>
              <a:rPr lang="en-GB" sz="1600" dirty="0">
                <a:solidFill>
                  <a:schemeClr val="tx1"/>
                </a:solidFill>
              </a:rPr>
              <a:t> and </a:t>
            </a:r>
            <a:r>
              <a:rPr lang="en-GB" sz="1600" dirty="0" err="1">
                <a:solidFill>
                  <a:schemeClr val="tx1"/>
                </a:solidFill>
              </a:rPr>
              <a:t>Lowri</a:t>
            </a:r>
            <a:endParaRPr lang="en-GB" sz="1600" dirty="0"/>
          </a:p>
        </p:txBody>
      </p:sp>
      <p:sp>
        <p:nvSpPr>
          <p:cNvPr id="39" name="Oval Callout 38"/>
          <p:cNvSpPr/>
          <p:nvPr/>
        </p:nvSpPr>
        <p:spPr>
          <a:xfrm>
            <a:off x="4253585" y="2061334"/>
            <a:ext cx="3112596" cy="1092137"/>
          </a:xfrm>
          <a:prstGeom prst="wedgeEllipseCallout">
            <a:avLst>
              <a:gd name="adj1" fmla="val 58490"/>
              <a:gd name="adj2" fmla="val 217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Who is not a boy and is wearing trousers? </a:t>
            </a:r>
            <a:endParaRPr lang="en-GB" sz="1600" dirty="0"/>
          </a:p>
        </p:txBody>
      </p:sp>
      <p:sp>
        <p:nvSpPr>
          <p:cNvPr id="40" name="Oval Callout 39"/>
          <p:cNvSpPr/>
          <p:nvPr/>
        </p:nvSpPr>
        <p:spPr>
          <a:xfrm>
            <a:off x="6551948" y="3429282"/>
            <a:ext cx="1547641" cy="806708"/>
          </a:xfrm>
          <a:prstGeom prst="wedgeEllipseCallout">
            <a:avLst>
              <a:gd name="adj1" fmla="val 26047"/>
              <a:gd name="adj2" fmla="val -8324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Poppy</a:t>
            </a:r>
            <a:endParaRPr lang="en-GB" sz="1600" dirty="0"/>
          </a:p>
        </p:txBody>
      </p:sp>
      <p:sp>
        <p:nvSpPr>
          <p:cNvPr id="41" name="Oval Callout 40"/>
          <p:cNvSpPr/>
          <p:nvPr/>
        </p:nvSpPr>
        <p:spPr>
          <a:xfrm>
            <a:off x="4253585" y="2061334"/>
            <a:ext cx="3112596" cy="1092137"/>
          </a:xfrm>
          <a:prstGeom prst="wedgeEllipseCallout">
            <a:avLst>
              <a:gd name="adj1" fmla="val 58490"/>
              <a:gd name="adj2" fmla="val 217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Who is wearing a red jumper and is wearing a skirt? </a:t>
            </a:r>
            <a:endParaRPr lang="en-GB" sz="1600" dirty="0"/>
          </a:p>
        </p:txBody>
      </p:sp>
      <p:sp>
        <p:nvSpPr>
          <p:cNvPr id="42" name="Oval Callout 41"/>
          <p:cNvSpPr/>
          <p:nvPr/>
        </p:nvSpPr>
        <p:spPr>
          <a:xfrm>
            <a:off x="6551948" y="3429282"/>
            <a:ext cx="1547641" cy="806708"/>
          </a:xfrm>
          <a:prstGeom prst="wedgeEllipseCallout">
            <a:avLst>
              <a:gd name="adj1" fmla="val 26047"/>
              <a:gd name="adj2" fmla="val -8324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Kaylee</a:t>
            </a:r>
            <a:endParaRPr lang="en-GB" sz="1600" dirty="0"/>
          </a:p>
        </p:txBody>
      </p:sp>
      <p:sp>
        <p:nvSpPr>
          <p:cNvPr id="43" name="Oval Callout 42"/>
          <p:cNvSpPr/>
          <p:nvPr/>
        </p:nvSpPr>
        <p:spPr>
          <a:xfrm>
            <a:off x="4253585" y="2061334"/>
            <a:ext cx="3112596" cy="1092137"/>
          </a:xfrm>
          <a:prstGeom prst="wedgeEllipseCallout">
            <a:avLst>
              <a:gd name="adj1" fmla="val 58490"/>
              <a:gd name="adj2" fmla="val 217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Who is not wearing a blue jumper and does not have blonde hair?</a:t>
            </a:r>
            <a:endParaRPr lang="en-GB" sz="1600" dirty="0"/>
          </a:p>
        </p:txBody>
      </p:sp>
      <p:sp>
        <p:nvSpPr>
          <p:cNvPr id="44" name="Oval Callout 43"/>
          <p:cNvSpPr/>
          <p:nvPr/>
        </p:nvSpPr>
        <p:spPr>
          <a:xfrm>
            <a:off x="6551948" y="3429282"/>
            <a:ext cx="1547641" cy="806708"/>
          </a:xfrm>
          <a:prstGeom prst="wedgeEllipseCallout">
            <a:avLst>
              <a:gd name="adj1" fmla="val 26047"/>
              <a:gd name="adj2" fmla="val -83242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Dara and Eli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854391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ai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28678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Carroll diagrams sort things into 4 sets according to two questions or criteria.</a:t>
            </a:r>
            <a:endParaRPr lang="en-GB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1562362" y="697112"/>
            <a:ext cx="601927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600" dirty="0">
                <a:latin typeface="+mj-lt"/>
              </a:rPr>
              <a:t>Features of Carroll Diagrams</a:t>
            </a:r>
            <a:endParaRPr lang="en-GB" sz="3600" dirty="0"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2" t="11871" r="19099" b="35502"/>
          <a:stretch/>
        </p:blipFill>
        <p:spPr>
          <a:xfrm>
            <a:off x="755650" y="1986190"/>
            <a:ext cx="7632700" cy="4109809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2344461" y="2349226"/>
            <a:ext cx="4473054" cy="3716467"/>
            <a:chOff x="3657692" y="2349226"/>
            <a:chExt cx="4473054" cy="3716467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7692" y="2349226"/>
              <a:ext cx="4473054" cy="3716467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10336" r="28108" b="10909"/>
            <a:stretch/>
          </p:blipFill>
          <p:spPr>
            <a:xfrm>
              <a:off x="4157870" y="2545490"/>
              <a:ext cx="3766931" cy="3215419"/>
            </a:xfrm>
            <a:prstGeom prst="rect">
              <a:avLst/>
            </a:prstGeom>
          </p:spPr>
        </p:pic>
      </p:grpSp>
      <p:sp>
        <p:nvSpPr>
          <p:cNvPr id="2" name="Rectangle 1"/>
          <p:cNvSpPr/>
          <p:nvPr/>
        </p:nvSpPr>
        <p:spPr>
          <a:xfrm>
            <a:off x="2910980" y="3733101"/>
            <a:ext cx="503339" cy="2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2910979" y="4920711"/>
            <a:ext cx="503339" cy="3391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2877807" y="3706811"/>
            <a:ext cx="569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Green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7806" y="4882554"/>
            <a:ext cx="56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Not Green</a:t>
            </a:r>
          </a:p>
        </p:txBody>
      </p:sp>
    </p:spTree>
    <p:extLst>
      <p:ext uri="{BB962C8B-B14F-4D97-AF65-F5344CB8AC3E}">
        <p14:creationId xmlns:p14="http://schemas.microsoft.com/office/powerpoint/2010/main" val="3603492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55650" y="1986190"/>
            <a:ext cx="7632700" cy="4109809"/>
            <a:chOff x="755650" y="1986190"/>
            <a:chExt cx="7632700" cy="4109809"/>
          </a:xfrm>
        </p:grpSpPr>
        <p:grpSp>
          <p:nvGrpSpPr>
            <p:cNvPr id="2" name="Group 1"/>
            <p:cNvGrpSpPr/>
            <p:nvPr/>
          </p:nvGrpSpPr>
          <p:grpSpPr>
            <a:xfrm>
              <a:off x="755650" y="1986190"/>
              <a:ext cx="7632700" cy="4109809"/>
              <a:chOff x="755650" y="1986190"/>
              <a:chExt cx="7632700" cy="4109809"/>
            </a:xfrm>
          </p:grpSpPr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2162" t="11871" r="19099" b="35502"/>
              <a:stretch/>
            </p:blipFill>
            <p:spPr>
              <a:xfrm>
                <a:off x="755650" y="1986190"/>
                <a:ext cx="7632700" cy="4109809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57692" y="2349226"/>
                <a:ext cx="4473054" cy="3716467"/>
              </a:xfrm>
              <a:prstGeom prst="rect">
                <a:avLst/>
              </a:prstGeom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66" t="10336" r="28108" b="10909"/>
            <a:stretch/>
          </p:blipFill>
          <p:spPr>
            <a:xfrm>
              <a:off x="4157870" y="2545490"/>
              <a:ext cx="3766931" cy="3215419"/>
            </a:xfrm>
            <a:prstGeom prst="rect">
              <a:avLst/>
            </a:prstGeom>
          </p:spPr>
        </p:pic>
      </p:grpSp>
      <p:pic>
        <p:nvPicPr>
          <p:cNvPr id="45" name="Pair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0744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What information does this chart give you?</a:t>
            </a:r>
          </a:p>
        </p:txBody>
      </p:sp>
      <p:sp>
        <p:nvSpPr>
          <p:cNvPr id="8" name="Rectangle 7"/>
          <p:cNvSpPr/>
          <p:nvPr/>
        </p:nvSpPr>
        <p:spPr>
          <a:xfrm>
            <a:off x="1562362" y="697112"/>
            <a:ext cx="6019277" cy="553998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3600" dirty="0">
                <a:latin typeface="+mj-lt"/>
              </a:rPr>
              <a:t>Features of Carroll Diagrams</a:t>
            </a:r>
            <a:endParaRPr lang="en-GB" sz="3600" dirty="0"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74"/>
          <a:stretch/>
        </p:blipFill>
        <p:spPr>
          <a:xfrm>
            <a:off x="887456" y="2512539"/>
            <a:ext cx="3262176" cy="3583461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2125797" y="2069930"/>
            <a:ext cx="2542049" cy="1092137"/>
          </a:xfrm>
          <a:prstGeom prst="wedgeEllipseCallout">
            <a:avLst>
              <a:gd name="adj1" fmla="val -48439"/>
              <a:gd name="adj2" fmla="val 481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What can you tell your partner about each shape?</a:t>
            </a:r>
          </a:p>
        </p:txBody>
      </p:sp>
      <p:sp>
        <p:nvSpPr>
          <p:cNvPr id="12" name="Oval Callout 11"/>
          <p:cNvSpPr/>
          <p:nvPr/>
        </p:nvSpPr>
        <p:spPr>
          <a:xfrm>
            <a:off x="1894849" y="3690141"/>
            <a:ext cx="1997057" cy="806708"/>
          </a:xfrm>
          <a:prstGeom prst="wedgeEllipseCallout">
            <a:avLst>
              <a:gd name="adj1" fmla="val -42032"/>
              <a:gd name="adj2" fmla="val -83241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Hint: use the headings to help you!</a:t>
            </a:r>
          </a:p>
        </p:txBody>
      </p:sp>
      <p:sp>
        <p:nvSpPr>
          <p:cNvPr id="18" name="Oval Callout 17"/>
          <p:cNvSpPr/>
          <p:nvPr/>
        </p:nvSpPr>
        <p:spPr>
          <a:xfrm>
            <a:off x="2125797" y="2069930"/>
            <a:ext cx="2542049" cy="1092137"/>
          </a:xfrm>
          <a:prstGeom prst="wedgeEllipseCallout">
            <a:avLst>
              <a:gd name="adj1" fmla="val -48439"/>
              <a:gd name="adj2" fmla="val 48146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Can you draw another shape for each section of the diagram?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234955" y="3748573"/>
            <a:ext cx="503339" cy="2013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4201782" y="3718653"/>
            <a:ext cx="5696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Green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4234955" y="4988331"/>
            <a:ext cx="503339" cy="3251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/>
          <p:cNvSpPr txBox="1"/>
          <p:nvPr/>
        </p:nvSpPr>
        <p:spPr>
          <a:xfrm>
            <a:off x="4201781" y="4898026"/>
            <a:ext cx="569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900" b="1" dirty="0"/>
              <a:t>Not Green</a:t>
            </a:r>
          </a:p>
        </p:txBody>
      </p:sp>
    </p:spTree>
    <p:extLst>
      <p:ext uri="{BB962C8B-B14F-4D97-AF65-F5344CB8AC3E}">
        <p14:creationId xmlns:p14="http://schemas.microsoft.com/office/powerpoint/2010/main" val="243617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2" grpId="0" animBg="1"/>
      <p:bldP spid="12" grpId="1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ndividual Work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407447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Use the data from the Database Cards to create a Carroll diagram.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0459" y="697112"/>
            <a:ext cx="634308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Creating a Carroll Diagram</a:t>
            </a:r>
            <a:endParaRPr lang="en-GB" sz="4000" dirty="0">
              <a:latin typeface="+mj-lt"/>
            </a:endParaRPr>
          </a:p>
        </p:txBody>
      </p:sp>
      <p:pic>
        <p:nvPicPr>
          <p:cNvPr id="17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23824" r="1016" b="1465"/>
          <a:stretch>
            <a:fillRect/>
          </a:stretch>
        </p:blipFill>
        <p:spPr bwMode="auto">
          <a:xfrm>
            <a:off x="755650" y="1997075"/>
            <a:ext cx="76327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77" y="2265423"/>
            <a:ext cx="5134236" cy="362967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t="10008" r="50124" b="77741"/>
          <a:stretch/>
        </p:blipFill>
        <p:spPr>
          <a:xfrm>
            <a:off x="3705655" y="2109565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1" t="10068" r="7307" b="77681"/>
          <a:stretch/>
        </p:blipFill>
        <p:spPr>
          <a:xfrm>
            <a:off x="5401104" y="2109565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22559" r="50124" b="65190"/>
          <a:stretch/>
        </p:blipFill>
        <p:spPr>
          <a:xfrm>
            <a:off x="3840749" y="2616207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5" t="22559" r="7222" b="65190"/>
          <a:stretch/>
        </p:blipFill>
        <p:spPr>
          <a:xfrm>
            <a:off x="5535456" y="2615493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7" t="35111" r="50210" b="52638"/>
          <a:stretch/>
        </p:blipFill>
        <p:spPr>
          <a:xfrm>
            <a:off x="3975843" y="3122849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5" t="35171" r="7222" b="52578"/>
          <a:stretch/>
        </p:blipFill>
        <p:spPr>
          <a:xfrm>
            <a:off x="5669808" y="3121421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47663" r="50124" b="40086"/>
          <a:stretch/>
        </p:blipFill>
        <p:spPr>
          <a:xfrm>
            <a:off x="4110937" y="3629491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6" t="47783" r="7221" b="39966"/>
          <a:stretch/>
        </p:blipFill>
        <p:spPr>
          <a:xfrm>
            <a:off x="5804160" y="3627349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8" t="60334" r="50209" b="27415"/>
          <a:stretch/>
        </p:blipFill>
        <p:spPr>
          <a:xfrm>
            <a:off x="4246031" y="4136133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6" t="60214" r="7221" b="27535"/>
          <a:stretch/>
        </p:blipFill>
        <p:spPr>
          <a:xfrm>
            <a:off x="5938512" y="4133277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" t="72885" r="50123" b="14864"/>
          <a:stretch/>
        </p:blipFill>
        <p:spPr>
          <a:xfrm>
            <a:off x="4381125" y="4642775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32" t="72945" r="7305" b="14804"/>
          <a:stretch/>
        </p:blipFill>
        <p:spPr>
          <a:xfrm>
            <a:off x="6072864" y="4639205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5" t="85556" r="50122" b="2193"/>
          <a:stretch/>
        </p:blipFill>
        <p:spPr>
          <a:xfrm>
            <a:off x="4516222" y="5149416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18" t="85496" r="7219" b="2253"/>
          <a:stretch/>
        </p:blipFill>
        <p:spPr>
          <a:xfrm>
            <a:off x="6207216" y="5149416"/>
            <a:ext cx="2063579" cy="8402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430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2838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Now we need to look closely at our Carroll diagram and use the information in it to answer some questions.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80609" y="697112"/>
            <a:ext cx="6182783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Carroll Diagram Challenge</a:t>
            </a:r>
            <a:endParaRPr lang="en-GB" sz="4000" dirty="0">
              <a:latin typeface="+mj-lt"/>
            </a:endParaRPr>
          </a:p>
        </p:txBody>
      </p:sp>
      <p:pic>
        <p:nvPicPr>
          <p:cNvPr id="6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" t="23824" r="1016" b="1465"/>
          <a:stretch>
            <a:fillRect/>
          </a:stretch>
        </p:blipFill>
        <p:spPr bwMode="auto">
          <a:xfrm>
            <a:off x="755650" y="1997075"/>
            <a:ext cx="7632700" cy="409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2274" r="50206" b="71838"/>
          <a:stretch/>
        </p:blipFill>
        <p:spPr>
          <a:xfrm>
            <a:off x="2233413" y="2147150"/>
            <a:ext cx="2261680" cy="17752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5" t="2203" r="3057" b="71909"/>
          <a:stretch/>
        </p:blipFill>
        <p:spPr>
          <a:xfrm>
            <a:off x="4368344" y="2411404"/>
            <a:ext cx="2261680" cy="17752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6" t="28445" r="50106" b="45667"/>
          <a:stretch/>
        </p:blipFill>
        <p:spPr>
          <a:xfrm>
            <a:off x="2387095" y="3035716"/>
            <a:ext cx="2261680" cy="17752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6" t="28445" r="3056" b="45667"/>
          <a:stretch/>
        </p:blipFill>
        <p:spPr>
          <a:xfrm>
            <a:off x="4522026" y="3308237"/>
            <a:ext cx="2261680" cy="17752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" t="54900" r="50206" b="19212"/>
          <a:stretch/>
        </p:blipFill>
        <p:spPr>
          <a:xfrm>
            <a:off x="2540777" y="3924282"/>
            <a:ext cx="2261680" cy="17752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97" t="54758" r="3055" b="19354"/>
          <a:stretch/>
        </p:blipFill>
        <p:spPr>
          <a:xfrm>
            <a:off x="4675708" y="4205070"/>
            <a:ext cx="2261680" cy="177529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324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alking Partner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7163" y="512763"/>
            <a:ext cx="8636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55650" y="1283877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algn="ctr"/>
            <a:r>
              <a:rPr lang="en-GB" dirty="0"/>
              <a:t>This Venn diagram shows exactly the same information as your Carroll diagrams. Is this true or false? Convince me! </a:t>
            </a:r>
          </a:p>
        </p:txBody>
      </p:sp>
      <p:sp>
        <p:nvSpPr>
          <p:cNvPr id="8" name="Rectangle 7"/>
          <p:cNvSpPr/>
          <p:nvPr/>
        </p:nvSpPr>
        <p:spPr>
          <a:xfrm>
            <a:off x="3053956" y="697112"/>
            <a:ext cx="3036088" cy="615553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GB" altLang="en-US" sz="4000" dirty="0">
                <a:latin typeface="+mj-lt"/>
              </a:rPr>
              <a:t>Convince Me!</a:t>
            </a:r>
            <a:endParaRPr lang="en-GB" sz="4000" dirty="0"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" t="19970" r="749" b="812"/>
          <a:stretch/>
        </p:blipFill>
        <p:spPr>
          <a:xfrm>
            <a:off x="755650" y="1991171"/>
            <a:ext cx="7632700" cy="4101654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1143000" y="2083779"/>
            <a:ext cx="6858000" cy="4009046"/>
            <a:chOff x="1143000" y="2083779"/>
            <a:chExt cx="6858000" cy="4009046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4089"/>
            <a:stretch/>
          </p:blipFill>
          <p:spPr>
            <a:xfrm rot="5400000">
              <a:off x="2567477" y="659302"/>
              <a:ext cx="4009046" cy="6858000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1845892" y="2837205"/>
              <a:ext cx="4597637" cy="313630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grpSp>
          <p:nvGrpSpPr>
            <p:cNvPr id="55" name="Group 54"/>
            <p:cNvGrpSpPr/>
            <p:nvPr/>
          </p:nvGrpSpPr>
          <p:grpSpPr>
            <a:xfrm>
              <a:off x="1970183" y="3018218"/>
              <a:ext cx="4311787" cy="2664651"/>
              <a:chOff x="1901970" y="2984470"/>
              <a:chExt cx="4311787" cy="2664651"/>
            </a:xfrm>
          </p:grpSpPr>
          <p:sp>
            <p:nvSpPr>
              <p:cNvPr id="16" name="Oval 15"/>
              <p:cNvSpPr/>
              <p:nvPr/>
            </p:nvSpPr>
            <p:spPr>
              <a:xfrm>
                <a:off x="1901970" y="2984470"/>
                <a:ext cx="2664651" cy="26646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549106" y="2984470"/>
                <a:ext cx="2664651" cy="2664651"/>
              </a:xfrm>
              <a:prstGeom prst="ellipse">
                <a:avLst/>
              </a:prstGeom>
              <a:noFill/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24" name="Rectangle 23"/>
            <p:cNvSpPr/>
            <p:nvPr/>
          </p:nvSpPr>
          <p:spPr>
            <a:xfrm>
              <a:off x="2627830" y="3009799"/>
              <a:ext cx="1350084" cy="2528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More than 1.25m</a:t>
              </a: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346105" y="3009799"/>
              <a:ext cx="1350084" cy="25280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200" b="1" dirty="0">
                  <a:solidFill>
                    <a:schemeClr val="tx1"/>
                  </a:solidFill>
                </a:rPr>
                <a:t>More than 25kg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2349131" y="346502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Mert</a:t>
            </a:r>
            <a:endParaRPr lang="en-GB" sz="1200" dirty="0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65662" y="3763943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Mariam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02373" y="4062865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Rhys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12777" y="4361787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Shanelle</a:t>
            </a:r>
            <a:endParaRPr lang="en-GB" sz="1200" dirty="0">
              <a:latin typeface="+mj-lt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72787" y="466070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Megan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30556" y="495963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Kaylee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44627" y="5258552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Aneesha</a:t>
            </a:r>
            <a:endParaRPr lang="en-GB" sz="1200" dirty="0">
              <a:latin typeface="+mj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761866" y="39914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Fatimah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809582" y="445951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Lian</a:t>
            </a:r>
            <a:endParaRPr lang="en-GB" sz="12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701134" y="346502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George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701134" y="3687553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Lowri</a:t>
            </a:r>
            <a:endParaRPr lang="en-GB" sz="12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701134" y="3910085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Kamil</a:t>
            </a:r>
            <a:endParaRPr lang="en-GB" sz="1200" dirty="0">
              <a:latin typeface="+mj-lt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01134" y="4132617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Gethin</a:t>
            </a:r>
            <a:endParaRPr lang="en-GB" sz="12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3701134" y="435514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Pasha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701134" y="4577681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Alex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3701134" y="4800213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Maya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3701134" y="5022744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Adil</a:t>
            </a:r>
            <a:endParaRPr lang="en-GB" sz="1200" dirty="0">
              <a:latin typeface="+mj-lt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789641" y="3545272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Poppy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910687" y="3885248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Eli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5062249" y="4225224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Nikita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986468" y="4565200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Navbir</a:t>
            </a:r>
            <a:endParaRPr lang="en-GB" sz="1200" dirty="0">
              <a:latin typeface="+mj-lt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759125" y="4905178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Shan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2020626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Madison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880671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Henry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740716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 err="1">
                <a:latin typeface="+mj-lt"/>
              </a:rPr>
              <a:t>Klaudia</a:t>
            </a:r>
            <a:endParaRPr lang="en-GB" sz="1200" dirty="0">
              <a:latin typeface="+mj-lt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600761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Dara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460807" y="5682869"/>
            <a:ext cx="8407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+mj-lt"/>
              </a:rPr>
              <a:t>Uri</a:t>
            </a:r>
          </a:p>
        </p:txBody>
      </p:sp>
    </p:spTree>
    <p:extLst>
      <p:ext uri="{BB962C8B-B14F-4D97-AF65-F5344CB8AC3E}">
        <p14:creationId xmlns:p14="http://schemas.microsoft.com/office/powerpoint/2010/main" val="3944611457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Custom 1">
      <a:majorFont>
        <a:latin typeface="Twinkl SemiBold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sson Presentation Template" id="{3FFF0595-56A2-4BAA-8945-9E1AE3AE943F}" vid="{2EAE8D29-B0EE-4A35-BF03-BC97A170F45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Lesson Presentation Template</Template>
  <TotalTime>352</TotalTime>
  <Words>442</Words>
  <Application>Microsoft Office PowerPoint</Application>
  <PresentationFormat>On-screen Show (4:3)</PresentationFormat>
  <Paragraphs>120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Twinkl SemiBold</vt:lpstr>
      <vt:lpstr>Twinkl</vt:lpstr>
      <vt:lpstr>Times New Roman</vt:lpstr>
      <vt:lpstr>Tuffy</vt:lpstr>
      <vt:lpstr>Sassoon Infant Md</vt:lpstr>
      <vt:lpstr>Arial</vt:lpstr>
      <vt:lpstr>Sassoon Infant Rg</vt:lpstr>
      <vt:lpstr>1_Office Theme</vt:lpstr>
      <vt:lpstr>Maths</vt:lpstr>
      <vt:lpstr>Measuring Up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Twinkl</dc:creator>
  <cp:lastModifiedBy>Eleanor Cundey</cp:lastModifiedBy>
  <cp:revision>26</cp:revision>
  <dcterms:created xsi:type="dcterms:W3CDTF">2017-03-16T17:37:56Z</dcterms:created>
  <dcterms:modified xsi:type="dcterms:W3CDTF">2019-05-06T06:53:31Z</dcterms:modified>
</cp:coreProperties>
</file>