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72" r:id="rId3"/>
    <p:sldId id="274" r:id="rId4"/>
    <p:sldId id="275" r:id="rId5"/>
    <p:sldId id="276" r:id="rId6"/>
    <p:sldId id="277" r:id="rId7"/>
    <p:sldId id="278" r:id="rId8"/>
    <p:sldId id="279" r:id="rId9"/>
  </p:sldIdLst>
  <p:sldSz cx="9144000" cy="6858000" type="screen4x3"/>
  <p:notesSz cx="6858000" cy="9144000"/>
  <p:embeddedFontLst>
    <p:embeddedFont>
      <p:font typeface="Sassoon Infant Rg" panose="02000503030000020003" pitchFamily="50" charset="0"/>
      <p:regular r:id="rId12"/>
      <p:bold r:id="rId13"/>
    </p:embeddedFont>
    <p:embeddedFont>
      <p:font typeface="Twinkl" pitchFamily="2" charset="0"/>
      <p:regular r:id="rId14"/>
      <p:bold r:id="rId15"/>
    </p:embeddedFont>
    <p:embeddedFont>
      <p:font typeface="Calibri" panose="020F0502020204030204" pitchFamily="34" charset="0"/>
      <p:regular r:id="rId16"/>
      <p:bold r:id="rId17"/>
      <p:italic r:id="rId18"/>
      <p:boldItalic r:id="rId19"/>
    </p:embeddedFont>
    <p:embeddedFont>
      <p:font typeface="Twinkl SemiBold" pitchFamily="2" charset="0"/>
      <p:bold r:id="rId20"/>
    </p:embeddedFont>
    <p:embeddedFont>
      <p:font typeface="MS PGothic" panose="020B0600070205080204" pitchFamily="34" charset="-128"/>
      <p:regular r:id="rId2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A538EE-D50D-4979-9312-B55EE41F54DC}" type="datetimeFigureOut">
              <a:rPr lang="en-GB"/>
              <a:pPr>
                <a:defRPr/>
              </a:pPr>
              <a:t>12/06/2020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45C44BB-1AE3-4CDC-B223-C676446716D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D0A6EE4-179E-4483-A4D1-63BC9DDB4DA4}" type="datetimeFigureOut">
              <a:rPr lang="en-GB"/>
              <a:pPr>
                <a:defRPr/>
              </a:pPr>
              <a:t>12/06/2020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BECEDF-09D0-4952-9A81-61BDE8C847D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7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33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49387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1761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880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5492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grumpy troll has stolen all the punctuation in the story. Can you work out where the question marks should be?</a:t>
            </a:r>
            <a:endParaRPr lang="en-GB" altLang="ro-RO">
              <a:solidFill>
                <a:srgbClr val="FF0000"/>
              </a:solidFill>
            </a:endParaRPr>
          </a:p>
        </p:txBody>
      </p:sp>
      <p:sp>
        <p:nvSpPr>
          <p:cNvPr id="4" name="Rounded Rectangle 3"/>
          <p:cNvSpPr/>
          <p:nvPr/>
        </p:nvSpPr>
        <p:spPr>
          <a:xfrm>
            <a:off x="755650" y="1322388"/>
            <a:ext cx="7632700" cy="3048000"/>
          </a:xfrm>
          <a:prstGeom prst="roundRect">
            <a:avLst>
              <a:gd name="adj" fmla="val 10606"/>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ro-RO" dirty="0">
                <a:solidFill>
                  <a:schemeClr val="tx1"/>
                </a:solidFill>
              </a:rPr>
              <a:t>One day the three Billy Goats Gruff saw a field of sweet grass on the other side of a bridge How can we get to that lovely </a:t>
            </a:r>
            <a:r>
              <a:rPr lang="en-US" altLang="ro-RO" dirty="0">
                <a:solidFill>
                  <a:schemeClr val="bg1"/>
                </a:solidFill>
              </a:rPr>
              <a:t>grass?</a:t>
            </a:r>
            <a:r>
              <a:rPr lang="en-US" altLang="ro-RO" dirty="0">
                <a:solidFill>
                  <a:schemeClr val="tx1"/>
                </a:solidFill>
              </a:rPr>
              <a:t> asked the smallest Billy Goat</a:t>
            </a:r>
          </a:p>
          <a:p>
            <a:pPr eaLnBrk="1" fontAlgn="auto" hangingPunct="1">
              <a:spcAft>
                <a:spcPts val="0"/>
              </a:spcAft>
              <a:defRPr/>
            </a:pPr>
            <a:r>
              <a:rPr lang="en-US" altLang="ro-RO" dirty="0">
                <a:solidFill>
                  <a:schemeClr val="tx1"/>
                </a:solidFill>
              </a:rPr>
              <a:t>We must go across the bridge said the biggest Billy Goat</a:t>
            </a:r>
          </a:p>
          <a:p>
            <a:pPr eaLnBrk="1" fontAlgn="auto" hangingPunct="1">
              <a:spcAft>
                <a:spcPts val="0"/>
              </a:spcAft>
              <a:defRPr/>
            </a:pPr>
            <a:r>
              <a:rPr lang="en-US" altLang="ro-RO" dirty="0">
                <a:solidFill>
                  <a:schemeClr val="tx1"/>
                </a:solidFill>
              </a:rPr>
              <a:t>Who will be brave </a:t>
            </a:r>
            <a:r>
              <a:rPr lang="en-US" altLang="ro-RO" dirty="0">
                <a:solidFill>
                  <a:schemeClr val="bg1"/>
                </a:solidFill>
              </a:rPr>
              <a:t>enough? </a:t>
            </a:r>
            <a:r>
              <a:rPr lang="en-US" altLang="ro-RO" dirty="0">
                <a:solidFill>
                  <a:schemeClr val="tx1"/>
                </a:solidFill>
              </a:rPr>
              <a:t>wondered the medium sized Billy Goat</a:t>
            </a:r>
          </a:p>
          <a:p>
            <a:pPr eaLnBrk="1" fontAlgn="auto" hangingPunct="1">
              <a:spcAft>
                <a:spcPts val="0"/>
              </a:spcAft>
              <a:defRPr/>
            </a:pPr>
            <a:r>
              <a:rPr lang="en-US" altLang="ro-RO" dirty="0">
                <a:solidFill>
                  <a:schemeClr val="tx1"/>
                </a:solidFill>
              </a:rPr>
              <a:t>The smallest Billy Goat went across the bridge first Who goes trip-trap over my </a:t>
            </a:r>
            <a:r>
              <a:rPr lang="en-US" altLang="ro-RO" dirty="0">
                <a:solidFill>
                  <a:schemeClr val="bg1"/>
                </a:solidFill>
              </a:rPr>
              <a:t>bridge?</a:t>
            </a:r>
            <a:r>
              <a:rPr lang="en-US" altLang="ro-RO" dirty="0">
                <a:solidFill>
                  <a:schemeClr val="tx1"/>
                </a:solidFill>
              </a:rPr>
              <a:t> growled the troll</a:t>
            </a:r>
          </a:p>
          <a:p>
            <a:pPr eaLnBrk="1" fontAlgn="auto" hangingPunct="1">
              <a:spcAft>
                <a:spcPts val="0"/>
              </a:spcAft>
              <a:defRPr/>
            </a:pPr>
            <a:r>
              <a:rPr lang="en-US" altLang="ja-JP" dirty="0">
                <a:solidFill>
                  <a:schemeClr val="tx1"/>
                </a:solidFill>
              </a:rPr>
              <a:t>Who says this is your </a:t>
            </a:r>
            <a:r>
              <a:rPr lang="en-US" altLang="ja-JP" dirty="0">
                <a:solidFill>
                  <a:schemeClr val="bg1"/>
                </a:solidFill>
              </a:rPr>
              <a:t>bridge?</a:t>
            </a:r>
            <a:r>
              <a:rPr lang="en-US" altLang="ja-JP" dirty="0">
                <a:solidFill>
                  <a:schemeClr val="tx1"/>
                </a:solidFill>
              </a:rPr>
              <a:t> asked the smallest Billy Goat Gruff</a:t>
            </a:r>
          </a:p>
        </p:txBody>
      </p:sp>
      <p:sp>
        <p:nvSpPr>
          <p:cNvPr id="5" name="Rectangle 4"/>
          <p:cNvSpPr>
            <a:spLocks noChangeArrowheads="1"/>
          </p:cNvSpPr>
          <p:nvPr/>
        </p:nvSpPr>
        <p:spPr bwMode="auto">
          <a:xfrm>
            <a:off x="3794125" y="4879975"/>
            <a:ext cx="345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Can you write the next part of the story, remembering to use question marks at the end of your questions?</a:t>
            </a:r>
          </a:p>
        </p:txBody>
      </p:sp>
      <p:pic>
        <p:nvPicPr>
          <p:cNvPr id="11269" name="Picture 6"/>
          <p:cNvPicPr>
            <a:picLocks noChangeAspect="1"/>
          </p:cNvPicPr>
          <p:nvPr/>
        </p:nvPicPr>
        <p:blipFill>
          <a:blip r:embed="rId2">
            <a:extLst>
              <a:ext uri="{28A0092B-C50C-407E-A947-70E740481C1C}">
                <a14:useLocalDpi xmlns:a14="http://schemas.microsoft.com/office/drawing/2010/main" val="0"/>
              </a:ext>
            </a:extLst>
          </a:blip>
          <a:srcRect b="21057"/>
          <a:stretch>
            <a:fillRect/>
          </a:stretch>
        </p:blipFill>
        <p:spPr bwMode="auto">
          <a:xfrm>
            <a:off x="7248525" y="4664075"/>
            <a:ext cx="12509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4572000"/>
            <a:ext cx="16224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114675" y="3632200"/>
            <a:ext cx="823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a:solidFill>
                  <a:schemeClr val="tx1"/>
                </a:solidFill>
                <a:ea typeface="MS PGothic" panose="020B0600070205080204" pitchFamily="34" charset="-128"/>
              </a:rPr>
              <a:t>bridge</a:t>
            </a:r>
            <a:endParaRPr lang="en-GB" altLang="en-US">
              <a:solidFill>
                <a:schemeClr val="tx1"/>
              </a:solidFill>
              <a:ea typeface="MS PGothic" panose="020B0600070205080204" pitchFamily="34" charset="-128"/>
            </a:endParaRPr>
          </a:p>
        </p:txBody>
      </p:sp>
      <p:sp>
        <p:nvSpPr>
          <p:cNvPr id="9" name="Rectangle 8"/>
          <p:cNvSpPr>
            <a:spLocks noChangeArrowheads="1"/>
          </p:cNvSpPr>
          <p:nvPr/>
        </p:nvSpPr>
        <p:spPr bwMode="auto">
          <a:xfrm>
            <a:off x="1730375" y="3346450"/>
            <a:ext cx="82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a:solidFill>
                  <a:schemeClr val="tx1"/>
                </a:solidFill>
                <a:ea typeface="MS PGothic" panose="020B0600070205080204" pitchFamily="34" charset="-128"/>
              </a:rPr>
              <a:t>bridge</a:t>
            </a:r>
            <a:endParaRPr lang="en-GB" altLang="en-US">
              <a:solidFill>
                <a:schemeClr val="tx1"/>
              </a:solidFill>
              <a:ea typeface="MS PGothic" panose="020B0600070205080204" pitchFamily="34" charset="-128"/>
            </a:endParaRPr>
          </a:p>
        </p:txBody>
      </p:sp>
      <p:sp>
        <p:nvSpPr>
          <p:cNvPr id="10" name="Rectangle 9"/>
          <p:cNvSpPr>
            <a:spLocks noChangeArrowheads="1"/>
          </p:cNvSpPr>
          <p:nvPr/>
        </p:nvSpPr>
        <p:spPr bwMode="auto">
          <a:xfrm>
            <a:off x="2762250" y="2808288"/>
            <a:ext cx="928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a:solidFill>
                  <a:schemeClr val="tx1"/>
                </a:solidFill>
                <a:ea typeface="MS PGothic" panose="020B0600070205080204" pitchFamily="34" charset="-128"/>
              </a:rPr>
              <a:t>enough</a:t>
            </a:r>
            <a:endParaRPr lang="en-GB" altLang="en-US">
              <a:solidFill>
                <a:schemeClr val="tx1"/>
              </a:solidFill>
              <a:ea typeface="MS PGothic" panose="020B0600070205080204" pitchFamily="34" charset="-128"/>
            </a:endParaRPr>
          </a:p>
        </p:txBody>
      </p:sp>
      <p:sp>
        <p:nvSpPr>
          <p:cNvPr id="11" name="Rectangle 10"/>
          <p:cNvSpPr>
            <a:spLocks noChangeArrowheads="1"/>
          </p:cNvSpPr>
          <p:nvPr/>
        </p:nvSpPr>
        <p:spPr bwMode="auto">
          <a:xfrm>
            <a:off x="6172200" y="1957388"/>
            <a:ext cx="715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a:solidFill>
                  <a:schemeClr val="tx1"/>
                </a:solidFill>
                <a:ea typeface="MS PGothic" panose="020B0600070205080204" pitchFamily="34" charset="-128"/>
              </a:rPr>
              <a:t>grass</a:t>
            </a:r>
            <a:endParaRPr lang="en-GB" altLang="en-US">
              <a:solidFill>
                <a:schemeClr val="tx1"/>
              </a:solidFill>
              <a:ea typeface="MS PGothic" panose="020B0600070205080204" pitchFamily="34" charset="-128"/>
            </a:endParaRPr>
          </a:p>
        </p:txBody>
      </p:sp>
      <p:sp>
        <p:nvSpPr>
          <p:cNvPr id="12" name="Rectangle 11"/>
          <p:cNvSpPr>
            <a:spLocks noChangeArrowheads="1"/>
          </p:cNvSpPr>
          <p:nvPr/>
        </p:nvSpPr>
        <p:spPr bwMode="auto">
          <a:xfrm>
            <a:off x="6697663" y="1957388"/>
            <a:ext cx="29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b="1">
                <a:solidFill>
                  <a:srgbClr val="92D050"/>
                </a:solidFill>
                <a:ea typeface="MS PGothic" panose="020B0600070205080204" pitchFamily="34" charset="-128"/>
              </a:rPr>
              <a:t>?</a:t>
            </a:r>
            <a:endParaRPr lang="en-GB" altLang="en-US" b="1">
              <a:solidFill>
                <a:srgbClr val="92D050"/>
              </a:solidFill>
              <a:ea typeface="MS PGothic" panose="020B0600070205080204" pitchFamily="34" charset="-128"/>
            </a:endParaRPr>
          </a:p>
        </p:txBody>
      </p:sp>
      <p:sp>
        <p:nvSpPr>
          <p:cNvPr id="13" name="Rectangle 12"/>
          <p:cNvSpPr>
            <a:spLocks noChangeArrowheads="1"/>
          </p:cNvSpPr>
          <p:nvPr/>
        </p:nvSpPr>
        <p:spPr bwMode="auto">
          <a:xfrm>
            <a:off x="3495675" y="2801938"/>
            <a:ext cx="29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b="1">
                <a:solidFill>
                  <a:srgbClr val="92D050"/>
                </a:solidFill>
                <a:ea typeface="MS PGothic" panose="020B0600070205080204" pitchFamily="34" charset="-128"/>
              </a:rPr>
              <a:t>?</a:t>
            </a:r>
            <a:endParaRPr lang="en-GB" altLang="en-US" b="1">
              <a:solidFill>
                <a:srgbClr val="92D050"/>
              </a:solidFill>
              <a:ea typeface="MS PGothic" panose="020B0600070205080204" pitchFamily="34" charset="-128"/>
            </a:endParaRPr>
          </a:p>
        </p:txBody>
      </p:sp>
      <p:sp>
        <p:nvSpPr>
          <p:cNvPr id="14" name="Rectangle 13"/>
          <p:cNvSpPr>
            <a:spLocks noChangeArrowheads="1"/>
          </p:cNvSpPr>
          <p:nvPr/>
        </p:nvSpPr>
        <p:spPr bwMode="auto">
          <a:xfrm>
            <a:off x="2362200" y="3338513"/>
            <a:ext cx="29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b="1">
                <a:solidFill>
                  <a:srgbClr val="92D050"/>
                </a:solidFill>
                <a:ea typeface="MS PGothic" panose="020B0600070205080204" pitchFamily="34" charset="-128"/>
              </a:rPr>
              <a:t>?</a:t>
            </a:r>
            <a:endParaRPr lang="en-GB" altLang="en-US" b="1">
              <a:solidFill>
                <a:srgbClr val="92D050"/>
              </a:solidFill>
              <a:ea typeface="MS PGothic" panose="020B0600070205080204" pitchFamily="34" charset="-128"/>
            </a:endParaRPr>
          </a:p>
        </p:txBody>
      </p:sp>
      <p:sp>
        <p:nvSpPr>
          <p:cNvPr id="15" name="Rectangle 14"/>
          <p:cNvSpPr>
            <a:spLocks noChangeArrowheads="1"/>
          </p:cNvSpPr>
          <p:nvPr/>
        </p:nvSpPr>
        <p:spPr bwMode="auto">
          <a:xfrm>
            <a:off x="3748088" y="3633788"/>
            <a:ext cx="29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US" altLang="ja-JP" b="1">
                <a:solidFill>
                  <a:srgbClr val="92D050"/>
                </a:solidFill>
                <a:ea typeface="MS PGothic" panose="020B0600070205080204" pitchFamily="34" charset="-128"/>
              </a:rPr>
              <a:t>?</a:t>
            </a:r>
            <a:endParaRPr lang="en-GB" altLang="en-US" b="1">
              <a:solidFill>
                <a:srgbClr val="92D050"/>
              </a:solidFill>
              <a:ea typeface="MS PGothic" panose="020B0600070205080204" pitchFamily="34" charset="-128"/>
            </a:endParaRPr>
          </a:p>
        </p:txBody>
      </p:sp>
      <p:sp>
        <p:nvSpPr>
          <p:cNvPr id="6" name="Rounded Rectangle 5"/>
          <p:cNvSpPr/>
          <p:nvPr/>
        </p:nvSpPr>
        <p:spPr>
          <a:xfrm>
            <a:off x="755650" y="1322388"/>
            <a:ext cx="7632700" cy="3048000"/>
          </a:xfrm>
          <a:prstGeom prst="roundRect">
            <a:avLst>
              <a:gd name="adj" fmla="val 10606"/>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ro-RO" dirty="0">
                <a:solidFill>
                  <a:schemeClr val="tx1"/>
                </a:solidFill>
              </a:rPr>
              <a:t>One day, the three Billy Goats Gruff saw a field of sweet grass on the other side of a bridge. </a:t>
            </a:r>
            <a:r>
              <a:rPr lang="en-US" altLang="en-US" dirty="0">
                <a:solidFill>
                  <a:schemeClr val="tx1"/>
                </a:solidFill>
              </a:rPr>
              <a:t>“</a:t>
            </a:r>
            <a:r>
              <a:rPr lang="en-US" altLang="ro-RO" dirty="0">
                <a:solidFill>
                  <a:schemeClr val="tx1"/>
                </a:solidFill>
              </a:rPr>
              <a:t>How can we get to that lovely grass</a:t>
            </a:r>
            <a:r>
              <a:rPr lang="en-US" altLang="ro-RO" b="1" dirty="0">
                <a:solidFill>
                  <a:schemeClr val="accent4"/>
                </a:solidFill>
              </a:rPr>
              <a:t>?</a:t>
            </a:r>
            <a:r>
              <a:rPr lang="en-US" altLang="en-US" dirty="0">
                <a:solidFill>
                  <a:schemeClr val="tx1"/>
                </a:solidFill>
              </a:rPr>
              <a:t>”</a:t>
            </a:r>
            <a:r>
              <a:rPr lang="en-US" altLang="ro-RO" dirty="0">
                <a:solidFill>
                  <a:schemeClr val="tx1"/>
                </a:solidFill>
              </a:rPr>
              <a:t> asked the smallest Billy Goat.</a:t>
            </a:r>
          </a:p>
          <a:p>
            <a:pPr eaLnBrk="1" fontAlgn="auto" hangingPunct="1">
              <a:spcAft>
                <a:spcPts val="0"/>
              </a:spcAft>
              <a:defRPr/>
            </a:pPr>
            <a:r>
              <a:rPr lang="en-US" altLang="en-US" dirty="0">
                <a:solidFill>
                  <a:schemeClr val="tx1"/>
                </a:solidFill>
              </a:rPr>
              <a:t>“</a:t>
            </a:r>
            <a:r>
              <a:rPr lang="en-US" altLang="ro-RO" dirty="0">
                <a:solidFill>
                  <a:schemeClr val="tx1"/>
                </a:solidFill>
              </a:rPr>
              <a:t>We must go across the bridge,</a:t>
            </a:r>
            <a:r>
              <a:rPr lang="en-US" altLang="en-US" dirty="0">
                <a:solidFill>
                  <a:schemeClr val="tx1"/>
                </a:solidFill>
              </a:rPr>
              <a:t>”</a:t>
            </a:r>
            <a:r>
              <a:rPr lang="en-US" altLang="ro-RO" dirty="0">
                <a:solidFill>
                  <a:schemeClr val="tx1"/>
                </a:solidFill>
              </a:rPr>
              <a:t> said the biggest Billy Goat. </a:t>
            </a:r>
          </a:p>
          <a:p>
            <a:pPr eaLnBrk="1" fontAlgn="auto" hangingPunct="1">
              <a:spcAft>
                <a:spcPts val="0"/>
              </a:spcAft>
              <a:defRPr/>
            </a:pPr>
            <a:r>
              <a:rPr lang="en-US" altLang="en-US" dirty="0">
                <a:solidFill>
                  <a:schemeClr val="tx1"/>
                </a:solidFill>
              </a:rPr>
              <a:t>“</a:t>
            </a:r>
            <a:r>
              <a:rPr lang="en-US" altLang="ro-RO" dirty="0">
                <a:solidFill>
                  <a:schemeClr val="tx1"/>
                </a:solidFill>
              </a:rPr>
              <a:t>Who will be brave enough</a:t>
            </a:r>
            <a:r>
              <a:rPr lang="en-US" altLang="ro-RO" b="1" dirty="0">
                <a:solidFill>
                  <a:schemeClr val="accent4"/>
                </a:solidFill>
              </a:rPr>
              <a:t>?</a:t>
            </a:r>
            <a:r>
              <a:rPr lang="en-US" altLang="en-US" dirty="0">
                <a:solidFill>
                  <a:schemeClr val="tx1"/>
                </a:solidFill>
              </a:rPr>
              <a:t>”</a:t>
            </a:r>
            <a:r>
              <a:rPr lang="en-US" altLang="ro-RO" dirty="0">
                <a:solidFill>
                  <a:schemeClr val="tx1"/>
                </a:solidFill>
              </a:rPr>
              <a:t> wondered the medium sized Billy Goat. </a:t>
            </a:r>
          </a:p>
          <a:p>
            <a:pPr eaLnBrk="1" fontAlgn="auto" hangingPunct="1">
              <a:spcAft>
                <a:spcPts val="0"/>
              </a:spcAft>
              <a:defRPr/>
            </a:pPr>
            <a:r>
              <a:rPr lang="en-US" altLang="ro-RO" dirty="0">
                <a:solidFill>
                  <a:schemeClr val="tx1"/>
                </a:solidFill>
              </a:rPr>
              <a:t>The smallest Billy Goat went across the bridge first. </a:t>
            </a:r>
            <a:r>
              <a:rPr lang="en-US" altLang="en-US" dirty="0">
                <a:solidFill>
                  <a:schemeClr val="tx1"/>
                </a:solidFill>
              </a:rPr>
              <a:t>“</a:t>
            </a:r>
            <a:r>
              <a:rPr lang="en-US" altLang="ro-RO" dirty="0">
                <a:solidFill>
                  <a:schemeClr val="tx1"/>
                </a:solidFill>
              </a:rPr>
              <a:t>Who goes trip-trap over my bridge</a:t>
            </a:r>
            <a:r>
              <a:rPr lang="en-US" altLang="ro-RO" b="1" dirty="0">
                <a:solidFill>
                  <a:schemeClr val="accent4"/>
                </a:solidFill>
              </a:rPr>
              <a:t>?</a:t>
            </a:r>
            <a:r>
              <a:rPr lang="en-US" altLang="en-US" dirty="0">
                <a:solidFill>
                  <a:schemeClr val="tx1"/>
                </a:solidFill>
              </a:rPr>
              <a:t>”</a:t>
            </a:r>
            <a:r>
              <a:rPr lang="en-US" altLang="ro-RO" dirty="0">
                <a:solidFill>
                  <a:schemeClr val="tx1"/>
                </a:solidFill>
              </a:rPr>
              <a:t> growled the troll.</a:t>
            </a:r>
          </a:p>
          <a:p>
            <a:pPr eaLnBrk="1" fontAlgn="auto" hangingPunct="1">
              <a:spcAft>
                <a:spcPts val="0"/>
              </a:spcAft>
              <a:defRPr/>
            </a:pPr>
            <a:r>
              <a:rPr lang="en-US" altLang="en-US" dirty="0">
                <a:solidFill>
                  <a:schemeClr val="tx1"/>
                </a:solidFill>
              </a:rPr>
              <a:t>“</a:t>
            </a:r>
            <a:r>
              <a:rPr lang="en-US" altLang="ja-JP" dirty="0">
                <a:solidFill>
                  <a:schemeClr val="tx1"/>
                </a:solidFill>
              </a:rPr>
              <a:t>Who says this is your bridge</a:t>
            </a:r>
            <a:r>
              <a:rPr lang="en-US" altLang="ja-JP" b="1" dirty="0">
                <a:solidFill>
                  <a:schemeClr val="accent4"/>
                </a:solidFill>
              </a:rPr>
              <a:t>?</a:t>
            </a:r>
            <a:r>
              <a:rPr lang="en-US" altLang="en-US" dirty="0">
                <a:solidFill>
                  <a:schemeClr val="tx1"/>
                </a:solidFill>
              </a:rPr>
              <a:t>”</a:t>
            </a:r>
            <a:r>
              <a:rPr lang="en-US" altLang="ja-JP" dirty="0">
                <a:solidFill>
                  <a:schemeClr val="tx1"/>
                </a:solidFill>
              </a:rPr>
              <a:t> asked the smallest Billy Goat Gruff.</a:t>
            </a:r>
          </a:p>
        </p:txBody>
      </p:sp>
      <p:sp>
        <p:nvSpPr>
          <p:cNvPr id="16" name="Rounded Rectangle 15"/>
          <p:cNvSpPr/>
          <p:nvPr/>
        </p:nvSpPr>
        <p:spPr>
          <a:xfrm>
            <a:off x="558800" y="5665788"/>
            <a:ext cx="1495425" cy="642937"/>
          </a:xfrm>
          <a:prstGeom prst="round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a:t>
            </a:r>
            <a:r>
              <a:rPr lang="en-GB"/>
              <a:t>all punctuation</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nodeType="afterGroup">
                            <p:stCondLst>
                              <p:cond delay="500"/>
                            </p:stCondLst>
                            <p:childTnLst>
                              <p:par>
                                <p:cTn id="33" presetID="10" presetClass="entr" presetSubtype="0" fill="hold" grpId="0" nodeType="after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nextCondLst>
                <p:cond evt="onClick" delay="0">
                  <p:tgtEl>
                    <p:spTgt spid="16"/>
                  </p:tgtEl>
                </p:cond>
              </p:nextCondLst>
            </p:seq>
          </p:childTnLst>
        </p:cTn>
      </p:par>
    </p:tnLst>
    <p:bldLst>
      <p:bldP spid="5" grpId="0"/>
      <p:bldP spid="12" grpId="0"/>
      <p:bldP spid="13" grpId="0"/>
      <p:bldP spid="14" grpId="0"/>
      <p:bldP spid="1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558800"/>
            <a:ext cx="8064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ro-RO" sz="1600">
                <a:solidFill>
                  <a:schemeClr val="tx1"/>
                </a:solidFill>
              </a:rPr>
              <a:t>These superheroes are here to help make these sentences super! </a:t>
            </a:r>
          </a:p>
          <a:p>
            <a:pPr eaLnBrk="1" hangingPunct="1">
              <a:lnSpc>
                <a:spcPct val="100000"/>
              </a:lnSpc>
              <a:spcBef>
                <a:spcPct val="0"/>
              </a:spcBef>
              <a:buFontTx/>
              <a:buNone/>
            </a:pPr>
            <a:r>
              <a:rPr lang="en-GB" altLang="ro-RO" sz="1600">
                <a:solidFill>
                  <a:schemeClr val="tx1"/>
                </a:solidFill>
              </a:rPr>
              <a:t>If the sentence needs a full stop adding, you need Full Stop Girl! </a:t>
            </a:r>
          </a:p>
          <a:p>
            <a:pPr eaLnBrk="1" hangingPunct="1">
              <a:lnSpc>
                <a:spcPct val="100000"/>
              </a:lnSpc>
              <a:spcBef>
                <a:spcPct val="0"/>
              </a:spcBef>
              <a:buFontTx/>
              <a:buNone/>
            </a:pPr>
            <a:r>
              <a:rPr lang="en-GB" altLang="ro-RO" sz="1600">
                <a:solidFill>
                  <a:schemeClr val="tx1"/>
                </a:solidFill>
              </a:rPr>
              <a:t>If the sentence needs a question mark adding, you need Captain Question Mark! </a:t>
            </a:r>
          </a:p>
          <a:p>
            <a:pPr eaLnBrk="1" hangingPunct="1">
              <a:lnSpc>
                <a:spcPct val="100000"/>
              </a:lnSpc>
              <a:spcBef>
                <a:spcPct val="0"/>
              </a:spcBef>
              <a:buFontTx/>
              <a:buNone/>
            </a:pPr>
            <a:r>
              <a:rPr lang="en-GB" altLang="ro-RO" sz="1600">
                <a:solidFill>
                  <a:schemeClr val="tx1"/>
                </a:solidFill>
              </a:rPr>
              <a:t>Click on the superhero needed for each sentence.</a:t>
            </a:r>
          </a:p>
        </p:txBody>
      </p:sp>
      <p:grpSp>
        <p:nvGrpSpPr>
          <p:cNvPr id="4" name="full stop"/>
          <p:cNvGrpSpPr>
            <a:grpSpLocks/>
          </p:cNvGrpSpPr>
          <p:nvPr/>
        </p:nvGrpSpPr>
        <p:grpSpPr bwMode="auto">
          <a:xfrm>
            <a:off x="881063" y="2805113"/>
            <a:ext cx="1552575" cy="2506662"/>
            <a:chOff x="669710" y="3621863"/>
            <a:chExt cx="1552028" cy="2507475"/>
          </a:xfrm>
        </p:grpSpPr>
        <p:pic>
          <p:nvPicPr>
            <p:cNvPr id="1332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8"/>
            <p:cNvSpPr>
              <a:spLocks noChangeArrowheads="1"/>
            </p:cNvSpPr>
            <p:nvPr/>
          </p:nvSpPr>
          <p:spPr bwMode="auto">
            <a:xfrm>
              <a:off x="669710" y="5760006"/>
              <a:ext cx="155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Full Stop Girl</a:t>
              </a:r>
              <a:endParaRPr lang="en-US" altLang="en-US">
                <a:solidFill>
                  <a:srgbClr val="C00000"/>
                </a:solidFill>
              </a:endParaRPr>
            </a:p>
          </p:txBody>
        </p:sp>
      </p:grpSp>
      <p:grpSp>
        <p:nvGrpSpPr>
          <p:cNvPr id="7" name="question"/>
          <p:cNvGrpSpPr>
            <a:grpSpLocks/>
          </p:cNvGrpSpPr>
          <p:nvPr/>
        </p:nvGrpSpPr>
        <p:grpSpPr bwMode="auto">
          <a:xfrm>
            <a:off x="6059488" y="2800350"/>
            <a:ext cx="2544762" cy="2511425"/>
            <a:chOff x="6212424" y="3616542"/>
            <a:chExt cx="2544579" cy="2512998"/>
          </a:xfrm>
        </p:grpSpPr>
        <p:pic>
          <p:nvPicPr>
            <p:cNvPr id="1332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9"/>
            <p:cNvSpPr>
              <a:spLocks noChangeArrowheads="1"/>
            </p:cNvSpPr>
            <p:nvPr/>
          </p:nvSpPr>
          <p:spPr bwMode="auto">
            <a:xfrm>
              <a:off x="6212424" y="5760006"/>
              <a:ext cx="2544579"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p:cNvSpPr/>
          <p:nvPr/>
        </p:nvSpPr>
        <p:spPr>
          <a:xfrm>
            <a:off x="2306638" y="2065338"/>
            <a:ext cx="4530725" cy="563562"/>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t>Where did mum put the cheese</a:t>
            </a:r>
          </a:p>
        </p:txBody>
      </p:sp>
      <p:sp>
        <p:nvSpPr>
          <p:cNvPr id="11" name="Rounded Rectangle 10"/>
          <p:cNvSpPr/>
          <p:nvPr/>
        </p:nvSpPr>
        <p:spPr>
          <a:xfrm>
            <a:off x="2306638" y="2786063"/>
            <a:ext cx="4530725" cy="563562"/>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t>Where did mum put the cheese?</a:t>
            </a:r>
          </a:p>
        </p:txBody>
      </p:sp>
      <p:sp>
        <p:nvSpPr>
          <p:cNvPr id="12" name="Rounded Rectangle 11"/>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558800"/>
            <a:ext cx="8064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ro-RO" sz="1600">
                <a:solidFill>
                  <a:schemeClr val="tx1"/>
                </a:solidFill>
              </a:rPr>
              <a:t>These superheroes are here to help make these sentences super! </a:t>
            </a:r>
          </a:p>
          <a:p>
            <a:pPr eaLnBrk="1" hangingPunct="1">
              <a:lnSpc>
                <a:spcPct val="100000"/>
              </a:lnSpc>
              <a:spcBef>
                <a:spcPct val="0"/>
              </a:spcBef>
              <a:buFontTx/>
              <a:buNone/>
            </a:pPr>
            <a:r>
              <a:rPr lang="en-GB" altLang="ro-RO" sz="1600">
                <a:solidFill>
                  <a:schemeClr val="tx1"/>
                </a:solidFill>
              </a:rPr>
              <a:t>If the sentence needs a full stop adding, you need Full Stop Girl! </a:t>
            </a:r>
          </a:p>
          <a:p>
            <a:pPr eaLnBrk="1" hangingPunct="1">
              <a:lnSpc>
                <a:spcPct val="100000"/>
              </a:lnSpc>
              <a:spcBef>
                <a:spcPct val="0"/>
              </a:spcBef>
              <a:buFontTx/>
              <a:buNone/>
            </a:pPr>
            <a:r>
              <a:rPr lang="en-GB" altLang="ro-RO" sz="1600">
                <a:solidFill>
                  <a:schemeClr val="tx1"/>
                </a:solidFill>
              </a:rPr>
              <a:t>If the sentence needs a question mark adding, you need Captain Question Mark! </a:t>
            </a:r>
          </a:p>
          <a:p>
            <a:pPr eaLnBrk="1" hangingPunct="1">
              <a:lnSpc>
                <a:spcPct val="100000"/>
              </a:lnSpc>
              <a:spcBef>
                <a:spcPct val="0"/>
              </a:spcBef>
              <a:buFontTx/>
              <a:buNone/>
            </a:pPr>
            <a:r>
              <a:rPr lang="en-GB" altLang="ro-RO" sz="1600">
                <a:solidFill>
                  <a:schemeClr val="tx1"/>
                </a:solidFill>
              </a:rPr>
              <a:t>Click on the superhero needed for each sentence.</a:t>
            </a:r>
          </a:p>
        </p:txBody>
      </p:sp>
      <p:grpSp>
        <p:nvGrpSpPr>
          <p:cNvPr id="4" name="full stop"/>
          <p:cNvGrpSpPr>
            <a:grpSpLocks/>
          </p:cNvGrpSpPr>
          <p:nvPr/>
        </p:nvGrpSpPr>
        <p:grpSpPr bwMode="auto">
          <a:xfrm>
            <a:off x="881063" y="2805113"/>
            <a:ext cx="1552575" cy="2506662"/>
            <a:chOff x="669710" y="3621863"/>
            <a:chExt cx="1552028" cy="2507475"/>
          </a:xfrm>
        </p:grpSpPr>
        <p:pic>
          <p:nvPicPr>
            <p:cNvPr id="1434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Rectangle 8"/>
            <p:cNvSpPr>
              <a:spLocks noChangeArrowheads="1"/>
            </p:cNvSpPr>
            <p:nvPr/>
          </p:nvSpPr>
          <p:spPr bwMode="auto">
            <a:xfrm>
              <a:off x="669710" y="5760006"/>
              <a:ext cx="155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Full Stop Girl</a:t>
              </a:r>
              <a:endParaRPr lang="en-US" altLang="en-US">
                <a:solidFill>
                  <a:srgbClr val="C00000"/>
                </a:solidFill>
              </a:endParaRPr>
            </a:p>
          </p:txBody>
        </p:sp>
      </p:grpSp>
      <p:grpSp>
        <p:nvGrpSpPr>
          <p:cNvPr id="7" name="capital"/>
          <p:cNvGrpSpPr>
            <a:grpSpLocks/>
          </p:cNvGrpSpPr>
          <p:nvPr/>
        </p:nvGrpSpPr>
        <p:grpSpPr bwMode="auto">
          <a:xfrm>
            <a:off x="6059488" y="2800350"/>
            <a:ext cx="2544762" cy="2511425"/>
            <a:chOff x="6212424" y="3616542"/>
            <a:chExt cx="2544579" cy="2512998"/>
          </a:xfrm>
        </p:grpSpPr>
        <p:pic>
          <p:nvPicPr>
            <p:cNvPr id="1434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9"/>
            <p:cNvSpPr>
              <a:spLocks noChangeArrowheads="1"/>
            </p:cNvSpPr>
            <p:nvPr/>
          </p:nvSpPr>
          <p:spPr bwMode="auto">
            <a:xfrm>
              <a:off x="6212424" y="5760006"/>
              <a:ext cx="2544579"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p:cNvSpPr/>
          <p:nvPr/>
        </p:nvSpPr>
        <p:spPr>
          <a:xfrm>
            <a:off x="2270125" y="2065338"/>
            <a:ext cx="4603750" cy="563562"/>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ro-RO" sz="2000" dirty="0"/>
              <a:t>I like to play football with my friends</a:t>
            </a:r>
          </a:p>
        </p:txBody>
      </p:sp>
      <p:sp>
        <p:nvSpPr>
          <p:cNvPr id="11" name="Rounded Rectangle 10"/>
          <p:cNvSpPr/>
          <p:nvPr/>
        </p:nvSpPr>
        <p:spPr>
          <a:xfrm>
            <a:off x="2270125" y="2786063"/>
            <a:ext cx="4603750" cy="563562"/>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ro-RO" sz="2000" dirty="0"/>
              <a:t>I like to play football with my friends.</a:t>
            </a:r>
          </a:p>
        </p:txBody>
      </p:sp>
      <p:sp>
        <p:nvSpPr>
          <p:cNvPr id="12" name="Rounded Rectangle 11"/>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nodeType="afterGroup">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558800"/>
            <a:ext cx="8064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ro-RO" sz="1600">
                <a:solidFill>
                  <a:schemeClr val="tx1"/>
                </a:solidFill>
              </a:rPr>
              <a:t>These superheroes are here to help make these sentences super! </a:t>
            </a:r>
          </a:p>
          <a:p>
            <a:pPr eaLnBrk="1" hangingPunct="1">
              <a:lnSpc>
                <a:spcPct val="100000"/>
              </a:lnSpc>
              <a:spcBef>
                <a:spcPct val="0"/>
              </a:spcBef>
              <a:buFontTx/>
              <a:buNone/>
            </a:pPr>
            <a:r>
              <a:rPr lang="en-GB" altLang="ro-RO" sz="1600">
                <a:solidFill>
                  <a:schemeClr val="tx1"/>
                </a:solidFill>
              </a:rPr>
              <a:t>If the sentence needs a full stop adding, you need Full Stop Girl! </a:t>
            </a:r>
          </a:p>
          <a:p>
            <a:pPr eaLnBrk="1" hangingPunct="1">
              <a:lnSpc>
                <a:spcPct val="100000"/>
              </a:lnSpc>
              <a:spcBef>
                <a:spcPct val="0"/>
              </a:spcBef>
              <a:buFontTx/>
              <a:buNone/>
            </a:pPr>
            <a:r>
              <a:rPr lang="en-GB" altLang="ro-RO" sz="1600">
                <a:solidFill>
                  <a:schemeClr val="tx1"/>
                </a:solidFill>
              </a:rPr>
              <a:t>If the sentence needs a question mark adding, you need Captain Question Mark! </a:t>
            </a:r>
          </a:p>
          <a:p>
            <a:pPr eaLnBrk="1" hangingPunct="1">
              <a:lnSpc>
                <a:spcPct val="100000"/>
              </a:lnSpc>
              <a:spcBef>
                <a:spcPct val="0"/>
              </a:spcBef>
              <a:buFontTx/>
              <a:buNone/>
            </a:pPr>
            <a:r>
              <a:rPr lang="en-GB" altLang="ro-RO" sz="1600">
                <a:solidFill>
                  <a:schemeClr val="tx1"/>
                </a:solidFill>
              </a:rPr>
              <a:t>Click on the superhero needed for each sentence.</a:t>
            </a:r>
          </a:p>
        </p:txBody>
      </p:sp>
      <p:grpSp>
        <p:nvGrpSpPr>
          <p:cNvPr id="4" name="full stop"/>
          <p:cNvGrpSpPr>
            <a:grpSpLocks/>
          </p:cNvGrpSpPr>
          <p:nvPr/>
        </p:nvGrpSpPr>
        <p:grpSpPr bwMode="auto">
          <a:xfrm>
            <a:off x="881063" y="2805113"/>
            <a:ext cx="1552575" cy="2506662"/>
            <a:chOff x="669710" y="3621863"/>
            <a:chExt cx="1552028" cy="2507475"/>
          </a:xfrm>
        </p:grpSpPr>
        <p:pic>
          <p:nvPicPr>
            <p:cNvPr id="1537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8"/>
            <p:cNvSpPr>
              <a:spLocks noChangeArrowheads="1"/>
            </p:cNvSpPr>
            <p:nvPr/>
          </p:nvSpPr>
          <p:spPr bwMode="auto">
            <a:xfrm>
              <a:off x="669710" y="5760006"/>
              <a:ext cx="155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Full Stop Girl</a:t>
              </a:r>
              <a:endParaRPr lang="en-US" altLang="en-US">
                <a:solidFill>
                  <a:srgbClr val="C00000"/>
                </a:solidFill>
              </a:endParaRPr>
            </a:p>
          </p:txBody>
        </p:sp>
      </p:grpSp>
      <p:grpSp>
        <p:nvGrpSpPr>
          <p:cNvPr id="7" name="question"/>
          <p:cNvGrpSpPr>
            <a:grpSpLocks/>
          </p:cNvGrpSpPr>
          <p:nvPr/>
        </p:nvGrpSpPr>
        <p:grpSpPr bwMode="auto">
          <a:xfrm>
            <a:off x="6059488" y="2800350"/>
            <a:ext cx="2544762" cy="2511425"/>
            <a:chOff x="6212424" y="3616542"/>
            <a:chExt cx="2544579" cy="2512998"/>
          </a:xfrm>
        </p:grpSpPr>
        <p:pic>
          <p:nvPicPr>
            <p:cNvPr id="1536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9"/>
            <p:cNvSpPr>
              <a:spLocks noChangeArrowheads="1"/>
            </p:cNvSpPr>
            <p:nvPr/>
          </p:nvSpPr>
          <p:spPr bwMode="auto">
            <a:xfrm>
              <a:off x="6212424" y="5760006"/>
              <a:ext cx="2544579"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p:cNvSpPr/>
          <p:nvPr/>
        </p:nvSpPr>
        <p:spPr>
          <a:xfrm>
            <a:off x="2306638" y="2065338"/>
            <a:ext cx="4530725" cy="563562"/>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t>I can</a:t>
            </a:r>
            <a:r>
              <a:rPr lang="en-US" altLang="en-US" sz="2000" dirty="0"/>
              <a:t>’</a:t>
            </a:r>
            <a:r>
              <a:rPr lang="en-US" altLang="ro-RO" sz="2000" dirty="0"/>
              <a:t>t decide what to wear</a:t>
            </a:r>
          </a:p>
        </p:txBody>
      </p:sp>
      <p:sp>
        <p:nvSpPr>
          <p:cNvPr id="11" name="Rounded Rectangle 10"/>
          <p:cNvSpPr/>
          <p:nvPr/>
        </p:nvSpPr>
        <p:spPr>
          <a:xfrm>
            <a:off x="2306638" y="2786063"/>
            <a:ext cx="4530725" cy="563562"/>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t>I can</a:t>
            </a:r>
            <a:r>
              <a:rPr lang="en-US" altLang="en-US" sz="2000" dirty="0"/>
              <a:t>’</a:t>
            </a:r>
            <a:r>
              <a:rPr lang="en-US" altLang="ro-RO" sz="2000" dirty="0"/>
              <a:t>t decide what to wear.</a:t>
            </a:r>
          </a:p>
        </p:txBody>
      </p:sp>
      <p:sp>
        <p:nvSpPr>
          <p:cNvPr id="12" name="Rounded Rectangle 11"/>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39750" y="558800"/>
            <a:ext cx="8064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ro-RO" sz="1600">
                <a:solidFill>
                  <a:schemeClr val="tx1"/>
                </a:solidFill>
              </a:rPr>
              <a:t>These superheroes are here to help make these sentences super! </a:t>
            </a:r>
          </a:p>
          <a:p>
            <a:pPr eaLnBrk="1" hangingPunct="1">
              <a:lnSpc>
                <a:spcPct val="100000"/>
              </a:lnSpc>
              <a:spcBef>
                <a:spcPct val="0"/>
              </a:spcBef>
              <a:buFontTx/>
              <a:buNone/>
            </a:pPr>
            <a:r>
              <a:rPr lang="en-GB" altLang="ro-RO" sz="1600">
                <a:solidFill>
                  <a:schemeClr val="tx1"/>
                </a:solidFill>
              </a:rPr>
              <a:t>If the sentence needs a full stop adding, you need Full Stop Girl! </a:t>
            </a:r>
          </a:p>
          <a:p>
            <a:pPr eaLnBrk="1" hangingPunct="1">
              <a:lnSpc>
                <a:spcPct val="100000"/>
              </a:lnSpc>
              <a:spcBef>
                <a:spcPct val="0"/>
              </a:spcBef>
              <a:buFontTx/>
              <a:buNone/>
            </a:pPr>
            <a:r>
              <a:rPr lang="en-GB" altLang="ro-RO" sz="1600">
                <a:solidFill>
                  <a:schemeClr val="tx1"/>
                </a:solidFill>
              </a:rPr>
              <a:t>If the sentence needs a question mark adding, you need Captain Question Mark! </a:t>
            </a:r>
          </a:p>
          <a:p>
            <a:pPr eaLnBrk="1" hangingPunct="1">
              <a:lnSpc>
                <a:spcPct val="100000"/>
              </a:lnSpc>
              <a:spcBef>
                <a:spcPct val="0"/>
              </a:spcBef>
              <a:buFontTx/>
              <a:buNone/>
            </a:pPr>
            <a:r>
              <a:rPr lang="en-GB" altLang="ro-RO" sz="1600">
                <a:solidFill>
                  <a:schemeClr val="tx1"/>
                </a:solidFill>
              </a:rPr>
              <a:t>Click on the superhero needed for each sentence.</a:t>
            </a:r>
          </a:p>
        </p:txBody>
      </p:sp>
      <p:grpSp>
        <p:nvGrpSpPr>
          <p:cNvPr id="4" name="full stop"/>
          <p:cNvGrpSpPr>
            <a:grpSpLocks/>
          </p:cNvGrpSpPr>
          <p:nvPr/>
        </p:nvGrpSpPr>
        <p:grpSpPr bwMode="auto">
          <a:xfrm>
            <a:off x="881063" y="2805113"/>
            <a:ext cx="1552575" cy="2506662"/>
            <a:chOff x="669710" y="3621863"/>
            <a:chExt cx="1552028" cy="2507475"/>
          </a:xfrm>
        </p:grpSpPr>
        <p:pic>
          <p:nvPicPr>
            <p:cNvPr id="163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8"/>
            <p:cNvSpPr>
              <a:spLocks noChangeArrowheads="1"/>
            </p:cNvSpPr>
            <p:nvPr/>
          </p:nvSpPr>
          <p:spPr bwMode="auto">
            <a:xfrm>
              <a:off x="669710" y="5760006"/>
              <a:ext cx="155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Full Stop Girl</a:t>
              </a:r>
              <a:endParaRPr lang="en-US" altLang="en-US">
                <a:solidFill>
                  <a:srgbClr val="C00000"/>
                </a:solidFill>
              </a:endParaRPr>
            </a:p>
          </p:txBody>
        </p:sp>
      </p:grpSp>
      <p:grpSp>
        <p:nvGrpSpPr>
          <p:cNvPr id="7" name="question"/>
          <p:cNvGrpSpPr>
            <a:grpSpLocks/>
          </p:cNvGrpSpPr>
          <p:nvPr/>
        </p:nvGrpSpPr>
        <p:grpSpPr bwMode="auto">
          <a:xfrm>
            <a:off x="6059488" y="2800350"/>
            <a:ext cx="2544762" cy="2511425"/>
            <a:chOff x="6212424" y="3616542"/>
            <a:chExt cx="2544579" cy="2512998"/>
          </a:xfrm>
        </p:grpSpPr>
        <p:pic>
          <p:nvPicPr>
            <p:cNvPr id="1639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9"/>
            <p:cNvSpPr>
              <a:spLocks noChangeArrowheads="1"/>
            </p:cNvSpPr>
            <p:nvPr/>
          </p:nvSpPr>
          <p:spPr bwMode="auto">
            <a:xfrm>
              <a:off x="6212424" y="5760006"/>
              <a:ext cx="2544579"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p:cNvSpPr/>
          <p:nvPr/>
        </p:nvSpPr>
        <p:spPr>
          <a:xfrm>
            <a:off x="2306638" y="2065338"/>
            <a:ext cx="4530725" cy="563562"/>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solidFill>
                  <a:schemeClr val="bg1"/>
                </a:solidFill>
              </a:rPr>
              <a:t>Who is going to wash the dishes</a:t>
            </a:r>
          </a:p>
        </p:txBody>
      </p:sp>
      <p:sp>
        <p:nvSpPr>
          <p:cNvPr id="11" name="Rounded Rectangle 10"/>
          <p:cNvSpPr/>
          <p:nvPr/>
        </p:nvSpPr>
        <p:spPr>
          <a:xfrm>
            <a:off x="2306638" y="2786063"/>
            <a:ext cx="4530725" cy="563562"/>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solidFill>
                  <a:schemeClr val="bg1"/>
                </a:solidFill>
              </a:rPr>
              <a:t>Who is going to wash the dishes?</a:t>
            </a:r>
          </a:p>
        </p:txBody>
      </p:sp>
      <p:sp>
        <p:nvSpPr>
          <p:cNvPr id="12" name="Rounded Rectangle 11"/>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9750" y="558800"/>
            <a:ext cx="8064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ro-RO" sz="1600">
                <a:solidFill>
                  <a:schemeClr val="tx1"/>
                </a:solidFill>
              </a:rPr>
              <a:t>These superheroes are here to help make these sentences super! </a:t>
            </a:r>
          </a:p>
          <a:p>
            <a:pPr eaLnBrk="1" hangingPunct="1">
              <a:lnSpc>
                <a:spcPct val="100000"/>
              </a:lnSpc>
              <a:spcBef>
                <a:spcPct val="0"/>
              </a:spcBef>
              <a:buFontTx/>
              <a:buNone/>
            </a:pPr>
            <a:r>
              <a:rPr lang="en-GB" altLang="ro-RO" sz="1600">
                <a:solidFill>
                  <a:schemeClr val="tx1"/>
                </a:solidFill>
              </a:rPr>
              <a:t>If the sentence needs a full stop adding, you need Full Stop Girl! </a:t>
            </a:r>
          </a:p>
          <a:p>
            <a:pPr eaLnBrk="1" hangingPunct="1">
              <a:lnSpc>
                <a:spcPct val="100000"/>
              </a:lnSpc>
              <a:spcBef>
                <a:spcPct val="0"/>
              </a:spcBef>
              <a:buFontTx/>
              <a:buNone/>
            </a:pPr>
            <a:r>
              <a:rPr lang="en-GB" altLang="ro-RO" sz="1600">
                <a:solidFill>
                  <a:schemeClr val="tx1"/>
                </a:solidFill>
              </a:rPr>
              <a:t>If the sentence needs a question mark adding, you need Captain Question Mark! </a:t>
            </a:r>
          </a:p>
          <a:p>
            <a:pPr eaLnBrk="1" hangingPunct="1">
              <a:lnSpc>
                <a:spcPct val="100000"/>
              </a:lnSpc>
              <a:spcBef>
                <a:spcPct val="0"/>
              </a:spcBef>
              <a:buFontTx/>
              <a:buNone/>
            </a:pPr>
            <a:r>
              <a:rPr lang="en-GB" altLang="ro-RO" sz="1600">
                <a:solidFill>
                  <a:schemeClr val="tx1"/>
                </a:solidFill>
              </a:rPr>
              <a:t>Click on the superhero needed for each sentence.</a:t>
            </a:r>
          </a:p>
        </p:txBody>
      </p:sp>
      <p:grpSp>
        <p:nvGrpSpPr>
          <p:cNvPr id="4" name="full stop"/>
          <p:cNvGrpSpPr>
            <a:grpSpLocks/>
          </p:cNvGrpSpPr>
          <p:nvPr/>
        </p:nvGrpSpPr>
        <p:grpSpPr bwMode="auto">
          <a:xfrm>
            <a:off x="881063" y="2805113"/>
            <a:ext cx="1552575" cy="2506662"/>
            <a:chOff x="669710" y="3621863"/>
            <a:chExt cx="1552028" cy="2507475"/>
          </a:xfrm>
        </p:grpSpPr>
        <p:pic>
          <p:nvPicPr>
            <p:cNvPr id="1741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8"/>
            <p:cNvSpPr>
              <a:spLocks noChangeArrowheads="1"/>
            </p:cNvSpPr>
            <p:nvPr/>
          </p:nvSpPr>
          <p:spPr bwMode="auto">
            <a:xfrm>
              <a:off x="669710" y="5760006"/>
              <a:ext cx="155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Full Stop Girl</a:t>
              </a:r>
              <a:endParaRPr lang="en-US" altLang="en-US">
                <a:solidFill>
                  <a:srgbClr val="C00000"/>
                </a:solidFill>
              </a:endParaRPr>
            </a:p>
          </p:txBody>
        </p:sp>
      </p:grpSp>
      <p:grpSp>
        <p:nvGrpSpPr>
          <p:cNvPr id="7" name="question"/>
          <p:cNvGrpSpPr>
            <a:grpSpLocks/>
          </p:cNvGrpSpPr>
          <p:nvPr/>
        </p:nvGrpSpPr>
        <p:grpSpPr bwMode="auto">
          <a:xfrm>
            <a:off x="6059488" y="2800350"/>
            <a:ext cx="2544762" cy="2511425"/>
            <a:chOff x="6212424" y="3616542"/>
            <a:chExt cx="2544579" cy="2512998"/>
          </a:xfrm>
        </p:grpSpPr>
        <p:pic>
          <p:nvPicPr>
            <p:cNvPr id="174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9"/>
            <p:cNvSpPr>
              <a:spLocks noChangeArrowheads="1"/>
            </p:cNvSpPr>
            <p:nvPr/>
          </p:nvSpPr>
          <p:spPr bwMode="auto">
            <a:xfrm>
              <a:off x="6212424" y="5760006"/>
              <a:ext cx="2544579"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p:cNvSpPr/>
          <p:nvPr/>
        </p:nvSpPr>
        <p:spPr>
          <a:xfrm>
            <a:off x="2239963" y="2065338"/>
            <a:ext cx="4664075" cy="563562"/>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t>Why does it always rain on Saturday</a:t>
            </a:r>
          </a:p>
        </p:txBody>
      </p:sp>
      <p:sp>
        <p:nvSpPr>
          <p:cNvPr id="11" name="Rounded Rectangle 10"/>
          <p:cNvSpPr/>
          <p:nvPr/>
        </p:nvSpPr>
        <p:spPr>
          <a:xfrm>
            <a:off x="2239963" y="2786063"/>
            <a:ext cx="4664075" cy="563562"/>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ro-RO" sz="2000" dirty="0"/>
              <a:t>Why does it always rain on Saturday?</a:t>
            </a:r>
          </a:p>
        </p:txBody>
      </p:sp>
      <p:sp>
        <p:nvSpPr>
          <p:cNvPr id="12" name="Rounded Rectangle 11"/>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9750" y="54927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Tx/>
              <a:buNone/>
            </a:pPr>
            <a:r>
              <a:rPr lang="en-GB" altLang="ro-RO">
                <a:solidFill>
                  <a:schemeClr val="tx1"/>
                </a:solidFill>
              </a:rPr>
              <a:t>The question marks in these text messages are in the wrong place. Can you put the question marks in the correct place so that they make sense? Click on the message to see the answer.</a:t>
            </a: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738438"/>
            <a:ext cx="10096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55650" y="566261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eaLnBrk="1" hangingPunct="1">
              <a:lnSpc>
                <a:spcPct val="100000"/>
              </a:lnSpc>
              <a:spcBef>
                <a:spcPct val="0"/>
              </a:spcBef>
              <a:buFontTx/>
              <a:buNone/>
            </a:pPr>
            <a:r>
              <a:rPr lang="en-GB" altLang="ro-RO" b="1">
                <a:solidFill>
                  <a:schemeClr val="tx1"/>
                </a:solidFill>
              </a:rPr>
              <a:t>Can you write your own text message for a friend with the question mark in the wrong place? Can they correct it?</a:t>
            </a:r>
          </a:p>
        </p:txBody>
      </p:sp>
      <p:sp>
        <p:nvSpPr>
          <p:cNvPr id="6" name="2"/>
          <p:cNvSpPr/>
          <p:nvPr/>
        </p:nvSpPr>
        <p:spPr>
          <a:xfrm>
            <a:off x="5380038" y="1689100"/>
            <a:ext cx="2446337" cy="1252538"/>
          </a:xfrm>
          <a:prstGeom prst="wedgeRoundRectCallout">
            <a:avLst>
              <a:gd name="adj1" fmla="val -46086"/>
              <a:gd name="adj2" fmla="val 6644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dirty="0"/>
              <a:t>How many bananas shall I? buy at the shops</a:t>
            </a:r>
          </a:p>
        </p:txBody>
      </p:sp>
      <p:sp>
        <p:nvSpPr>
          <p:cNvPr id="7" name="4"/>
          <p:cNvSpPr/>
          <p:nvPr/>
        </p:nvSpPr>
        <p:spPr>
          <a:xfrm>
            <a:off x="5380038" y="3938588"/>
            <a:ext cx="2446337" cy="1017587"/>
          </a:xfrm>
          <a:prstGeom prst="wedgeRoundRectCallout">
            <a:avLst>
              <a:gd name="adj1" fmla="val -47096"/>
              <a:gd name="adj2" fmla="val -7678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dirty="0"/>
              <a:t>When will? my new bunkbed be ready</a:t>
            </a:r>
          </a:p>
        </p:txBody>
      </p:sp>
      <p:sp>
        <p:nvSpPr>
          <p:cNvPr id="8" name="1"/>
          <p:cNvSpPr/>
          <p:nvPr/>
        </p:nvSpPr>
        <p:spPr>
          <a:xfrm>
            <a:off x="1470025" y="1944688"/>
            <a:ext cx="2446338" cy="996950"/>
          </a:xfrm>
          <a:prstGeom prst="wedgeRoundRectCallout">
            <a:avLst>
              <a:gd name="adj1" fmla="val 41792"/>
              <a:gd name="adj2" fmla="val 74203"/>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dirty="0"/>
              <a:t>What? time are you going to get here</a:t>
            </a:r>
          </a:p>
        </p:txBody>
      </p:sp>
      <p:sp>
        <p:nvSpPr>
          <p:cNvPr id="9" name="3"/>
          <p:cNvSpPr/>
          <p:nvPr/>
        </p:nvSpPr>
        <p:spPr>
          <a:xfrm>
            <a:off x="1317625" y="3951288"/>
            <a:ext cx="2446338" cy="998537"/>
          </a:xfrm>
          <a:prstGeom prst="wedgeRoundRectCallout">
            <a:avLst>
              <a:gd name="adj1" fmla="val 42129"/>
              <a:gd name="adj2" fmla="val -6622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dirty="0"/>
              <a:t>Who is coming to your birthday? party</a:t>
            </a:r>
            <a:endParaRPr lang="en-GB" altLang="ro-RO" sz="4000" dirty="0"/>
          </a:p>
        </p:txBody>
      </p:sp>
      <p:sp>
        <p:nvSpPr>
          <p:cNvPr id="10" name="Rounded Rectangular Callout 9"/>
          <p:cNvSpPr/>
          <p:nvPr/>
        </p:nvSpPr>
        <p:spPr>
          <a:xfrm>
            <a:off x="5380038" y="1689100"/>
            <a:ext cx="2446337" cy="1252538"/>
          </a:xfrm>
          <a:prstGeom prst="wedgeRoundRectCallout">
            <a:avLst>
              <a:gd name="adj1" fmla="val -46086"/>
              <a:gd name="adj2" fmla="val 6644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b="1" dirty="0"/>
              <a:t>How many bananas shall I buy at the shops?</a:t>
            </a:r>
          </a:p>
        </p:txBody>
      </p:sp>
      <p:sp>
        <p:nvSpPr>
          <p:cNvPr id="11" name="Rounded Rectangular Callout 10"/>
          <p:cNvSpPr/>
          <p:nvPr/>
        </p:nvSpPr>
        <p:spPr>
          <a:xfrm>
            <a:off x="5380038" y="3938588"/>
            <a:ext cx="2446337" cy="1017587"/>
          </a:xfrm>
          <a:prstGeom prst="wedgeRoundRectCallout">
            <a:avLst>
              <a:gd name="adj1" fmla="val -47096"/>
              <a:gd name="adj2" fmla="val -76788"/>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b="1" dirty="0"/>
              <a:t>When will my new bunkbed be ready?</a:t>
            </a:r>
          </a:p>
        </p:txBody>
      </p:sp>
      <p:sp>
        <p:nvSpPr>
          <p:cNvPr id="12" name="Rounded Rectangular Callout 11"/>
          <p:cNvSpPr/>
          <p:nvPr/>
        </p:nvSpPr>
        <p:spPr>
          <a:xfrm>
            <a:off x="1470025" y="1941513"/>
            <a:ext cx="2446338" cy="996950"/>
          </a:xfrm>
          <a:prstGeom prst="wedgeRoundRectCallout">
            <a:avLst>
              <a:gd name="adj1" fmla="val 41792"/>
              <a:gd name="adj2" fmla="val 74203"/>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b="1" dirty="0"/>
              <a:t>What time are you going to get here?</a:t>
            </a:r>
          </a:p>
        </p:txBody>
      </p:sp>
      <p:sp>
        <p:nvSpPr>
          <p:cNvPr id="13" name="Rounded Rectangular Callout 12"/>
          <p:cNvSpPr/>
          <p:nvPr/>
        </p:nvSpPr>
        <p:spPr>
          <a:xfrm>
            <a:off x="1317625" y="3948113"/>
            <a:ext cx="2513013" cy="996950"/>
          </a:xfrm>
          <a:prstGeom prst="wedgeRoundRectCallout">
            <a:avLst>
              <a:gd name="adj1" fmla="val 42129"/>
              <a:gd name="adj2" fmla="val -66220"/>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ro-RO" b="1" dirty="0"/>
              <a:t>Who is coming to your birthday party?</a:t>
            </a:r>
            <a:endParaRPr lang="en-GB" altLang="ro-RO" sz="40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nodeType="afterGroup">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nextCondLst>
                <p:cond evt="onClick" delay="0">
                  <p:tgtEl>
                    <p:spTgt spid="7"/>
                  </p:tgtEl>
                </p:cond>
              </p:nextCondLst>
            </p:seq>
          </p:childTnLst>
        </p:cTn>
      </p:par>
    </p:tnLst>
    <p:bldLst>
      <p:bldP spid="5" grpId="0"/>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TotalTime>
  <Words>758</Words>
  <Application>Microsoft Office PowerPoint</Application>
  <PresentationFormat>On-screen Show (4:3)</PresentationFormat>
  <Paragraphs>81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Sassoon Infant Rg</vt:lpstr>
      <vt:lpstr>Twinkl</vt:lpstr>
      <vt:lpstr>Calibri</vt:lpstr>
      <vt:lpstr>Twinkl SemiBold</vt:lpstr>
      <vt:lpstr>MS PGothic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Bracken Devlin</dc:creator>
  <cp:lastModifiedBy>Staff</cp:lastModifiedBy>
  <cp:revision>14</cp:revision>
  <dcterms:created xsi:type="dcterms:W3CDTF">2017-08-31T10:40:45Z</dcterms:created>
  <dcterms:modified xsi:type="dcterms:W3CDTF">2020-06-12T14:37:50Z</dcterms:modified>
</cp:coreProperties>
</file>