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8" r:id="rId4"/>
    <p:sldId id="278" r:id="rId5"/>
    <p:sldId id="270" r:id="rId6"/>
    <p:sldId id="271" r:id="rId7"/>
    <p:sldId id="276" r:id="rId8"/>
    <p:sldId id="272" r:id="rId9"/>
    <p:sldId id="273" r:id="rId10"/>
    <p:sldId id="274" r:id="rId11"/>
    <p:sldId id="279" r:id="rId12"/>
    <p:sldId id="280" r:id="rId13"/>
  </p:sldIdLst>
  <p:sldSz cx="9144000" cy="6858000" type="screen4x3"/>
  <p:notesSz cx="6858000" cy="9144000"/>
  <p:embeddedFontLst>
    <p:embeddedFont>
      <p:font typeface="Sassoon Infant Rg" panose="02000503030000020003" pitchFamily="50" charset="0"/>
      <p:regular r:id="rId16"/>
      <p:bold r:id="rId17"/>
    </p:embeddedFont>
    <p:embeddedFont>
      <p:font typeface="Twinkl" pitchFamily="2" charset="0"/>
      <p:regular r:id="rId18"/>
      <p:bold r:id="rId19"/>
    </p:embeddedFont>
    <p:embeddedFont>
      <p:font typeface="Tuffy" panose="020B0603060100000000" pitchFamily="34" charset="0"/>
      <p:regular r:id="rId20"/>
      <p:bold r:id="rId21"/>
      <p:italic r:id="rId22"/>
    </p:embeddedFont>
    <p:embeddedFont>
      <p:font typeface="Calibri" panose="020F0502020204030204" pitchFamily="34" charset="0"/>
      <p:regular r:id="rId23"/>
      <p:bold r:id="rId24"/>
      <p:italic r:id="rId25"/>
      <p:boldItalic r:id="rId26"/>
    </p:embeddedFont>
    <p:embeddedFont>
      <p:font typeface="Twinkl SemiBold" pitchFamily="2" charset="0"/>
      <p:bold r:id="rId27"/>
    </p:embeddedFont>
    <p:embeddedFont>
      <p:font typeface="BPreplay" panose="02000503000000020004" pitchFamily="50" charset="0"/>
      <p:regular r:id="rId28"/>
      <p:bold r:id="rId29"/>
      <p:italic r:id="rId30"/>
      <p:boldItalic r:id="rId31"/>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26D"/>
    <a:srgbClr val="B6CB92"/>
    <a:srgbClr val="DDDBDC"/>
    <a:srgbClr val="FCEABC"/>
    <a:srgbClr val="FEE4BF"/>
    <a:srgbClr val="6C6C6C"/>
    <a:srgbClr val="8A9196"/>
    <a:srgbClr val="CEDF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7" autoAdjust="0"/>
    <p:restoredTop sz="94660"/>
  </p:normalViewPr>
  <p:slideViewPr>
    <p:cSldViewPr snapToGrid="0">
      <p:cViewPr varScale="1">
        <p:scale>
          <a:sx n="73" d="100"/>
          <a:sy n="73" d="100"/>
        </p:scale>
        <p:origin x="124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7C3022A-4047-4C7E-933D-610A24CE1C1E}" type="datetimeFigureOut">
              <a:rPr lang="en-GB"/>
              <a:pPr>
                <a:defRPr/>
              </a:pPr>
              <a:t>10/06/2020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180C5B6-1D76-46FE-ACA2-302268F7D29A}"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31331DC-8C8F-47DA-A578-F97D19FA822D}" type="datetimeFigureOut">
              <a:rPr lang="en-GB"/>
              <a:pPr>
                <a:defRPr/>
              </a:pPr>
              <a:t>10/06/2020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A9D851F-EA5B-40DD-966B-5A057EA8F0F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20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3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418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9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smtClean="0"/>
              <a:t>Patron Saint of Ireland</a:t>
            </a:r>
          </a:p>
        </p:txBody>
      </p:sp>
      <p:sp>
        <p:nvSpPr>
          <p:cNvPr id="22" name="Content Placeholder 21"/>
          <p:cNvSpPr>
            <a:spLocks noGrp="1"/>
          </p:cNvSpPr>
          <p:nvPr>
            <p:ph idx="1"/>
          </p:nvPr>
        </p:nvSpPr>
        <p:spPr>
          <a:xfrm>
            <a:off x="755650" y="1731963"/>
            <a:ext cx="7632700" cy="4578350"/>
          </a:xfrm>
        </p:spPr>
        <p:txBody>
          <a:bodyPr lIns="108000" tIns="108000" rIns="108000" bIns="108000" rtlCol="0">
            <a:normAutofit/>
          </a:bodyPr>
          <a:lstStyle/>
          <a:p>
            <a:pPr algn="ctr" eaLnBrk="1" fontAlgn="auto" hangingPunct="1">
              <a:spcAft>
                <a:spcPts val="0"/>
              </a:spcAft>
              <a:defRPr/>
            </a:pPr>
            <a:r>
              <a:rPr lang="en-GB" dirty="0">
                <a:latin typeface="+mn-lt"/>
                <a:cs typeface="+mn-cs"/>
              </a:rPr>
              <a:t>Saint </a:t>
            </a:r>
            <a:r>
              <a:rPr lang="en-GB" dirty="0"/>
              <a:t>Columba</a:t>
            </a:r>
            <a:r>
              <a:rPr lang="en-GB" dirty="0">
                <a:latin typeface="+mn-lt"/>
                <a:cs typeface="+mn-cs"/>
              </a:rPr>
              <a:t> is one of Ireland’s patron saints, along with Saint Patrick and Saint Brigid.</a:t>
            </a:r>
          </a:p>
          <a:p>
            <a:pPr algn="ctr" eaLnBrk="1" fontAlgn="auto" hangingPunct="1">
              <a:spcAft>
                <a:spcPts val="0"/>
              </a:spcAft>
              <a:defRPr/>
            </a:pPr>
            <a:endParaRPr lang="en-GB" dirty="0">
              <a:cs typeface="+mn-cs"/>
            </a:endParaRPr>
          </a:p>
        </p:txBody>
      </p:sp>
      <p:pic>
        <p:nvPicPr>
          <p:cNvPr id="1638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2581275"/>
            <a:ext cx="487997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3235325"/>
            <a:ext cx="300037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79425"/>
            <a:ext cx="8220075" cy="993775"/>
          </a:xfrm>
        </p:spPr>
        <p:txBody>
          <a:bodyPr/>
          <a:lstStyle/>
          <a:p>
            <a:r>
              <a:rPr lang="pl-PL" altLang="en-US" smtClean="0"/>
              <a:t>Iona</a:t>
            </a:r>
            <a:endParaRPr lang="en-GB" altLang="en-US" smtClean="0"/>
          </a:p>
        </p:txBody>
      </p:sp>
      <p:sp>
        <p:nvSpPr>
          <p:cNvPr id="24579" name="Content Placeholder 2"/>
          <p:cNvSpPr>
            <a:spLocks noGrp="1"/>
          </p:cNvSpPr>
          <p:nvPr>
            <p:ph idx="1"/>
          </p:nvPr>
        </p:nvSpPr>
        <p:spPr>
          <a:xfrm>
            <a:off x="755650" y="1514475"/>
            <a:ext cx="7632700" cy="4578350"/>
          </a:xfrm>
        </p:spPr>
        <p:txBody>
          <a:bodyPr/>
          <a:lstStyle/>
          <a:p>
            <a:r>
              <a:rPr lang="en-GB" altLang="en-US" smtClean="0">
                <a:latin typeface="Twinkl" pitchFamily="2" charset="0"/>
              </a:rPr>
              <a:t>The island of Iona is a small island with an area of almost 9km</a:t>
            </a:r>
            <a:r>
              <a:rPr lang="en-GB" altLang="en-US" baseline="30000" smtClean="0">
                <a:latin typeface="Twinkl" pitchFamily="2" charset="0"/>
              </a:rPr>
              <a:t>2</a:t>
            </a:r>
            <a:r>
              <a:rPr lang="en-GB" altLang="en-US" smtClean="0">
                <a:latin typeface="Twinkl" pitchFamily="2" charset="0"/>
              </a:rPr>
              <a:t>. Iona is off the coast of Mull in the Inner Hebrides. It has a population of only around 120 permanent residents, however around 130,000 visitors come to the island each year! </a:t>
            </a:r>
            <a:endParaRPr lang="pl-PL" altLang="en-US" smtClean="0">
              <a:latin typeface="Twinkl" pitchFamily="2" charset="0"/>
            </a:endParaRPr>
          </a:p>
          <a:p>
            <a:r>
              <a:rPr lang="en-GB" altLang="en-US" smtClean="0">
                <a:solidFill>
                  <a:schemeClr val="tx1"/>
                </a:solidFill>
                <a:latin typeface="Twinkl" pitchFamily="2" charset="0"/>
              </a:rPr>
              <a:t>Bird watchers can spot many different species on Iona. Oyster catchers, sandpipers, redshanks, plovers, curlews and greylag geese may be spotted on the shoreline. The endangered corncrake also lives on the island. </a:t>
            </a:r>
          </a:p>
          <a:p>
            <a:endParaRPr lang="en-GB" altLang="en-US" smtClean="0">
              <a:latin typeface="Twinkl" pitchFamily="2" charset="0"/>
            </a:endParaRPr>
          </a:p>
          <a:p>
            <a:endParaRPr lang="en-GB" altLang="en-US" smtClean="0">
              <a:latin typeface="Twinkl" pitchFamily="2" charset="0"/>
            </a:endParaRPr>
          </a:p>
        </p:txBody>
      </p:sp>
      <p:pic>
        <p:nvPicPr>
          <p:cNvPr id="24580" name="Picture 7"/>
          <p:cNvPicPr>
            <a:picLocks noChangeAspect="1"/>
          </p:cNvPicPr>
          <p:nvPr/>
        </p:nvPicPr>
        <p:blipFill>
          <a:blip r:embed="rId2">
            <a:extLst>
              <a:ext uri="{28A0092B-C50C-407E-A947-70E740481C1C}">
                <a14:useLocalDpi xmlns:a14="http://schemas.microsoft.com/office/drawing/2010/main" val="0"/>
              </a:ext>
            </a:extLst>
          </a:blip>
          <a:srcRect t="27910" r="404" b="24301"/>
          <a:stretch>
            <a:fillRect/>
          </a:stretch>
        </p:blipFill>
        <p:spPr bwMode="auto">
          <a:xfrm>
            <a:off x="874713" y="3725863"/>
            <a:ext cx="6303962" cy="2268537"/>
          </a:xfrm>
          <a:prstGeom prst="rect">
            <a:avLst/>
          </a:prstGeom>
          <a:solidFill>
            <a:srgbClr val="00B050"/>
          </a:solidFill>
          <a:ln w="107950">
            <a:solidFill>
              <a:srgbClr val="00B050"/>
            </a:solidFill>
            <a:miter lim="800000"/>
            <a:headEnd/>
            <a:tailEnd/>
          </a:ln>
        </p:spPr>
      </p:pic>
      <p:grpSp>
        <p:nvGrpSpPr>
          <p:cNvPr id="4" name="Group 3"/>
          <p:cNvGrpSpPr>
            <a:grpSpLocks/>
          </p:cNvGrpSpPr>
          <p:nvPr/>
        </p:nvGrpSpPr>
        <p:grpSpPr bwMode="auto">
          <a:xfrm>
            <a:off x="6340475" y="3768725"/>
            <a:ext cx="2273300" cy="2165350"/>
            <a:chOff x="3597842" y="3188547"/>
            <a:chExt cx="2273862" cy="2165283"/>
          </a:xfrm>
        </p:grpSpPr>
        <p:sp>
          <p:nvSpPr>
            <p:cNvPr id="5" name="Oval 4"/>
            <p:cNvSpPr/>
            <p:nvPr/>
          </p:nvSpPr>
          <p:spPr>
            <a:xfrm>
              <a:off x="3651830" y="3188547"/>
              <a:ext cx="2165885" cy="216528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83" name="TextBox 5"/>
            <p:cNvSpPr txBox="1">
              <a:spLocks noChangeArrowheads="1"/>
            </p:cNvSpPr>
            <p:nvPr/>
          </p:nvSpPr>
          <p:spPr bwMode="auto">
            <a:xfrm>
              <a:off x="3597842" y="3814603"/>
              <a:ext cx="22738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400" b="1">
                  <a:solidFill>
                    <a:schemeClr val="bg1"/>
                  </a:solidFill>
                  <a:ea typeface="BPreplay" panose="02000503000000020004" pitchFamily="50" charset="0"/>
                  <a:cs typeface="BPreplay" panose="02000503000000020004" pitchFamily="50" charset="0"/>
                </a:rPr>
                <a:t>The main village in Iona is Baile Mor. </a:t>
              </a:r>
              <a:r>
                <a:rPr lang="en-US" altLang="en-US" sz="1400" b="1">
                  <a:solidFill>
                    <a:schemeClr val="bg1"/>
                  </a:solidFill>
                  <a:ea typeface="BPreplay" panose="02000503000000020004" pitchFamily="50" charset="0"/>
                  <a:cs typeface="BPreplay" panose="02000503000000020004" pitchFamily="50" charset="0"/>
                </a:rPr>
                <a:t>Work on Iona is divided between crofting, farming and tourism. </a:t>
              </a:r>
            </a:p>
          </p:txBody>
        </p:sp>
      </p:grpSp>
    </p:spTree>
    <p:extLst>
      <p:ext uri="{BB962C8B-B14F-4D97-AF65-F5344CB8AC3E}">
        <p14:creationId xmlns:p14="http://schemas.microsoft.com/office/powerpoint/2010/main" val="20478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479425"/>
            <a:ext cx="8220075" cy="993775"/>
          </a:xfrm>
        </p:spPr>
        <p:txBody>
          <a:bodyPr/>
          <a:lstStyle/>
          <a:p>
            <a:r>
              <a:rPr lang="pl-PL" altLang="en-US" smtClean="0"/>
              <a:t>Iona</a:t>
            </a:r>
            <a:endParaRPr lang="en-GB" altLang="en-US" smtClean="0"/>
          </a:p>
        </p:txBody>
      </p:sp>
      <p:sp>
        <p:nvSpPr>
          <p:cNvPr id="25603" name="Content Placeholder 2"/>
          <p:cNvSpPr>
            <a:spLocks noGrp="1"/>
          </p:cNvSpPr>
          <p:nvPr>
            <p:ph idx="1"/>
          </p:nvPr>
        </p:nvSpPr>
        <p:spPr>
          <a:xfrm>
            <a:off x="4067175" y="1477963"/>
            <a:ext cx="4321175" cy="3230562"/>
          </a:xfrm>
        </p:spPr>
        <p:txBody>
          <a:bodyPr/>
          <a:lstStyle/>
          <a:p>
            <a:r>
              <a:rPr lang="en-US" altLang="en-US" smtClean="0">
                <a:solidFill>
                  <a:schemeClr val="tx1"/>
                </a:solidFill>
                <a:latin typeface="Twinkl" pitchFamily="2" charset="0"/>
              </a:rPr>
              <a:t>Evidence that humans have been here for thousands of years include flint tools, Bronze Age burial sites and an Iron Age dun or hill fort. The island is probably most famous for Saint Columba and his works.</a:t>
            </a:r>
            <a:r>
              <a:rPr lang="en-GB" altLang="en-US" smtClean="0">
                <a:solidFill>
                  <a:schemeClr val="tx1"/>
                </a:solidFill>
                <a:latin typeface="Twinkl" pitchFamily="2" charset="0"/>
              </a:rPr>
              <a:t> </a:t>
            </a:r>
            <a:endParaRPr lang="pl-PL" altLang="en-US" smtClean="0">
              <a:solidFill>
                <a:schemeClr val="tx1"/>
              </a:solidFill>
              <a:latin typeface="Twinkl" pitchFamily="2" charset="0"/>
            </a:endParaRPr>
          </a:p>
          <a:p>
            <a:r>
              <a:rPr lang="en-GB" altLang="en-US" smtClean="0">
                <a:solidFill>
                  <a:schemeClr val="tx1"/>
                </a:solidFill>
                <a:latin typeface="Twinkl" pitchFamily="2" charset="0"/>
              </a:rPr>
              <a:t>In AD563, Columba and his 12 disciples arrived from Ireland and founded a monastery. They then went on to spread Christianity in Scotland and Northern England. Since then, Iona has been a place of pilgrimage for Christians. </a:t>
            </a:r>
            <a:endParaRPr lang="pl-PL" altLang="en-US" smtClean="0">
              <a:solidFill>
                <a:schemeClr val="tx1"/>
              </a:solidFill>
              <a:latin typeface="Twinkl" pitchFamily="2" charset="0"/>
            </a:endParaRPr>
          </a:p>
        </p:txBody>
      </p:sp>
      <p:grpSp>
        <p:nvGrpSpPr>
          <p:cNvPr id="25604" name="Group 3"/>
          <p:cNvGrpSpPr>
            <a:grpSpLocks/>
          </p:cNvGrpSpPr>
          <p:nvPr/>
        </p:nvGrpSpPr>
        <p:grpSpPr bwMode="auto">
          <a:xfrm>
            <a:off x="755650" y="1503363"/>
            <a:ext cx="3081338" cy="4579937"/>
            <a:chOff x="4643961" y="1441739"/>
            <a:chExt cx="3081412" cy="4579846"/>
          </a:xfrm>
        </p:grpSpPr>
        <p:pic>
          <p:nvPicPr>
            <p:cNvPr id="25608" name="Picture 4"/>
            <p:cNvPicPr>
              <a:picLocks noChangeAspect="1"/>
            </p:cNvPicPr>
            <p:nvPr/>
          </p:nvPicPr>
          <p:blipFill>
            <a:blip r:embed="rId2">
              <a:extLst>
                <a:ext uri="{28A0092B-C50C-407E-A947-70E740481C1C}">
                  <a14:useLocalDpi xmlns:a14="http://schemas.microsoft.com/office/drawing/2010/main" val="0"/>
                </a:ext>
              </a:extLst>
            </a:blip>
            <a:srcRect l="8107" t="497" r="5913" b="2"/>
            <a:stretch>
              <a:fillRect/>
            </a:stretch>
          </p:blipFill>
          <p:spPr bwMode="auto">
            <a:xfrm>
              <a:off x="4740000" y="1441739"/>
              <a:ext cx="2899916" cy="4474798"/>
            </a:xfrm>
            <a:prstGeom prst="rect">
              <a:avLst/>
            </a:prstGeom>
            <a:solidFill>
              <a:srgbClr val="00B050"/>
            </a:solidFill>
            <a:ln w="107950">
              <a:solidFill>
                <a:srgbClr val="00B050"/>
              </a:solidFill>
              <a:miter lim="800000"/>
              <a:headEnd/>
              <a:tailEnd/>
            </a:ln>
          </p:spPr>
        </p:pic>
        <p:sp>
          <p:nvSpPr>
            <p:cNvPr id="25609" name="TextBox 21"/>
            <p:cNvSpPr txBox="1">
              <a:spLocks noChangeArrowheads="1"/>
            </p:cNvSpPr>
            <p:nvPr/>
          </p:nvSpPr>
          <p:spPr bwMode="auto">
            <a:xfrm>
              <a:off x="4643961" y="5907617"/>
              <a:ext cx="3081412" cy="11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rgbClr val="00823B"/>
                  </a:solidFill>
                  <a:latin typeface="Tuffy" pitchFamily="34" charset="0"/>
                  <a:ea typeface="Tuffy" pitchFamily="34" charset="0"/>
                  <a:cs typeface="Arial" panose="020B0604020202020204" pitchFamily="34" charset="0"/>
                </a:rPr>
                <a:t>Photo courtesy of</a:t>
              </a:r>
              <a:r>
                <a:rPr lang="pl-PL" altLang="en-US" sz="500">
                  <a:solidFill>
                    <a:srgbClr val="00823B"/>
                  </a:solidFill>
                  <a:latin typeface="Tuffy" pitchFamily="34" charset="0"/>
                  <a:ea typeface="Tuffy" pitchFamily="34" charset="0"/>
                  <a:cs typeface="Arial" panose="020B0604020202020204" pitchFamily="34" charset="0"/>
                </a:rPr>
                <a:t> Paul Albertella </a:t>
              </a:r>
              <a:r>
                <a:rPr lang="en-GB" altLang="en-US" sz="500">
                  <a:solidFill>
                    <a:srgbClr val="00823B"/>
                  </a:solidFill>
                  <a:latin typeface="Tuffy" pitchFamily="34" charset="0"/>
                  <a:ea typeface="Tuffy" pitchFamily="34" charset="0"/>
                  <a:cs typeface="Arial" panose="020B0604020202020204" pitchFamily="34" charset="0"/>
                </a:rPr>
                <a:t>(@flickr.com) - granted under creative commons licence – attribution</a:t>
              </a:r>
            </a:p>
          </p:txBody>
        </p:sp>
      </p:grpSp>
      <p:grpSp>
        <p:nvGrpSpPr>
          <p:cNvPr id="7" name="Group 6"/>
          <p:cNvGrpSpPr>
            <a:grpSpLocks/>
          </p:cNvGrpSpPr>
          <p:nvPr/>
        </p:nvGrpSpPr>
        <p:grpSpPr bwMode="auto">
          <a:xfrm>
            <a:off x="3313113" y="4775200"/>
            <a:ext cx="5075237" cy="1317625"/>
            <a:chOff x="5668800" y="5332651"/>
            <a:chExt cx="5074782" cy="1317600"/>
          </a:xfrm>
        </p:grpSpPr>
        <p:cxnSp>
          <p:nvCxnSpPr>
            <p:cNvPr id="8" name="Straight Arrow Connector 7"/>
            <p:cNvCxnSpPr/>
            <p:nvPr/>
          </p:nvCxnSpPr>
          <p:spPr>
            <a:xfrm flipH="1">
              <a:off x="5668800" y="5607284"/>
              <a:ext cx="885746" cy="793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392635" y="5332651"/>
              <a:ext cx="4350947" cy="1317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50" b="1" dirty="0"/>
                <a:t>Iona Abbey is one of Scotland’s most historic and sacred sites. A small cemetery next to the </a:t>
              </a:r>
              <a:r>
                <a:rPr lang="en-GB" sz="1550" b="1" dirty="0"/>
                <a:t>Abbey </a:t>
              </a:r>
              <a:r>
                <a:rPr lang="en-GB" sz="1550" b="1" dirty="0"/>
                <a:t>is said to be the burial place of 48 kings of Scotland, including Macbeth. </a:t>
              </a:r>
            </a:p>
          </p:txBody>
        </p:sp>
      </p:grpSp>
    </p:spTree>
    <p:extLst>
      <p:ext uri="{BB962C8B-B14F-4D97-AF65-F5344CB8AC3E}">
        <p14:creationId xmlns:p14="http://schemas.microsoft.com/office/powerpoint/2010/main" val="678933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0"/>
          <p:cNvSpPr>
            <a:spLocks noGrp="1"/>
          </p:cNvSpPr>
          <p:nvPr>
            <p:ph type="title"/>
          </p:nvPr>
        </p:nvSpPr>
        <p:spPr>
          <a:xfrm>
            <a:off x="457200" y="479425"/>
            <a:ext cx="8220075" cy="993775"/>
          </a:xfrm>
        </p:spPr>
        <p:txBody>
          <a:bodyPr/>
          <a:lstStyle/>
          <a:p>
            <a:pPr eaLnBrk="1" hangingPunct="1"/>
            <a:r>
              <a:rPr lang="en-GB" altLang="en-US" sz="3600" smtClean="0"/>
              <a:t>The Early Years</a:t>
            </a:r>
          </a:p>
        </p:txBody>
      </p:sp>
      <p:sp>
        <p:nvSpPr>
          <p:cNvPr id="8195" name="Rectangle 1"/>
          <p:cNvSpPr>
            <a:spLocks noChangeArrowheads="1"/>
          </p:cNvSpPr>
          <p:nvPr/>
        </p:nvSpPr>
        <p:spPr bwMode="auto">
          <a:xfrm>
            <a:off x="755650" y="2011363"/>
            <a:ext cx="38163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pPr>
            <a:r>
              <a:rPr lang="en-GB" altLang="en-US">
                <a:solidFill>
                  <a:schemeClr val="tx1"/>
                </a:solidFill>
              </a:rPr>
              <a:t>Saint Columba was born in Gartan, Co. Donegal in AD521.</a:t>
            </a:r>
          </a:p>
          <a:p>
            <a:pPr eaLnBrk="1" hangingPunct="1">
              <a:lnSpc>
                <a:spcPct val="100000"/>
              </a:lnSpc>
              <a:spcBef>
                <a:spcPct val="0"/>
              </a:spcBef>
            </a:pPr>
            <a:endParaRPr lang="en-GB" altLang="en-US">
              <a:solidFill>
                <a:schemeClr val="tx1"/>
              </a:solidFill>
            </a:endParaRPr>
          </a:p>
          <a:p>
            <a:pPr eaLnBrk="1" hangingPunct="1">
              <a:lnSpc>
                <a:spcPct val="100000"/>
              </a:lnSpc>
              <a:spcBef>
                <a:spcPct val="0"/>
              </a:spcBef>
            </a:pPr>
            <a:r>
              <a:rPr lang="en-GB" altLang="en-US">
                <a:solidFill>
                  <a:schemeClr val="tx1"/>
                </a:solidFill>
              </a:rPr>
              <a:t>He was christened Crimhthann, but was known as Columba later in his life.</a:t>
            </a:r>
          </a:p>
          <a:p>
            <a:pPr eaLnBrk="1" hangingPunct="1">
              <a:lnSpc>
                <a:spcPct val="100000"/>
              </a:lnSpc>
              <a:spcBef>
                <a:spcPct val="0"/>
              </a:spcBef>
            </a:pPr>
            <a:endParaRPr lang="en-GB" altLang="en-US">
              <a:solidFill>
                <a:schemeClr val="tx1"/>
              </a:solidFill>
            </a:endParaRPr>
          </a:p>
          <a:p>
            <a:pPr eaLnBrk="1" hangingPunct="1">
              <a:lnSpc>
                <a:spcPct val="100000"/>
              </a:lnSpc>
              <a:spcBef>
                <a:spcPct val="0"/>
              </a:spcBef>
            </a:pPr>
            <a:r>
              <a:rPr lang="en-GB" altLang="en-US">
                <a:solidFill>
                  <a:schemeClr val="tx1"/>
                </a:solidFill>
              </a:rPr>
              <a:t>His mother was Princess Eithne of Leinster.</a:t>
            </a:r>
          </a:p>
          <a:p>
            <a:pPr eaLnBrk="1" hangingPunct="1">
              <a:lnSpc>
                <a:spcPct val="100000"/>
              </a:lnSpc>
              <a:spcBef>
                <a:spcPct val="0"/>
              </a:spcBef>
            </a:pPr>
            <a:endParaRPr lang="en-GB" altLang="en-US">
              <a:solidFill>
                <a:schemeClr val="tx1"/>
              </a:solidFill>
            </a:endParaRPr>
          </a:p>
          <a:p>
            <a:pPr eaLnBrk="1" hangingPunct="1">
              <a:lnSpc>
                <a:spcPct val="100000"/>
              </a:lnSpc>
              <a:spcBef>
                <a:spcPct val="0"/>
              </a:spcBef>
            </a:pPr>
            <a:r>
              <a:rPr lang="en-GB" altLang="en-US">
                <a:solidFill>
                  <a:schemeClr val="tx1"/>
                </a:solidFill>
              </a:rPr>
              <a:t>His father, Fedelmidh, was the great grandson of King Niall of the Nine Hostages.</a:t>
            </a:r>
          </a:p>
        </p:txBody>
      </p:sp>
      <p:pic>
        <p:nvPicPr>
          <p:cNvPr id="819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1575" y="1681163"/>
            <a:ext cx="3406775"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smtClean="0"/>
              <a:t>The Early Years</a:t>
            </a:r>
          </a:p>
        </p:txBody>
      </p:sp>
      <p:sp>
        <p:nvSpPr>
          <p:cNvPr id="11" name="Rectangle 10"/>
          <p:cNvSpPr/>
          <p:nvPr/>
        </p:nvSpPr>
        <p:spPr>
          <a:xfrm>
            <a:off x="914400" y="4764088"/>
            <a:ext cx="6565900" cy="1236662"/>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p:nvSpPr>
        <p:spPr>
          <a:xfrm>
            <a:off x="914400" y="1651000"/>
            <a:ext cx="2690813" cy="2327275"/>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Content Placeholder 21"/>
          <p:cNvSpPr>
            <a:spLocks noGrp="1"/>
          </p:cNvSpPr>
          <p:nvPr>
            <p:ph idx="1"/>
          </p:nvPr>
        </p:nvSpPr>
        <p:spPr>
          <a:xfrm>
            <a:off x="3333750" y="1651000"/>
            <a:ext cx="5026025" cy="2327275"/>
          </a:xfrm>
          <a:prstGeom prst="roundRect">
            <a:avLst>
              <a:gd name="adj" fmla="val 0"/>
            </a:avLst>
          </a:prstGeom>
          <a:solidFill>
            <a:srgbClr val="B9D26D"/>
          </a:solidFill>
        </p:spPr>
        <p:txBody>
          <a:bodyPr lIns="216000" tIns="108000" rIns="108000" bIns="108000" rtlCol="0" anchor="ctr">
            <a:normAutofit/>
          </a:bodyPr>
          <a:lstStyle/>
          <a:p>
            <a:pPr eaLnBrk="1" fontAlgn="auto" hangingPunct="1">
              <a:spcAft>
                <a:spcPts val="0"/>
              </a:spcAft>
              <a:defRPr/>
            </a:pPr>
            <a:r>
              <a:rPr lang="en-GB" dirty="0"/>
              <a:t>Columba</a:t>
            </a:r>
            <a:r>
              <a:rPr lang="en-IE" dirty="0">
                <a:latin typeface="+mn-lt"/>
                <a:cs typeface="+mn-cs"/>
              </a:rPr>
              <a:t> was sent to be fostered by another family when he was young. This was normal for princes back in this time. </a:t>
            </a:r>
          </a:p>
          <a:p>
            <a:pPr eaLnBrk="1" fontAlgn="auto" hangingPunct="1">
              <a:spcAft>
                <a:spcPts val="0"/>
              </a:spcAft>
              <a:defRPr/>
            </a:pPr>
            <a:r>
              <a:rPr lang="en-GB" dirty="0">
                <a:cs typeface="+mn-cs"/>
              </a:rPr>
              <a:t>He was sent to the house of </a:t>
            </a:r>
            <a:r>
              <a:rPr lang="en-GB" dirty="0" err="1">
                <a:cs typeface="+mn-cs"/>
              </a:rPr>
              <a:t>Cruithnechan</a:t>
            </a:r>
            <a:r>
              <a:rPr lang="en-GB" dirty="0">
                <a:cs typeface="+mn-cs"/>
              </a:rPr>
              <a:t>, a holy man.</a:t>
            </a:r>
            <a:endParaRPr lang="en-IE" dirty="0">
              <a:latin typeface="+mn-lt"/>
              <a:cs typeface="+mn-cs"/>
            </a:endParaRPr>
          </a:p>
        </p:txBody>
      </p:sp>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9238" y="3481388"/>
            <a:ext cx="257016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1041400" y="5029200"/>
            <a:ext cx="4524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Columba spent a lot of his time in church, praying and meditating.</a:t>
            </a:r>
          </a:p>
        </p:txBody>
      </p:sp>
      <p:pic>
        <p:nvPicPr>
          <p:cNvPr id="922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846263"/>
            <a:ext cx="19685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eaLnBrk="1" hangingPunct="1"/>
            <a:r>
              <a:rPr lang="en-GB" altLang="en-US" sz="3600" smtClean="0"/>
              <a:t>Education</a:t>
            </a:r>
          </a:p>
        </p:txBody>
      </p:sp>
      <p:sp>
        <p:nvSpPr>
          <p:cNvPr id="22" name="Content Placeholder 21"/>
          <p:cNvSpPr>
            <a:spLocks noGrp="1"/>
          </p:cNvSpPr>
          <p:nvPr>
            <p:ph idx="1"/>
          </p:nvPr>
        </p:nvSpPr>
        <p:spPr>
          <a:xfrm>
            <a:off x="755650" y="1514475"/>
            <a:ext cx="7632700" cy="3008313"/>
          </a:xfrm>
        </p:spPr>
        <p:txBody>
          <a:bodyPr lIns="108000" tIns="108000" rIns="108000" bIns="108000" rtlCol="0">
            <a:normAutofit/>
          </a:bodyPr>
          <a:lstStyle/>
          <a:p>
            <a:pPr eaLnBrk="1" fontAlgn="auto" hangingPunct="1">
              <a:lnSpc>
                <a:spcPct val="100000"/>
              </a:lnSpc>
              <a:spcAft>
                <a:spcPts val="0"/>
              </a:spcAft>
              <a:defRPr/>
            </a:pPr>
            <a:r>
              <a:rPr lang="en-GB" dirty="0"/>
              <a:t>Columba</a:t>
            </a:r>
            <a:r>
              <a:rPr lang="en-IE" dirty="0">
                <a:cs typeface="+mn-cs"/>
              </a:rPr>
              <a:t> was a well-educated scholar. He attended many different schools around Ireland.</a:t>
            </a:r>
          </a:p>
          <a:p>
            <a:pPr marL="285750" indent="-285750" eaLnBrk="1" fontAlgn="auto" hangingPunct="1">
              <a:lnSpc>
                <a:spcPct val="150000"/>
              </a:lnSpc>
              <a:spcAft>
                <a:spcPts val="0"/>
              </a:spcAft>
              <a:buFont typeface="Arial" panose="020B0604020202020204" pitchFamily="34" charset="0"/>
              <a:buChar char="•"/>
              <a:defRPr/>
            </a:pPr>
            <a:r>
              <a:rPr lang="en-IE" dirty="0">
                <a:cs typeface="+mn-cs"/>
              </a:rPr>
              <a:t>He first attended St. Finnian’s monastic school in Derry. </a:t>
            </a:r>
          </a:p>
          <a:p>
            <a:pPr marL="285750" indent="-285750" eaLnBrk="1" fontAlgn="auto" hangingPunct="1">
              <a:lnSpc>
                <a:spcPct val="150000"/>
              </a:lnSpc>
              <a:spcAft>
                <a:spcPts val="0"/>
              </a:spcAft>
              <a:buFont typeface="Arial" panose="020B0604020202020204" pitchFamily="34" charset="0"/>
              <a:buChar char="•"/>
              <a:defRPr/>
            </a:pPr>
            <a:r>
              <a:rPr lang="en-IE" dirty="0">
                <a:cs typeface="+mn-cs"/>
              </a:rPr>
              <a:t>After this, he travelled down to </a:t>
            </a:r>
            <a:r>
              <a:rPr lang="en-IE" dirty="0" err="1">
                <a:cs typeface="+mn-cs"/>
              </a:rPr>
              <a:t>Clonard</a:t>
            </a:r>
            <a:r>
              <a:rPr lang="en-IE" dirty="0">
                <a:cs typeface="+mn-cs"/>
              </a:rPr>
              <a:t> Monastery, Co. Meath.</a:t>
            </a:r>
          </a:p>
          <a:p>
            <a:pPr marL="285750" indent="-285750" eaLnBrk="1" fontAlgn="auto" hangingPunct="1">
              <a:lnSpc>
                <a:spcPct val="150000"/>
              </a:lnSpc>
              <a:spcAft>
                <a:spcPts val="0"/>
              </a:spcAft>
              <a:buFont typeface="Arial" panose="020B0604020202020204" pitchFamily="34" charset="0"/>
              <a:buChar char="•"/>
              <a:defRPr/>
            </a:pPr>
            <a:r>
              <a:rPr lang="en-IE" dirty="0">
                <a:cs typeface="+mn-cs"/>
              </a:rPr>
              <a:t>His last place of study was St. </a:t>
            </a:r>
            <a:r>
              <a:rPr lang="en-IE" dirty="0" err="1">
                <a:cs typeface="+mn-cs"/>
              </a:rPr>
              <a:t>Mobhi’s</a:t>
            </a:r>
            <a:r>
              <a:rPr lang="en-IE" dirty="0">
                <a:cs typeface="+mn-cs"/>
              </a:rPr>
              <a:t>, Glasnevin, Co. Dublin. </a:t>
            </a:r>
          </a:p>
        </p:txBody>
      </p:sp>
      <p:sp>
        <p:nvSpPr>
          <p:cNvPr id="13" name="Rectangle 12"/>
          <p:cNvSpPr/>
          <p:nvPr/>
        </p:nvSpPr>
        <p:spPr>
          <a:xfrm>
            <a:off x="879475" y="4522788"/>
            <a:ext cx="5948363" cy="1355725"/>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5" name="TextBox 2"/>
          <p:cNvSpPr txBox="1">
            <a:spLocks noChangeArrowheads="1"/>
          </p:cNvSpPr>
          <p:nvPr/>
        </p:nvSpPr>
        <p:spPr bwMode="auto">
          <a:xfrm>
            <a:off x="1042988" y="4600575"/>
            <a:ext cx="3808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He only stayed a short time in Dublin because there was a breakout of the plague. He  returned to Donegal at this point.</a:t>
            </a:r>
          </a:p>
        </p:txBody>
      </p:sp>
      <p:pic>
        <p:nvPicPr>
          <p:cNvPr id="102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313454">
            <a:off x="4641850" y="4160838"/>
            <a:ext cx="37401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smtClean="0"/>
              <a:t>Monasteries</a:t>
            </a:r>
          </a:p>
        </p:txBody>
      </p:sp>
      <p:sp>
        <p:nvSpPr>
          <p:cNvPr id="11267" name="Content Placeholder 21"/>
          <p:cNvSpPr>
            <a:spLocks noGrp="1"/>
          </p:cNvSpPr>
          <p:nvPr>
            <p:ph idx="1"/>
          </p:nvPr>
        </p:nvSpPr>
        <p:spPr>
          <a:xfrm>
            <a:off x="755650" y="1514475"/>
            <a:ext cx="7632700" cy="4578350"/>
          </a:xfrm>
        </p:spPr>
        <p:txBody>
          <a:bodyPr lIns="108000" tIns="108000" rIns="108000" bIns="108000"/>
          <a:lstStyle/>
          <a:p>
            <a:pPr algn="ctr" eaLnBrk="1" hangingPunct="1"/>
            <a:r>
              <a:rPr lang="en-IE" altLang="en-US" smtClean="0">
                <a:latin typeface="Twinkl" pitchFamily="2" charset="0"/>
              </a:rPr>
              <a:t>In AD545, he founded his first monastery in Co. Derry.</a:t>
            </a:r>
          </a:p>
        </p:txBody>
      </p:sp>
      <p:sp>
        <p:nvSpPr>
          <p:cNvPr id="6" name="Rectangle 5"/>
          <p:cNvSpPr/>
          <p:nvPr/>
        </p:nvSpPr>
        <p:spPr>
          <a:xfrm>
            <a:off x="3195638" y="2700338"/>
            <a:ext cx="5094287" cy="2351087"/>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269" name="TextBox 2"/>
          <p:cNvSpPr txBox="1">
            <a:spLocks noChangeArrowheads="1"/>
          </p:cNvSpPr>
          <p:nvPr/>
        </p:nvSpPr>
        <p:spPr bwMode="auto">
          <a:xfrm>
            <a:off x="5773738" y="2860675"/>
            <a:ext cx="23907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He went on to found over 60 monasteries and churches in Ireland, including ones in Swords, Co. Dublin and  in the Burren, Co. Clare</a:t>
            </a:r>
          </a:p>
        </p:txBody>
      </p:sp>
      <p:pic>
        <p:nvPicPr>
          <p:cNvPr id="112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613" y="2079625"/>
            <a:ext cx="4875212"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smtClean="0"/>
              <a:t>Pilgrimage to Iona</a:t>
            </a:r>
          </a:p>
        </p:txBody>
      </p:sp>
      <p:sp>
        <p:nvSpPr>
          <p:cNvPr id="12291" name="Content Placeholder 21"/>
          <p:cNvSpPr>
            <a:spLocks noGrp="1"/>
          </p:cNvSpPr>
          <p:nvPr>
            <p:ph idx="1"/>
          </p:nvPr>
        </p:nvSpPr>
        <p:spPr>
          <a:xfrm>
            <a:off x="755650" y="1514475"/>
            <a:ext cx="7632700" cy="2317750"/>
          </a:xfrm>
        </p:spPr>
        <p:txBody>
          <a:bodyPr lIns="108000" tIns="108000" rIns="108000" bIns="108000"/>
          <a:lstStyle/>
          <a:p>
            <a:pPr eaLnBrk="1" hangingPunct="1"/>
            <a:r>
              <a:rPr lang="en-GB" altLang="en-US" smtClean="0">
                <a:latin typeface="Twinkl" pitchFamily="2" charset="0"/>
              </a:rPr>
              <a:t>In AD563, Saint Columba travelled to the island of Iona off the western coast of Scotland.</a:t>
            </a:r>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414588"/>
            <a:ext cx="37528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
          <p:cNvSpPr txBox="1">
            <a:spLocks noChangeArrowheads="1"/>
          </p:cNvSpPr>
          <p:nvPr/>
        </p:nvSpPr>
        <p:spPr bwMode="auto">
          <a:xfrm>
            <a:off x="755650" y="5338763"/>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He went into exile. The pilgrimage was a kind of repentance for his involvement in the Battle of Cúl Dreimhne, where 3,000 warriors died.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eaLnBrk="1" hangingPunct="1"/>
            <a:r>
              <a:rPr lang="en-GB" altLang="en-US" sz="3600" smtClean="0"/>
              <a:t>Pilgrimage to Iona</a:t>
            </a:r>
          </a:p>
        </p:txBody>
      </p:sp>
      <p:sp>
        <p:nvSpPr>
          <p:cNvPr id="13315" name="Content Placeholder 21"/>
          <p:cNvSpPr>
            <a:spLocks noGrp="1"/>
          </p:cNvSpPr>
          <p:nvPr>
            <p:ph idx="1"/>
          </p:nvPr>
        </p:nvSpPr>
        <p:spPr>
          <a:xfrm>
            <a:off x="755650" y="1727200"/>
            <a:ext cx="7632700" cy="1830388"/>
          </a:xfrm>
        </p:spPr>
        <p:txBody>
          <a:bodyPr lIns="108000" tIns="108000" rIns="108000" bIns="108000"/>
          <a:lstStyle/>
          <a:p>
            <a:pPr eaLnBrk="1" hangingPunct="1"/>
            <a:r>
              <a:rPr lang="en-GB" altLang="en-US" smtClean="0">
                <a:latin typeface="Twinkl" pitchFamily="2" charset="0"/>
              </a:rPr>
              <a:t>He set sail with 12 clansmen and sailed to Iona.</a:t>
            </a:r>
          </a:p>
        </p:txBody>
      </p:sp>
      <p:pic>
        <p:nvPicPr>
          <p:cNvPr id="133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414588"/>
            <a:ext cx="383698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2"/>
          <p:cNvSpPr txBox="1">
            <a:spLocks noChangeArrowheads="1"/>
          </p:cNvSpPr>
          <p:nvPr/>
        </p:nvSpPr>
        <p:spPr bwMode="auto">
          <a:xfrm>
            <a:off x="755650" y="5327650"/>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He founded a monastery here and spread the word of God to local people and to the people of the Picts tribe.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smtClean="0"/>
              <a:t>Iona</a:t>
            </a:r>
          </a:p>
        </p:txBody>
      </p:sp>
      <p:sp>
        <p:nvSpPr>
          <p:cNvPr id="14339" name="Content Placeholder 21"/>
          <p:cNvSpPr>
            <a:spLocks noGrp="1"/>
          </p:cNvSpPr>
          <p:nvPr>
            <p:ph idx="1"/>
          </p:nvPr>
        </p:nvSpPr>
        <p:spPr>
          <a:xfrm>
            <a:off x="755650" y="1514475"/>
            <a:ext cx="7632700" cy="2430463"/>
          </a:xfrm>
        </p:spPr>
        <p:txBody>
          <a:bodyPr lIns="108000" tIns="108000" rIns="108000" bIns="108000"/>
          <a:lstStyle/>
          <a:p>
            <a:pPr eaLnBrk="1" hangingPunct="1"/>
            <a:r>
              <a:rPr lang="en-GB" altLang="en-US" smtClean="0">
                <a:latin typeface="Twinkl" pitchFamily="2" charset="0"/>
              </a:rPr>
              <a:t>The monastery at Iona was originally very small and built in timber. </a:t>
            </a:r>
          </a:p>
          <a:p>
            <a:pPr eaLnBrk="1" hangingPunct="1"/>
            <a:r>
              <a:rPr lang="en-GB" altLang="en-US" smtClean="0">
                <a:latin typeface="Twinkl" pitchFamily="2" charset="0"/>
              </a:rPr>
              <a:t>It soon began to thrive. The land was very fertile and there was plenty of timber available to build a large community.  </a:t>
            </a:r>
          </a:p>
          <a:p>
            <a:pPr eaLnBrk="1" hangingPunct="1"/>
            <a:r>
              <a:rPr lang="en-GB" altLang="en-US" smtClean="0">
                <a:latin typeface="Twinkl" pitchFamily="2" charset="0"/>
              </a:rPr>
              <a:t>Over time, the monastery was rebuilt in stone and in AD1200, it was taken over by the Augustinian monks.</a:t>
            </a:r>
          </a:p>
          <a:p>
            <a:pPr eaLnBrk="1" hangingPunct="1"/>
            <a:endParaRPr lang="en-GB" altLang="en-US" smtClean="0">
              <a:latin typeface="Twinkl" pitchFamily="2" charset="0"/>
            </a:endParaRPr>
          </a:p>
          <a:p>
            <a:pPr eaLnBrk="1" hangingPunct="1"/>
            <a:endParaRPr lang="en-GB" altLang="en-US" smtClean="0">
              <a:latin typeface="Twinkl" pitchFamily="2" charset="0"/>
            </a:endParaRPr>
          </a:p>
          <a:p>
            <a:pPr eaLnBrk="1" hangingPunct="1"/>
            <a:endParaRPr lang="en-GB" altLang="en-US" smtClean="0">
              <a:latin typeface="Twinkl" pitchFamily="2" charset="0"/>
            </a:endParaRPr>
          </a:p>
          <a:p>
            <a:pPr eaLnBrk="1" hangingPunct="1"/>
            <a:endParaRPr lang="en-GB" altLang="en-US" smtClean="0">
              <a:latin typeface="Twinkl" pitchFamily="2" charset="0"/>
            </a:endParaRPr>
          </a:p>
        </p:txBody>
      </p:sp>
      <p:sp>
        <p:nvSpPr>
          <p:cNvPr id="6" name="Rectangle 5"/>
          <p:cNvSpPr/>
          <p:nvPr/>
        </p:nvSpPr>
        <p:spPr>
          <a:xfrm>
            <a:off x="4102100" y="4284663"/>
            <a:ext cx="4068763" cy="1431925"/>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1" name="TextBox 2"/>
          <p:cNvSpPr txBox="1">
            <a:spLocks noChangeArrowheads="1"/>
          </p:cNvSpPr>
          <p:nvPr/>
        </p:nvSpPr>
        <p:spPr bwMode="auto">
          <a:xfrm>
            <a:off x="5103813" y="4375150"/>
            <a:ext cx="3067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High Kings of Scotland are buried in Iona. </a:t>
            </a:r>
          </a:p>
          <a:p>
            <a:pPr eaLnBrk="1" hangingPunct="1">
              <a:lnSpc>
                <a:spcPct val="100000"/>
              </a:lnSpc>
              <a:spcBef>
                <a:spcPct val="0"/>
              </a:spcBef>
              <a:buFontTx/>
              <a:buNone/>
            </a:pPr>
            <a:r>
              <a:rPr lang="en-GB" altLang="en-US">
                <a:solidFill>
                  <a:schemeClr val="tx1"/>
                </a:solidFill>
              </a:rPr>
              <a:t>Many people today go to Iona on a pilgrimage.</a:t>
            </a:r>
          </a:p>
        </p:txBody>
      </p:sp>
      <p:pic>
        <p:nvPicPr>
          <p:cNvPr id="143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462338"/>
            <a:ext cx="3995738"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smtClean="0"/>
              <a:t>Later Years</a:t>
            </a:r>
          </a:p>
        </p:txBody>
      </p:sp>
      <p:sp>
        <p:nvSpPr>
          <p:cNvPr id="15363" name="Content Placeholder 21"/>
          <p:cNvSpPr>
            <a:spLocks noGrp="1"/>
          </p:cNvSpPr>
          <p:nvPr>
            <p:ph idx="1"/>
          </p:nvPr>
        </p:nvSpPr>
        <p:spPr>
          <a:xfrm>
            <a:off x="2444750" y="1889125"/>
            <a:ext cx="5567363" cy="1516063"/>
          </a:xfrm>
        </p:spPr>
        <p:txBody>
          <a:bodyPr lIns="108000" tIns="108000" rIns="108000" bIns="108000"/>
          <a:lstStyle/>
          <a:p>
            <a:pPr marL="285750" indent="-285750" eaLnBrk="1" hangingPunct="1">
              <a:buFont typeface="Arial" panose="020B0604020202020204" pitchFamily="34" charset="0"/>
              <a:buChar char="•"/>
            </a:pPr>
            <a:r>
              <a:rPr lang="en-GB" altLang="en-US" smtClean="0">
                <a:latin typeface="Twinkl" pitchFamily="2" charset="0"/>
              </a:rPr>
              <a:t>Saint Columba died in AD597 at the age of 76.</a:t>
            </a:r>
          </a:p>
          <a:p>
            <a:pPr marL="285750" indent="-285750" eaLnBrk="1" hangingPunct="1">
              <a:buFont typeface="Arial" panose="020B0604020202020204" pitchFamily="34" charset="0"/>
              <a:buChar char="•"/>
            </a:pPr>
            <a:endParaRPr lang="en-GB" altLang="en-US" smtClean="0">
              <a:latin typeface="Twinkl" pitchFamily="2" charset="0"/>
            </a:endParaRPr>
          </a:p>
          <a:p>
            <a:pPr marL="285750" indent="-285750" eaLnBrk="1" hangingPunct="1">
              <a:buFont typeface="Arial" panose="020B0604020202020204" pitchFamily="34" charset="0"/>
              <a:buChar char="•"/>
            </a:pPr>
            <a:r>
              <a:rPr lang="en-GB" altLang="en-US" smtClean="0">
                <a:latin typeface="Twinkl" pitchFamily="2" charset="0"/>
              </a:rPr>
              <a:t>Saint Columba died in the church, on the altar, in Iona. </a:t>
            </a:r>
          </a:p>
        </p:txBody>
      </p:sp>
      <p:pic>
        <p:nvPicPr>
          <p:cNvPr id="1536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770063"/>
            <a:ext cx="15319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5" name="Group 8"/>
          <p:cNvGrpSpPr>
            <a:grpSpLocks/>
          </p:cNvGrpSpPr>
          <p:nvPr/>
        </p:nvGrpSpPr>
        <p:grpSpPr bwMode="auto">
          <a:xfrm>
            <a:off x="2662238" y="3811588"/>
            <a:ext cx="4583112" cy="2152650"/>
            <a:chOff x="2662831" y="3811146"/>
            <a:chExt cx="4582705" cy="2152752"/>
          </a:xfrm>
        </p:grpSpPr>
        <p:sp>
          <p:nvSpPr>
            <p:cNvPr id="11" name="Rectangle 10"/>
            <p:cNvSpPr/>
            <p:nvPr/>
          </p:nvSpPr>
          <p:spPr>
            <a:xfrm>
              <a:off x="2662831" y="3811146"/>
              <a:ext cx="4582705" cy="2152752"/>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8" name="TextBox 2"/>
            <p:cNvSpPr txBox="1">
              <a:spLocks noChangeArrowheads="1"/>
            </p:cNvSpPr>
            <p:nvPr/>
          </p:nvSpPr>
          <p:spPr bwMode="auto">
            <a:xfrm>
              <a:off x="2793462" y="4010359"/>
              <a:ext cx="432144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His monks buried him in the grounds of his monastery on Iona and many years later, his bones were disinterred and are thought to be buried in Downpatrick, County Down, with Saint Patrick and       Saint Brigid.</a:t>
              </a:r>
            </a:p>
          </p:txBody>
        </p:sp>
      </p:grpSp>
      <p:pic>
        <p:nvPicPr>
          <p:cNvPr id="1536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8475" y="5132388"/>
            <a:ext cx="152876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1463</TotalTime>
  <Words>730</Words>
  <Application>Microsoft Office PowerPoint</Application>
  <PresentationFormat>On-screen Show (4:3)</PresentationFormat>
  <Paragraphs>51</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Sassoon Infant Rg</vt:lpstr>
      <vt:lpstr>Twinkl</vt:lpstr>
      <vt:lpstr>Tuffy</vt:lpstr>
      <vt:lpstr>Calibri</vt:lpstr>
      <vt:lpstr>Twinkl SemiBold</vt:lpstr>
      <vt:lpstr>BPreplay</vt:lpstr>
      <vt:lpstr>Arial</vt:lpstr>
      <vt:lpstr>Office Theme</vt:lpstr>
      <vt:lpstr>PowerPoint Presentation</vt:lpstr>
      <vt:lpstr>The Early Years</vt:lpstr>
      <vt:lpstr>The Early Years</vt:lpstr>
      <vt:lpstr>Education</vt:lpstr>
      <vt:lpstr>Monasteries</vt:lpstr>
      <vt:lpstr>Pilgrimage to Iona</vt:lpstr>
      <vt:lpstr>Pilgrimage to Iona</vt:lpstr>
      <vt:lpstr>Iona</vt:lpstr>
      <vt:lpstr>Later Years</vt:lpstr>
      <vt:lpstr>Patron Saint of Ireland</vt:lpstr>
      <vt:lpstr>Iona</vt:lpstr>
      <vt:lpstr>Iona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Staff</cp:lastModifiedBy>
  <cp:revision>141</cp:revision>
  <dcterms:created xsi:type="dcterms:W3CDTF">2014-10-01T16:09:27Z</dcterms:created>
  <dcterms:modified xsi:type="dcterms:W3CDTF">2020-06-10T10:22:12Z</dcterms:modified>
</cp:coreProperties>
</file>