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6" r:id="rId3"/>
    <p:sldId id="288" r:id="rId4"/>
    <p:sldId id="289" r:id="rId5"/>
    <p:sldId id="293" r:id="rId6"/>
    <p:sldId id="294" r:id="rId7"/>
    <p:sldId id="295" r:id="rId8"/>
    <p:sldId id="299" r:id="rId9"/>
    <p:sldId id="301" r:id="rId10"/>
    <p:sldId id="300" r:id="rId11"/>
    <p:sldId id="268" r:id="rId1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Md" panose="02000603050000020003" charset="0"/>
      <p:regular r:id="rId21"/>
    </p:embeddedFont>
    <p:embeddedFont>
      <p:font typeface="Sassoon Infant Rg" panose="02000503030000020003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57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CA7D"/>
    <a:srgbClr val="B8EB85"/>
    <a:srgbClr val="A0E1F8"/>
    <a:srgbClr val="FF99FF"/>
    <a:srgbClr val="FFC000"/>
    <a:srgbClr val="75DD2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3377" autoAdjust="0"/>
  </p:normalViewPr>
  <p:slideViewPr>
    <p:cSldViewPr snapToGrid="0">
      <p:cViewPr varScale="1">
        <p:scale>
          <a:sx n="92" d="100"/>
          <a:sy n="92" d="100"/>
        </p:scale>
        <p:origin x="1070" y="82"/>
      </p:cViewPr>
      <p:guideLst>
        <p:guide orient="horz" pos="2137"/>
        <p:guide pos="2857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FC6776-CAB1-4E6F-87ED-0ADE68EE2E2E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975283-70DB-41F9-AA1C-FBBA5062C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C0C466-E0A8-4DCE-B935-B315CD76E692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A0D387-050C-4246-A1E5-49670E457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C44E01-3788-4366-BDB5-9DD494822FA8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D2D13-4414-4663-9B43-E110C65989C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A4BEB2-0569-4CAD-AAA7-75281D5FB5F4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FED7D-4816-40C1-9D4A-483ADA95AB2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F7B4D-42C5-45A3-98E7-BE05AEFAF22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B819A-1601-4E99-84F6-A0364E3DA110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CECB1D-B504-418A-B616-CD7E3FF24F7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4CD954-5F95-4168-BE33-46CAF2795A85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877FF7-D305-4534-9C43-55A275358904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3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pct5">
          <a:fgClr>
            <a:srgbClr val="4472C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96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276350" y="1746250"/>
            <a:ext cx="65182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6000" dirty="0" smtClean="0">
                <a:latin typeface="Sassoon Infant Md" panose="02000603050000020003" charset="0"/>
              </a:rPr>
              <a:t>Understanding </a:t>
            </a:r>
            <a:r>
              <a:rPr lang="en-GB" altLang="en-US" sz="6000" dirty="0">
                <a:latin typeface="Sassoon Infant Md" panose="02000603050000020003" charset="0"/>
              </a:rPr>
              <a:t>Scaled</a:t>
            </a:r>
          </a:p>
          <a:p>
            <a:pPr algn="ctr" eaLnBrk="1" hangingPunct="1"/>
            <a:r>
              <a:rPr lang="en-GB" altLang="en-US" sz="6000" dirty="0">
                <a:latin typeface="Sassoon Infant Md" panose="02000603050000020003" charset="0"/>
              </a:rPr>
              <a:t>Pictograms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97"/>
          <a:stretch>
            <a:fillRect/>
          </a:stretch>
        </p:blipFill>
        <p:spPr bwMode="auto">
          <a:xfrm>
            <a:off x="4175125" y="4894263"/>
            <a:ext cx="7937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746750" y="2330450"/>
            <a:ext cx="2578100" cy="2255838"/>
            <a:chOff x="5408315" y="2395635"/>
            <a:chExt cx="2811346" cy="2460039"/>
          </a:xfrm>
        </p:grpSpPr>
        <p:grpSp>
          <p:nvGrpSpPr>
            <p:cNvPr id="38997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33" y="2395635"/>
                <a:ext cx="2276428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3767" y="3272505"/>
                <a:ext cx="815396" cy="706299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8998" name="TextBox 1"/>
            <p:cNvSpPr txBox="1">
              <a:spLocks noChangeArrowheads="1"/>
            </p:cNvSpPr>
            <p:nvPr/>
          </p:nvSpPr>
          <p:spPr bwMode="auto">
            <a:xfrm>
              <a:off x="5939907" y="2972559"/>
              <a:ext cx="2276061" cy="144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the same pictogram with the number scale changed to only show the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even numbers.</a:t>
              </a:r>
            </a:p>
          </p:txBody>
        </p:sp>
      </p:grpSp>
      <p:sp>
        <p:nvSpPr>
          <p:cNvPr id="38915" name="TextBox 37"/>
          <p:cNvSpPr txBox="1">
            <a:spLocks noChangeArrowheads="1"/>
          </p:cNvSpPr>
          <p:nvPr/>
        </p:nvSpPr>
        <p:spPr bwMode="auto">
          <a:xfrm>
            <a:off x="5683250" y="849313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Class Pets</a:t>
            </a:r>
          </a:p>
        </p:txBody>
      </p:sp>
      <p:sp>
        <p:nvSpPr>
          <p:cNvPr id="38916" name="TextBox 44"/>
          <p:cNvSpPr txBox="1">
            <a:spLocks noChangeArrowheads="1"/>
          </p:cNvSpPr>
          <p:nvPr/>
        </p:nvSpPr>
        <p:spPr bwMode="auto">
          <a:xfrm flipH="1">
            <a:off x="825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38917" name="TextBox 46"/>
          <p:cNvSpPr txBox="1">
            <a:spLocks noChangeArrowheads="1"/>
          </p:cNvSpPr>
          <p:nvPr/>
        </p:nvSpPr>
        <p:spPr bwMode="auto">
          <a:xfrm flipH="1">
            <a:off x="825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38918" name="TextBox 51"/>
          <p:cNvSpPr txBox="1">
            <a:spLocks noChangeArrowheads="1"/>
          </p:cNvSpPr>
          <p:nvPr/>
        </p:nvSpPr>
        <p:spPr bwMode="auto">
          <a:xfrm flipH="1">
            <a:off x="825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38919" name="TextBox 53"/>
          <p:cNvSpPr txBox="1">
            <a:spLocks noChangeArrowheads="1"/>
          </p:cNvSpPr>
          <p:nvPr/>
        </p:nvSpPr>
        <p:spPr bwMode="auto">
          <a:xfrm flipH="1">
            <a:off x="825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38920" name="TextBox 57"/>
          <p:cNvSpPr txBox="1">
            <a:spLocks noChangeArrowheads="1"/>
          </p:cNvSpPr>
          <p:nvPr/>
        </p:nvSpPr>
        <p:spPr bwMode="auto">
          <a:xfrm flipH="1">
            <a:off x="825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38921" name="TextBox 59"/>
          <p:cNvSpPr txBox="1">
            <a:spLocks noChangeArrowheads="1"/>
          </p:cNvSpPr>
          <p:nvPr/>
        </p:nvSpPr>
        <p:spPr bwMode="auto">
          <a:xfrm flipH="1">
            <a:off x="700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1108075" y="849313"/>
          <a:ext cx="4575175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60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8"/>
          <a:stretch>
            <a:fillRect/>
          </a:stretch>
        </p:blipFill>
        <p:spPr bwMode="auto">
          <a:xfrm>
            <a:off x="3844925" y="2363788"/>
            <a:ext cx="927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3844925" y="2855913"/>
            <a:ext cx="919163" cy="99853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8962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9"/>
          <a:stretch>
            <a:fillRect/>
          </a:stretch>
        </p:blipFill>
        <p:spPr bwMode="auto">
          <a:xfrm>
            <a:off x="2932113" y="4370388"/>
            <a:ext cx="9175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2028825" y="2854325"/>
            <a:ext cx="912813" cy="998538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2025650" y="1852613"/>
            <a:ext cx="912813" cy="1000125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1111250" y="2851150"/>
            <a:ext cx="911225" cy="1004888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3843338" y="3856038"/>
            <a:ext cx="920750" cy="99853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1111250" y="3856038"/>
            <a:ext cx="911225" cy="10048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2020888" y="3856038"/>
            <a:ext cx="912812" cy="998537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4764088" y="3856038"/>
            <a:ext cx="909637" cy="998537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3843338" y="4856163"/>
            <a:ext cx="920750" cy="99853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2933700" y="4856163"/>
            <a:ext cx="909638" cy="998537"/>
          </a:xfrm>
          <a:prstGeom prst="rect">
            <a:avLst/>
          </a:prstGeom>
          <a:solidFill>
            <a:srgbClr val="A0E1F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111250" y="4856163"/>
            <a:ext cx="911225" cy="10048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2020888" y="4856163"/>
            <a:ext cx="912812" cy="998537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4764088" y="4856163"/>
            <a:ext cx="909637" cy="998537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75" name="TextBox 114"/>
          <p:cNvSpPr txBox="1">
            <a:spLocks noChangeArrowheads="1"/>
          </p:cNvSpPr>
          <p:nvPr/>
        </p:nvSpPr>
        <p:spPr bwMode="auto">
          <a:xfrm>
            <a:off x="1162050" y="587216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Dog</a:t>
            </a:r>
          </a:p>
        </p:txBody>
      </p:sp>
      <p:sp>
        <p:nvSpPr>
          <p:cNvPr id="38976" name="TextBox 115"/>
          <p:cNvSpPr txBox="1">
            <a:spLocks noChangeArrowheads="1"/>
          </p:cNvSpPr>
          <p:nvPr/>
        </p:nvSpPr>
        <p:spPr bwMode="auto">
          <a:xfrm>
            <a:off x="2082800" y="58721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Cat</a:t>
            </a:r>
          </a:p>
        </p:txBody>
      </p:sp>
      <p:sp>
        <p:nvSpPr>
          <p:cNvPr id="38977" name="TextBox 116"/>
          <p:cNvSpPr txBox="1">
            <a:spLocks noChangeArrowheads="1"/>
          </p:cNvSpPr>
          <p:nvPr/>
        </p:nvSpPr>
        <p:spPr bwMode="auto">
          <a:xfrm>
            <a:off x="2990850" y="5872163"/>
            <a:ext cx="80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Fish</a:t>
            </a:r>
          </a:p>
        </p:txBody>
      </p:sp>
      <p:sp>
        <p:nvSpPr>
          <p:cNvPr id="38978" name="TextBox 117"/>
          <p:cNvSpPr txBox="1">
            <a:spLocks noChangeArrowheads="1"/>
          </p:cNvSpPr>
          <p:nvPr/>
        </p:nvSpPr>
        <p:spPr bwMode="auto">
          <a:xfrm>
            <a:off x="3898900" y="5872163"/>
            <a:ext cx="80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Rabbit</a:t>
            </a:r>
          </a:p>
        </p:txBody>
      </p:sp>
      <p:sp>
        <p:nvSpPr>
          <p:cNvPr id="38979" name="TextBox 118"/>
          <p:cNvSpPr txBox="1">
            <a:spLocks noChangeArrowheads="1"/>
          </p:cNvSpPr>
          <p:nvPr/>
        </p:nvSpPr>
        <p:spPr bwMode="auto">
          <a:xfrm>
            <a:off x="4765675" y="5872163"/>
            <a:ext cx="917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Hamster</a:t>
            </a:r>
          </a:p>
        </p:txBody>
      </p:sp>
      <p:pic>
        <p:nvPicPr>
          <p:cNvPr id="38980" name="Picture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983163"/>
            <a:ext cx="801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1" name="Picture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937125"/>
            <a:ext cx="6127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2" name="Picture 1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127625"/>
            <a:ext cx="827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3" name="Picture 1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5006975"/>
            <a:ext cx="7905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4" name="Picture 1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080000"/>
            <a:ext cx="755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5" name="Picture 1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979863"/>
            <a:ext cx="801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6" name="Picture 1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973388"/>
            <a:ext cx="801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7" name="Picture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932238"/>
            <a:ext cx="612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8" name="Picture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952750"/>
            <a:ext cx="6127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89" name="Picture 1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925638"/>
            <a:ext cx="612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0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2"/>
          <a:stretch>
            <a:fillRect/>
          </a:stretch>
        </p:blipFill>
        <p:spPr bwMode="auto">
          <a:xfrm>
            <a:off x="2987675" y="4370388"/>
            <a:ext cx="8255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1" name="Picture 1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4006850"/>
            <a:ext cx="7905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2" name="Picture 1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006725"/>
            <a:ext cx="7889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3" name="Picture 1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070350"/>
            <a:ext cx="755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4" name="Picture 1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913188" y="2360613"/>
            <a:ext cx="788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5" name="Picture 1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6"/>
          <a:stretch>
            <a:fillRect/>
          </a:stretch>
        </p:blipFill>
        <p:spPr bwMode="auto">
          <a:xfrm>
            <a:off x="2027238" y="1373188"/>
            <a:ext cx="9207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96" name="Picture 1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5"/>
          <a:stretch>
            <a:fillRect/>
          </a:stretch>
        </p:blipFill>
        <p:spPr bwMode="auto">
          <a:xfrm>
            <a:off x="2160588" y="1370013"/>
            <a:ext cx="6127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362075" y="849313"/>
          <a:ext cx="3937000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408613" y="2127250"/>
            <a:ext cx="2811462" cy="2459038"/>
            <a:chOff x="5408315" y="2395635"/>
            <a:chExt cx="2811346" cy="2460039"/>
          </a:xfrm>
        </p:grpSpPr>
        <p:grpSp>
          <p:nvGrpSpPr>
            <p:cNvPr id="8346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80" y="2395635"/>
                <a:ext cx="2276381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4160" y="3272450"/>
                <a:ext cx="814720" cy="706408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8347" name="TextBox 1"/>
            <p:cNvSpPr txBox="1">
              <a:spLocks noChangeArrowheads="1"/>
            </p:cNvSpPr>
            <p:nvPr/>
          </p:nvSpPr>
          <p:spPr bwMode="auto">
            <a:xfrm>
              <a:off x="5939907" y="2705482"/>
              <a:ext cx="2276061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a bar chart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showing the favourite fruit for a class of children.</a:t>
              </a:r>
            </a:p>
            <a:p>
              <a:pPr algn="ctr" eaLnBrk="1" hangingPunct="1"/>
              <a:endPara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endParaRPr>
            </a:p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The scale counts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 up in 1’s.</a:t>
              </a:r>
            </a:p>
          </p:txBody>
        </p:sp>
      </p:grpSp>
      <p:sp>
        <p:nvSpPr>
          <p:cNvPr id="8252" name="TextBox 50"/>
          <p:cNvSpPr txBox="1">
            <a:spLocks noChangeArrowheads="1"/>
          </p:cNvSpPr>
          <p:nvPr/>
        </p:nvSpPr>
        <p:spPr bwMode="auto">
          <a:xfrm>
            <a:off x="1362075" y="58721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Banana</a:t>
            </a:r>
          </a:p>
        </p:txBody>
      </p:sp>
      <p:sp>
        <p:nvSpPr>
          <p:cNvPr id="8253" name="TextBox 51"/>
          <p:cNvSpPr txBox="1">
            <a:spLocks noChangeArrowheads="1"/>
          </p:cNvSpPr>
          <p:nvPr/>
        </p:nvSpPr>
        <p:spPr bwMode="auto">
          <a:xfrm>
            <a:off x="2349500" y="58721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Grapes</a:t>
            </a:r>
          </a:p>
        </p:txBody>
      </p:sp>
      <p:sp>
        <p:nvSpPr>
          <p:cNvPr id="8254" name="TextBox 52"/>
          <p:cNvSpPr txBox="1">
            <a:spLocks noChangeArrowheads="1"/>
          </p:cNvSpPr>
          <p:nvPr/>
        </p:nvSpPr>
        <p:spPr bwMode="auto">
          <a:xfrm>
            <a:off x="3321050" y="5872163"/>
            <a:ext cx="99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Apples</a:t>
            </a:r>
          </a:p>
        </p:txBody>
      </p:sp>
      <p:sp>
        <p:nvSpPr>
          <p:cNvPr id="8255" name="TextBox 53"/>
          <p:cNvSpPr txBox="1">
            <a:spLocks noChangeArrowheads="1"/>
          </p:cNvSpPr>
          <p:nvPr/>
        </p:nvSpPr>
        <p:spPr bwMode="auto">
          <a:xfrm>
            <a:off x="4306888" y="5872163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Pears</a:t>
            </a:r>
          </a:p>
        </p:txBody>
      </p:sp>
      <p:sp>
        <p:nvSpPr>
          <p:cNvPr id="8256" name="TextBox 54"/>
          <p:cNvSpPr txBox="1">
            <a:spLocks noChangeArrowheads="1"/>
          </p:cNvSpPr>
          <p:nvPr/>
        </p:nvSpPr>
        <p:spPr bwMode="auto">
          <a:xfrm flipH="1">
            <a:off x="1079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8257" name="TextBox 55"/>
          <p:cNvSpPr txBox="1">
            <a:spLocks noChangeArrowheads="1"/>
          </p:cNvSpPr>
          <p:nvPr/>
        </p:nvSpPr>
        <p:spPr bwMode="auto">
          <a:xfrm flipH="1">
            <a:off x="1079500" y="52133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</a:t>
            </a:r>
          </a:p>
        </p:txBody>
      </p:sp>
      <p:sp>
        <p:nvSpPr>
          <p:cNvPr id="8258" name="TextBox 56"/>
          <p:cNvSpPr txBox="1">
            <a:spLocks noChangeArrowheads="1"/>
          </p:cNvSpPr>
          <p:nvPr/>
        </p:nvSpPr>
        <p:spPr bwMode="auto">
          <a:xfrm flipH="1">
            <a:off x="1079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8259" name="TextBox 57"/>
          <p:cNvSpPr txBox="1">
            <a:spLocks noChangeArrowheads="1"/>
          </p:cNvSpPr>
          <p:nvPr/>
        </p:nvSpPr>
        <p:spPr bwMode="auto">
          <a:xfrm flipH="1">
            <a:off x="1079500" y="42100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3</a:t>
            </a:r>
          </a:p>
        </p:txBody>
      </p:sp>
      <p:sp>
        <p:nvSpPr>
          <p:cNvPr id="8260" name="TextBox 58"/>
          <p:cNvSpPr txBox="1">
            <a:spLocks noChangeArrowheads="1"/>
          </p:cNvSpPr>
          <p:nvPr/>
        </p:nvSpPr>
        <p:spPr bwMode="auto">
          <a:xfrm flipH="1">
            <a:off x="1079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8261" name="TextBox 59"/>
          <p:cNvSpPr txBox="1">
            <a:spLocks noChangeArrowheads="1"/>
          </p:cNvSpPr>
          <p:nvPr/>
        </p:nvSpPr>
        <p:spPr bwMode="auto">
          <a:xfrm flipH="1">
            <a:off x="1079500" y="32067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5</a:t>
            </a:r>
          </a:p>
        </p:txBody>
      </p:sp>
      <p:sp>
        <p:nvSpPr>
          <p:cNvPr id="8262" name="TextBox 60"/>
          <p:cNvSpPr txBox="1">
            <a:spLocks noChangeArrowheads="1"/>
          </p:cNvSpPr>
          <p:nvPr/>
        </p:nvSpPr>
        <p:spPr bwMode="auto">
          <a:xfrm flipH="1">
            <a:off x="1079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8263" name="TextBox 61"/>
          <p:cNvSpPr txBox="1">
            <a:spLocks noChangeArrowheads="1"/>
          </p:cNvSpPr>
          <p:nvPr/>
        </p:nvSpPr>
        <p:spPr bwMode="auto">
          <a:xfrm flipH="1">
            <a:off x="1079500" y="22034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7</a:t>
            </a:r>
          </a:p>
        </p:txBody>
      </p:sp>
      <p:sp>
        <p:nvSpPr>
          <p:cNvPr id="8264" name="TextBox 62"/>
          <p:cNvSpPr txBox="1">
            <a:spLocks noChangeArrowheads="1"/>
          </p:cNvSpPr>
          <p:nvPr/>
        </p:nvSpPr>
        <p:spPr bwMode="auto">
          <a:xfrm flipH="1">
            <a:off x="1079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8265" name="TextBox 63"/>
          <p:cNvSpPr txBox="1">
            <a:spLocks noChangeArrowheads="1"/>
          </p:cNvSpPr>
          <p:nvPr/>
        </p:nvSpPr>
        <p:spPr bwMode="auto">
          <a:xfrm flipH="1">
            <a:off x="1079500" y="12001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9</a:t>
            </a:r>
          </a:p>
        </p:txBody>
      </p:sp>
      <p:sp>
        <p:nvSpPr>
          <p:cNvPr id="8266" name="TextBox 64"/>
          <p:cNvSpPr txBox="1">
            <a:spLocks noChangeArrowheads="1"/>
          </p:cNvSpPr>
          <p:nvPr/>
        </p:nvSpPr>
        <p:spPr bwMode="auto">
          <a:xfrm flipH="1">
            <a:off x="954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grpSp>
        <p:nvGrpSpPr>
          <p:cNvPr id="8267" name="Group 69"/>
          <p:cNvGrpSpPr>
            <a:grpSpLocks/>
          </p:cNvGrpSpPr>
          <p:nvPr/>
        </p:nvGrpSpPr>
        <p:grpSpPr bwMode="auto">
          <a:xfrm>
            <a:off x="1360488" y="4856163"/>
            <a:ext cx="990600" cy="506412"/>
            <a:chOff x="1362742" y="5358581"/>
            <a:chExt cx="977335" cy="506281"/>
          </a:xfrm>
        </p:grpSpPr>
        <p:sp>
          <p:nvSpPr>
            <p:cNvPr id="71" name="Rectangle 70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45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68" name="Group 72"/>
          <p:cNvGrpSpPr>
            <a:grpSpLocks/>
          </p:cNvGrpSpPr>
          <p:nvPr/>
        </p:nvGrpSpPr>
        <p:grpSpPr bwMode="auto">
          <a:xfrm>
            <a:off x="1360488" y="2847975"/>
            <a:ext cx="990600" cy="506413"/>
            <a:chOff x="1362742" y="5358581"/>
            <a:chExt cx="977335" cy="506281"/>
          </a:xfrm>
        </p:grpSpPr>
        <p:sp>
          <p:nvSpPr>
            <p:cNvPr id="74" name="Rectangle 73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43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69" name="Group 75"/>
          <p:cNvGrpSpPr>
            <a:grpSpLocks/>
          </p:cNvGrpSpPr>
          <p:nvPr/>
        </p:nvGrpSpPr>
        <p:grpSpPr bwMode="auto">
          <a:xfrm>
            <a:off x="1360488" y="4352925"/>
            <a:ext cx="990600" cy="508000"/>
            <a:chOff x="1362742" y="5358581"/>
            <a:chExt cx="977335" cy="506281"/>
          </a:xfrm>
        </p:grpSpPr>
        <p:sp>
          <p:nvSpPr>
            <p:cNvPr id="77" name="Rectangle 76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41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0" name="Group 78"/>
          <p:cNvGrpSpPr>
            <a:grpSpLocks/>
          </p:cNvGrpSpPr>
          <p:nvPr/>
        </p:nvGrpSpPr>
        <p:grpSpPr bwMode="auto">
          <a:xfrm>
            <a:off x="1360488" y="3851275"/>
            <a:ext cx="990600" cy="508000"/>
            <a:chOff x="1362742" y="5358581"/>
            <a:chExt cx="977335" cy="506281"/>
          </a:xfrm>
        </p:grpSpPr>
        <p:sp>
          <p:nvSpPr>
            <p:cNvPr id="80" name="Rectangle 79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39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1" name="Group 81"/>
          <p:cNvGrpSpPr>
            <a:grpSpLocks/>
          </p:cNvGrpSpPr>
          <p:nvPr/>
        </p:nvGrpSpPr>
        <p:grpSpPr bwMode="auto">
          <a:xfrm>
            <a:off x="1360488" y="3349625"/>
            <a:ext cx="990600" cy="506413"/>
            <a:chOff x="1362742" y="5358581"/>
            <a:chExt cx="977335" cy="506281"/>
          </a:xfrm>
        </p:grpSpPr>
        <p:sp>
          <p:nvSpPr>
            <p:cNvPr id="83" name="Rectangle 82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37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2" name="Group 84"/>
          <p:cNvGrpSpPr>
            <a:grpSpLocks/>
          </p:cNvGrpSpPr>
          <p:nvPr/>
        </p:nvGrpSpPr>
        <p:grpSpPr bwMode="auto">
          <a:xfrm>
            <a:off x="1360488" y="2344738"/>
            <a:ext cx="990600" cy="508000"/>
            <a:chOff x="1362742" y="5358581"/>
            <a:chExt cx="977335" cy="506281"/>
          </a:xfrm>
        </p:grpSpPr>
        <p:sp>
          <p:nvSpPr>
            <p:cNvPr id="86" name="Rectangle 85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35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3" name="Group 87"/>
          <p:cNvGrpSpPr>
            <a:grpSpLocks/>
          </p:cNvGrpSpPr>
          <p:nvPr/>
        </p:nvGrpSpPr>
        <p:grpSpPr bwMode="auto">
          <a:xfrm>
            <a:off x="1360488" y="1843088"/>
            <a:ext cx="990600" cy="506412"/>
            <a:chOff x="1362742" y="5358581"/>
            <a:chExt cx="977335" cy="506281"/>
          </a:xfrm>
        </p:grpSpPr>
        <p:sp>
          <p:nvSpPr>
            <p:cNvPr id="89" name="Rectangle 88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33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4" name="Group 90"/>
          <p:cNvGrpSpPr>
            <a:grpSpLocks/>
          </p:cNvGrpSpPr>
          <p:nvPr/>
        </p:nvGrpSpPr>
        <p:grpSpPr bwMode="auto">
          <a:xfrm>
            <a:off x="1360488" y="1341438"/>
            <a:ext cx="990600" cy="506412"/>
            <a:chOff x="1362742" y="5358581"/>
            <a:chExt cx="977335" cy="506281"/>
          </a:xfrm>
        </p:grpSpPr>
        <p:sp>
          <p:nvSpPr>
            <p:cNvPr id="92" name="Rectangle 91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31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5" name="Group 93"/>
          <p:cNvGrpSpPr>
            <a:grpSpLocks/>
          </p:cNvGrpSpPr>
          <p:nvPr/>
        </p:nvGrpSpPr>
        <p:grpSpPr bwMode="auto">
          <a:xfrm>
            <a:off x="1360488" y="839788"/>
            <a:ext cx="990600" cy="506412"/>
            <a:chOff x="1362742" y="5358581"/>
            <a:chExt cx="977335" cy="506281"/>
          </a:xfrm>
        </p:grpSpPr>
        <p:sp>
          <p:nvSpPr>
            <p:cNvPr id="95" name="Rectangle 94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29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6" name="Group 98"/>
          <p:cNvGrpSpPr>
            <a:grpSpLocks/>
          </p:cNvGrpSpPr>
          <p:nvPr/>
        </p:nvGrpSpPr>
        <p:grpSpPr bwMode="auto">
          <a:xfrm>
            <a:off x="2349500" y="5357813"/>
            <a:ext cx="985838" cy="506412"/>
            <a:chOff x="2354802" y="5355250"/>
            <a:chExt cx="977335" cy="506281"/>
          </a:xfrm>
        </p:grpSpPr>
        <p:sp>
          <p:nvSpPr>
            <p:cNvPr id="97" name="Rectangle 96"/>
            <p:cNvSpPr/>
            <p:nvPr/>
          </p:nvSpPr>
          <p:spPr>
            <a:xfrm>
              <a:off x="2354802" y="5355250"/>
              <a:ext cx="977335" cy="506281"/>
            </a:xfrm>
            <a:prstGeom prst="rect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27" name="Picture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767" y="5390381"/>
              <a:ext cx="725405" cy="4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7" name="Group 106"/>
          <p:cNvGrpSpPr>
            <a:grpSpLocks/>
          </p:cNvGrpSpPr>
          <p:nvPr/>
        </p:nvGrpSpPr>
        <p:grpSpPr bwMode="auto">
          <a:xfrm>
            <a:off x="2349500" y="4860925"/>
            <a:ext cx="990600" cy="496888"/>
            <a:chOff x="2354802" y="5365033"/>
            <a:chExt cx="977335" cy="496498"/>
          </a:xfrm>
        </p:grpSpPr>
        <p:sp>
          <p:nvSpPr>
            <p:cNvPr id="108" name="Rectangle 107"/>
            <p:cNvSpPr/>
            <p:nvPr/>
          </p:nvSpPr>
          <p:spPr>
            <a:xfrm>
              <a:off x="2354802" y="5365033"/>
              <a:ext cx="977335" cy="496498"/>
            </a:xfrm>
            <a:prstGeom prst="rect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25" name="Picture 10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0767" y="5390381"/>
              <a:ext cx="725405" cy="436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8" name="Group 109"/>
          <p:cNvGrpSpPr>
            <a:grpSpLocks/>
          </p:cNvGrpSpPr>
          <p:nvPr/>
        </p:nvGrpSpPr>
        <p:grpSpPr bwMode="auto">
          <a:xfrm>
            <a:off x="3333750" y="4856163"/>
            <a:ext cx="982663" cy="506412"/>
            <a:chOff x="3331106" y="5357708"/>
            <a:chExt cx="977335" cy="506281"/>
          </a:xfrm>
        </p:grpSpPr>
        <p:sp>
          <p:nvSpPr>
            <p:cNvPr id="111" name="Rectangle 110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23" name="Picture 1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79" name="Group 112"/>
          <p:cNvGrpSpPr>
            <a:grpSpLocks/>
          </p:cNvGrpSpPr>
          <p:nvPr/>
        </p:nvGrpSpPr>
        <p:grpSpPr bwMode="auto">
          <a:xfrm>
            <a:off x="3333750" y="4352925"/>
            <a:ext cx="982663" cy="506413"/>
            <a:chOff x="3331106" y="5357708"/>
            <a:chExt cx="977335" cy="506281"/>
          </a:xfrm>
        </p:grpSpPr>
        <p:sp>
          <p:nvSpPr>
            <p:cNvPr id="114" name="Rectangle 113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21" name="Picture 1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0" name="Group 115"/>
          <p:cNvGrpSpPr>
            <a:grpSpLocks/>
          </p:cNvGrpSpPr>
          <p:nvPr/>
        </p:nvGrpSpPr>
        <p:grpSpPr bwMode="auto">
          <a:xfrm>
            <a:off x="3333750" y="3851275"/>
            <a:ext cx="982663" cy="506413"/>
            <a:chOff x="3331106" y="5357708"/>
            <a:chExt cx="977335" cy="506281"/>
          </a:xfrm>
        </p:grpSpPr>
        <p:sp>
          <p:nvSpPr>
            <p:cNvPr id="117" name="Rectangle 116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19" name="Picture 1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1" name="Group 118"/>
          <p:cNvGrpSpPr>
            <a:grpSpLocks/>
          </p:cNvGrpSpPr>
          <p:nvPr/>
        </p:nvGrpSpPr>
        <p:grpSpPr bwMode="auto">
          <a:xfrm>
            <a:off x="3333750" y="3349625"/>
            <a:ext cx="982663" cy="506413"/>
            <a:chOff x="3331106" y="5357708"/>
            <a:chExt cx="977335" cy="506281"/>
          </a:xfrm>
        </p:grpSpPr>
        <p:sp>
          <p:nvSpPr>
            <p:cNvPr id="120" name="Rectangle 119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17" name="Picture 1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2" name="Group 121"/>
          <p:cNvGrpSpPr>
            <a:grpSpLocks/>
          </p:cNvGrpSpPr>
          <p:nvPr/>
        </p:nvGrpSpPr>
        <p:grpSpPr bwMode="auto">
          <a:xfrm>
            <a:off x="3333750" y="2847975"/>
            <a:ext cx="982663" cy="506413"/>
            <a:chOff x="3331106" y="5357708"/>
            <a:chExt cx="977335" cy="506281"/>
          </a:xfrm>
        </p:grpSpPr>
        <p:sp>
          <p:nvSpPr>
            <p:cNvPr id="123" name="Rectangle 122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15" name="Picture 1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3" name="Group 124"/>
          <p:cNvGrpSpPr>
            <a:grpSpLocks/>
          </p:cNvGrpSpPr>
          <p:nvPr/>
        </p:nvGrpSpPr>
        <p:grpSpPr bwMode="auto">
          <a:xfrm>
            <a:off x="3333750" y="2344738"/>
            <a:ext cx="982663" cy="506412"/>
            <a:chOff x="3331106" y="5357708"/>
            <a:chExt cx="977335" cy="506281"/>
          </a:xfrm>
        </p:grpSpPr>
        <p:sp>
          <p:nvSpPr>
            <p:cNvPr id="126" name="Rectangle 125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13" name="Picture 1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4" name="Group 127"/>
          <p:cNvGrpSpPr>
            <a:grpSpLocks/>
          </p:cNvGrpSpPr>
          <p:nvPr/>
        </p:nvGrpSpPr>
        <p:grpSpPr bwMode="auto">
          <a:xfrm>
            <a:off x="3333750" y="1843088"/>
            <a:ext cx="982663" cy="506412"/>
            <a:chOff x="3331106" y="5357708"/>
            <a:chExt cx="977335" cy="506281"/>
          </a:xfrm>
        </p:grpSpPr>
        <p:sp>
          <p:nvSpPr>
            <p:cNvPr id="129" name="Rectangle 128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11" name="Picture 1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5" name="Group 101"/>
          <p:cNvGrpSpPr>
            <a:grpSpLocks/>
          </p:cNvGrpSpPr>
          <p:nvPr/>
        </p:nvGrpSpPr>
        <p:grpSpPr bwMode="auto">
          <a:xfrm>
            <a:off x="3333750" y="5357813"/>
            <a:ext cx="982663" cy="506412"/>
            <a:chOff x="3331106" y="5357708"/>
            <a:chExt cx="977335" cy="506281"/>
          </a:xfrm>
        </p:grpSpPr>
        <p:sp>
          <p:nvSpPr>
            <p:cNvPr id="100" name="Rectangle 99"/>
            <p:cNvSpPr/>
            <p:nvPr/>
          </p:nvSpPr>
          <p:spPr>
            <a:xfrm>
              <a:off x="3331106" y="5357708"/>
              <a:ext cx="977335" cy="506281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09" name="Picture 10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167" y="5392839"/>
              <a:ext cx="397799" cy="41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6" name="Group 68"/>
          <p:cNvGrpSpPr>
            <a:grpSpLocks/>
          </p:cNvGrpSpPr>
          <p:nvPr/>
        </p:nvGrpSpPr>
        <p:grpSpPr bwMode="auto">
          <a:xfrm>
            <a:off x="1360488" y="5354638"/>
            <a:ext cx="990600" cy="506412"/>
            <a:chOff x="1362742" y="5358581"/>
            <a:chExt cx="977335" cy="506281"/>
          </a:xfrm>
        </p:grpSpPr>
        <p:sp>
          <p:nvSpPr>
            <p:cNvPr id="68" name="Rectangle 67"/>
            <p:cNvSpPr/>
            <p:nvPr/>
          </p:nvSpPr>
          <p:spPr>
            <a:xfrm>
              <a:off x="1362742" y="5358581"/>
              <a:ext cx="977335" cy="506281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30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351" y="5408826"/>
              <a:ext cx="451423" cy="39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7" name="Group 130"/>
          <p:cNvGrpSpPr>
            <a:grpSpLocks/>
          </p:cNvGrpSpPr>
          <p:nvPr/>
        </p:nvGrpSpPr>
        <p:grpSpPr bwMode="auto">
          <a:xfrm>
            <a:off x="4316413" y="5357813"/>
            <a:ext cx="987425" cy="506412"/>
            <a:chOff x="4325868" y="5357708"/>
            <a:chExt cx="977335" cy="506281"/>
          </a:xfrm>
        </p:grpSpPr>
        <p:sp>
          <p:nvSpPr>
            <p:cNvPr id="104" name="Rectangle 103"/>
            <p:cNvSpPr/>
            <p:nvPr/>
          </p:nvSpPr>
          <p:spPr>
            <a:xfrm>
              <a:off x="4325868" y="5357708"/>
              <a:ext cx="977335" cy="5062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05" name="Picture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50" y="5392839"/>
              <a:ext cx="30733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8" name="Group 131"/>
          <p:cNvGrpSpPr>
            <a:grpSpLocks/>
          </p:cNvGrpSpPr>
          <p:nvPr/>
        </p:nvGrpSpPr>
        <p:grpSpPr bwMode="auto">
          <a:xfrm>
            <a:off x="4316413" y="4856163"/>
            <a:ext cx="987425" cy="506412"/>
            <a:chOff x="4325868" y="5357708"/>
            <a:chExt cx="977335" cy="506281"/>
          </a:xfrm>
        </p:grpSpPr>
        <p:sp>
          <p:nvSpPr>
            <p:cNvPr id="133" name="Rectangle 132"/>
            <p:cNvSpPr/>
            <p:nvPr/>
          </p:nvSpPr>
          <p:spPr>
            <a:xfrm>
              <a:off x="4325868" y="5357708"/>
              <a:ext cx="977335" cy="5062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03" name="Picture 1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50" y="5392839"/>
              <a:ext cx="30733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89" name="Group 137"/>
          <p:cNvGrpSpPr>
            <a:grpSpLocks/>
          </p:cNvGrpSpPr>
          <p:nvPr/>
        </p:nvGrpSpPr>
        <p:grpSpPr bwMode="auto">
          <a:xfrm>
            <a:off x="4316413" y="3852863"/>
            <a:ext cx="987425" cy="506412"/>
            <a:chOff x="4325868" y="5357708"/>
            <a:chExt cx="977335" cy="506281"/>
          </a:xfrm>
        </p:grpSpPr>
        <p:sp>
          <p:nvSpPr>
            <p:cNvPr id="139" name="Rectangle 138"/>
            <p:cNvSpPr/>
            <p:nvPr/>
          </p:nvSpPr>
          <p:spPr>
            <a:xfrm>
              <a:off x="4325868" y="5357708"/>
              <a:ext cx="977335" cy="5062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301" name="Picture 1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50" y="5392839"/>
              <a:ext cx="30733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0" name="Group 134"/>
          <p:cNvGrpSpPr>
            <a:grpSpLocks/>
          </p:cNvGrpSpPr>
          <p:nvPr/>
        </p:nvGrpSpPr>
        <p:grpSpPr bwMode="auto">
          <a:xfrm>
            <a:off x="4316413" y="4354513"/>
            <a:ext cx="987425" cy="506412"/>
            <a:chOff x="4325868" y="5357708"/>
            <a:chExt cx="977335" cy="506281"/>
          </a:xfrm>
        </p:grpSpPr>
        <p:sp>
          <p:nvSpPr>
            <p:cNvPr id="136" name="Rectangle 135"/>
            <p:cNvSpPr/>
            <p:nvPr/>
          </p:nvSpPr>
          <p:spPr>
            <a:xfrm>
              <a:off x="4325868" y="5357708"/>
              <a:ext cx="977335" cy="5062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299" name="Picture 1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50" y="5392839"/>
              <a:ext cx="30733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1" name="Group 140"/>
          <p:cNvGrpSpPr>
            <a:grpSpLocks/>
          </p:cNvGrpSpPr>
          <p:nvPr/>
        </p:nvGrpSpPr>
        <p:grpSpPr bwMode="auto">
          <a:xfrm>
            <a:off x="4316413" y="3351213"/>
            <a:ext cx="987425" cy="506412"/>
            <a:chOff x="4325868" y="5357708"/>
            <a:chExt cx="977335" cy="506281"/>
          </a:xfrm>
        </p:grpSpPr>
        <p:sp>
          <p:nvSpPr>
            <p:cNvPr id="142" name="Rectangle 141"/>
            <p:cNvSpPr/>
            <p:nvPr/>
          </p:nvSpPr>
          <p:spPr>
            <a:xfrm>
              <a:off x="4325868" y="5357708"/>
              <a:ext cx="977335" cy="5062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297" name="Picture 1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50" y="5392839"/>
              <a:ext cx="30733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92" name="Group 143"/>
          <p:cNvGrpSpPr>
            <a:grpSpLocks/>
          </p:cNvGrpSpPr>
          <p:nvPr/>
        </p:nvGrpSpPr>
        <p:grpSpPr bwMode="auto">
          <a:xfrm>
            <a:off x="4316413" y="2849563"/>
            <a:ext cx="987425" cy="506412"/>
            <a:chOff x="4325868" y="5357708"/>
            <a:chExt cx="977335" cy="506281"/>
          </a:xfrm>
        </p:grpSpPr>
        <p:sp>
          <p:nvSpPr>
            <p:cNvPr id="145" name="Rectangle 144"/>
            <p:cNvSpPr/>
            <p:nvPr/>
          </p:nvSpPr>
          <p:spPr>
            <a:xfrm>
              <a:off x="4325868" y="5357708"/>
              <a:ext cx="977335" cy="5062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8295" name="Picture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950" y="5392839"/>
              <a:ext cx="307333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3" name="TextBox 152"/>
          <p:cNvSpPr txBox="1">
            <a:spLocks noChangeArrowheads="1"/>
          </p:cNvSpPr>
          <p:nvPr/>
        </p:nvSpPr>
        <p:spPr bwMode="auto">
          <a:xfrm>
            <a:off x="5299075" y="849313"/>
            <a:ext cx="308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Favourite 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/>
          <p:cNvGrpSpPr>
            <a:grpSpLocks/>
          </p:cNvGrpSpPr>
          <p:nvPr/>
        </p:nvGrpSpPr>
        <p:grpSpPr bwMode="auto">
          <a:xfrm>
            <a:off x="5408613" y="2127250"/>
            <a:ext cx="2811462" cy="2459038"/>
            <a:chOff x="5408315" y="2395635"/>
            <a:chExt cx="2811346" cy="2460039"/>
          </a:xfrm>
        </p:grpSpPr>
        <p:grpSp>
          <p:nvGrpSpPr>
            <p:cNvPr id="10330" name="Group 183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86" name="Rounded Rectangle 185"/>
              <p:cNvSpPr/>
              <p:nvPr/>
            </p:nvSpPr>
            <p:spPr>
              <a:xfrm>
                <a:off x="5943280" y="2395635"/>
                <a:ext cx="2276381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87" name="Isosceles Triangle 186"/>
              <p:cNvSpPr/>
              <p:nvPr/>
            </p:nvSpPr>
            <p:spPr>
              <a:xfrm rot="16200000">
                <a:off x="5354160" y="3272450"/>
                <a:ext cx="814720" cy="706408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0331" name="TextBox 184"/>
            <p:cNvSpPr txBox="1">
              <a:spLocks noChangeArrowheads="1"/>
            </p:cNvSpPr>
            <p:nvPr/>
          </p:nvSpPr>
          <p:spPr bwMode="auto">
            <a:xfrm>
              <a:off x="5939907" y="3084001"/>
              <a:ext cx="227606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the same pictogram with 1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picture representing 2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children’s choices.</a:t>
              </a: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362075" y="849313"/>
          <a:ext cx="3937000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5" name="TextBox 50"/>
          <p:cNvSpPr txBox="1">
            <a:spLocks noChangeArrowheads="1"/>
          </p:cNvSpPr>
          <p:nvPr/>
        </p:nvSpPr>
        <p:spPr bwMode="auto">
          <a:xfrm>
            <a:off x="1362075" y="58721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Banana</a:t>
            </a:r>
          </a:p>
        </p:txBody>
      </p:sp>
      <p:sp>
        <p:nvSpPr>
          <p:cNvPr id="10276" name="TextBox 51"/>
          <p:cNvSpPr txBox="1">
            <a:spLocks noChangeArrowheads="1"/>
          </p:cNvSpPr>
          <p:nvPr/>
        </p:nvSpPr>
        <p:spPr bwMode="auto">
          <a:xfrm>
            <a:off x="2349500" y="58721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Grapes</a:t>
            </a:r>
          </a:p>
        </p:txBody>
      </p:sp>
      <p:sp>
        <p:nvSpPr>
          <p:cNvPr id="10277" name="TextBox 52"/>
          <p:cNvSpPr txBox="1">
            <a:spLocks noChangeArrowheads="1"/>
          </p:cNvSpPr>
          <p:nvPr/>
        </p:nvSpPr>
        <p:spPr bwMode="auto">
          <a:xfrm>
            <a:off x="3321050" y="5872163"/>
            <a:ext cx="99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Apples</a:t>
            </a:r>
          </a:p>
        </p:txBody>
      </p:sp>
      <p:sp>
        <p:nvSpPr>
          <p:cNvPr id="10278" name="TextBox 53"/>
          <p:cNvSpPr txBox="1">
            <a:spLocks noChangeArrowheads="1"/>
          </p:cNvSpPr>
          <p:nvPr/>
        </p:nvSpPr>
        <p:spPr bwMode="auto">
          <a:xfrm>
            <a:off x="4306888" y="5872163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Pears</a:t>
            </a:r>
          </a:p>
        </p:txBody>
      </p:sp>
      <p:sp>
        <p:nvSpPr>
          <p:cNvPr id="10279" name="TextBox 54"/>
          <p:cNvSpPr txBox="1">
            <a:spLocks noChangeArrowheads="1"/>
          </p:cNvSpPr>
          <p:nvPr/>
        </p:nvSpPr>
        <p:spPr bwMode="auto">
          <a:xfrm flipH="1">
            <a:off x="1079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10280" name="TextBox 55"/>
          <p:cNvSpPr txBox="1">
            <a:spLocks noChangeArrowheads="1"/>
          </p:cNvSpPr>
          <p:nvPr/>
        </p:nvSpPr>
        <p:spPr bwMode="auto">
          <a:xfrm flipH="1">
            <a:off x="1079500" y="52133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</a:t>
            </a:r>
          </a:p>
        </p:txBody>
      </p:sp>
      <p:sp>
        <p:nvSpPr>
          <p:cNvPr id="10281" name="TextBox 56"/>
          <p:cNvSpPr txBox="1">
            <a:spLocks noChangeArrowheads="1"/>
          </p:cNvSpPr>
          <p:nvPr/>
        </p:nvSpPr>
        <p:spPr bwMode="auto">
          <a:xfrm flipH="1">
            <a:off x="1079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10282" name="TextBox 57"/>
          <p:cNvSpPr txBox="1">
            <a:spLocks noChangeArrowheads="1"/>
          </p:cNvSpPr>
          <p:nvPr/>
        </p:nvSpPr>
        <p:spPr bwMode="auto">
          <a:xfrm flipH="1">
            <a:off x="1079500" y="42100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3</a:t>
            </a:r>
          </a:p>
        </p:txBody>
      </p:sp>
      <p:sp>
        <p:nvSpPr>
          <p:cNvPr id="10283" name="TextBox 58"/>
          <p:cNvSpPr txBox="1">
            <a:spLocks noChangeArrowheads="1"/>
          </p:cNvSpPr>
          <p:nvPr/>
        </p:nvSpPr>
        <p:spPr bwMode="auto">
          <a:xfrm flipH="1">
            <a:off x="1079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10284" name="TextBox 59"/>
          <p:cNvSpPr txBox="1">
            <a:spLocks noChangeArrowheads="1"/>
          </p:cNvSpPr>
          <p:nvPr/>
        </p:nvSpPr>
        <p:spPr bwMode="auto">
          <a:xfrm flipH="1">
            <a:off x="1079500" y="32067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5</a:t>
            </a:r>
          </a:p>
        </p:txBody>
      </p:sp>
      <p:sp>
        <p:nvSpPr>
          <p:cNvPr id="10285" name="TextBox 60"/>
          <p:cNvSpPr txBox="1">
            <a:spLocks noChangeArrowheads="1"/>
          </p:cNvSpPr>
          <p:nvPr/>
        </p:nvSpPr>
        <p:spPr bwMode="auto">
          <a:xfrm flipH="1">
            <a:off x="1079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10286" name="TextBox 61"/>
          <p:cNvSpPr txBox="1">
            <a:spLocks noChangeArrowheads="1"/>
          </p:cNvSpPr>
          <p:nvPr/>
        </p:nvSpPr>
        <p:spPr bwMode="auto">
          <a:xfrm flipH="1">
            <a:off x="1079500" y="22034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7</a:t>
            </a:r>
          </a:p>
        </p:txBody>
      </p:sp>
      <p:sp>
        <p:nvSpPr>
          <p:cNvPr id="10287" name="TextBox 62"/>
          <p:cNvSpPr txBox="1">
            <a:spLocks noChangeArrowheads="1"/>
          </p:cNvSpPr>
          <p:nvPr/>
        </p:nvSpPr>
        <p:spPr bwMode="auto">
          <a:xfrm flipH="1">
            <a:off x="1079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10288" name="TextBox 63"/>
          <p:cNvSpPr txBox="1">
            <a:spLocks noChangeArrowheads="1"/>
          </p:cNvSpPr>
          <p:nvPr/>
        </p:nvSpPr>
        <p:spPr bwMode="auto">
          <a:xfrm flipH="1">
            <a:off x="1079500" y="12001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9</a:t>
            </a:r>
          </a:p>
        </p:txBody>
      </p:sp>
      <p:sp>
        <p:nvSpPr>
          <p:cNvPr id="10289" name="TextBox 64"/>
          <p:cNvSpPr txBox="1">
            <a:spLocks noChangeArrowheads="1"/>
          </p:cNvSpPr>
          <p:nvPr/>
        </p:nvSpPr>
        <p:spPr bwMode="auto">
          <a:xfrm flipH="1">
            <a:off x="954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grpSp>
        <p:nvGrpSpPr>
          <p:cNvPr id="10290" name="Group 11"/>
          <p:cNvGrpSpPr>
            <a:grpSpLocks/>
          </p:cNvGrpSpPr>
          <p:nvPr/>
        </p:nvGrpSpPr>
        <p:grpSpPr bwMode="auto">
          <a:xfrm>
            <a:off x="4311650" y="4860925"/>
            <a:ext cx="982663" cy="998538"/>
            <a:chOff x="4312267" y="4860196"/>
            <a:chExt cx="982001" cy="999792"/>
          </a:xfrm>
        </p:grpSpPr>
        <p:sp>
          <p:nvSpPr>
            <p:cNvPr id="148" name="Rectangle 147"/>
            <p:cNvSpPr/>
            <p:nvPr/>
          </p:nvSpPr>
          <p:spPr>
            <a:xfrm>
              <a:off x="4312267" y="4860196"/>
              <a:ext cx="982001" cy="99979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2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128" y="5019575"/>
              <a:ext cx="521710" cy="6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1" name="Group 10"/>
          <p:cNvGrpSpPr>
            <a:grpSpLocks/>
          </p:cNvGrpSpPr>
          <p:nvPr/>
        </p:nvGrpSpPr>
        <p:grpSpPr bwMode="auto">
          <a:xfrm>
            <a:off x="3330575" y="4860925"/>
            <a:ext cx="981075" cy="998538"/>
            <a:chOff x="3330266" y="4860196"/>
            <a:chExt cx="982001" cy="999792"/>
          </a:xfrm>
        </p:grpSpPr>
        <p:sp>
          <p:nvSpPr>
            <p:cNvPr id="147" name="Rectangle 146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27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2" name="Group 9"/>
          <p:cNvGrpSpPr>
            <a:grpSpLocks/>
          </p:cNvGrpSpPr>
          <p:nvPr/>
        </p:nvGrpSpPr>
        <p:grpSpPr bwMode="auto">
          <a:xfrm>
            <a:off x="2347913" y="4860925"/>
            <a:ext cx="982662" cy="998538"/>
            <a:chOff x="2348264" y="4860196"/>
            <a:chExt cx="982001" cy="999792"/>
          </a:xfrm>
        </p:grpSpPr>
        <p:sp>
          <p:nvSpPr>
            <p:cNvPr id="105" name="Rectangle 104"/>
            <p:cNvSpPr/>
            <p:nvPr/>
          </p:nvSpPr>
          <p:spPr>
            <a:xfrm>
              <a:off x="2348264" y="4860196"/>
              <a:ext cx="982001" cy="999792"/>
            </a:xfrm>
            <a:prstGeom prst="rect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25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85" y="5081489"/>
              <a:ext cx="914158" cy="54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3" name="Group 13"/>
          <p:cNvGrpSpPr>
            <a:grpSpLocks/>
          </p:cNvGrpSpPr>
          <p:nvPr/>
        </p:nvGrpSpPr>
        <p:grpSpPr bwMode="auto">
          <a:xfrm>
            <a:off x="1366838" y="4860925"/>
            <a:ext cx="981075" cy="998538"/>
            <a:chOff x="1366263" y="4860196"/>
            <a:chExt cx="982001" cy="999792"/>
          </a:xfrm>
        </p:grpSpPr>
        <p:sp>
          <p:nvSpPr>
            <p:cNvPr id="103" name="Rectangle 102"/>
            <p:cNvSpPr/>
            <p:nvPr/>
          </p:nvSpPr>
          <p:spPr>
            <a:xfrm>
              <a:off x="1366263" y="4860196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2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5040091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4" name="Group 17"/>
          <p:cNvGrpSpPr>
            <a:grpSpLocks/>
          </p:cNvGrpSpPr>
          <p:nvPr/>
        </p:nvGrpSpPr>
        <p:grpSpPr bwMode="auto">
          <a:xfrm>
            <a:off x="1366838" y="847725"/>
            <a:ext cx="981075" cy="1000125"/>
            <a:chOff x="1366263" y="847856"/>
            <a:chExt cx="982001" cy="999792"/>
          </a:xfrm>
        </p:grpSpPr>
        <p:sp>
          <p:nvSpPr>
            <p:cNvPr id="159" name="Rectangle 158"/>
            <p:cNvSpPr/>
            <p:nvPr/>
          </p:nvSpPr>
          <p:spPr>
            <a:xfrm>
              <a:off x="1366263" y="847856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21" name="Picture 1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1027751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5" name="Group 14"/>
          <p:cNvGrpSpPr>
            <a:grpSpLocks/>
          </p:cNvGrpSpPr>
          <p:nvPr/>
        </p:nvGrpSpPr>
        <p:grpSpPr bwMode="auto">
          <a:xfrm>
            <a:off x="1366838" y="3857625"/>
            <a:ext cx="981075" cy="998538"/>
            <a:chOff x="1366263" y="3857111"/>
            <a:chExt cx="982001" cy="999792"/>
          </a:xfrm>
        </p:grpSpPr>
        <p:sp>
          <p:nvSpPr>
            <p:cNvPr id="150" name="Rectangle 149"/>
            <p:cNvSpPr/>
            <p:nvPr/>
          </p:nvSpPr>
          <p:spPr>
            <a:xfrm>
              <a:off x="1366263" y="3857111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19" name="Picture 1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4037006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6" name="Group 15"/>
          <p:cNvGrpSpPr>
            <a:grpSpLocks/>
          </p:cNvGrpSpPr>
          <p:nvPr/>
        </p:nvGrpSpPr>
        <p:grpSpPr bwMode="auto">
          <a:xfrm>
            <a:off x="1366838" y="2854325"/>
            <a:ext cx="981075" cy="1000125"/>
            <a:chOff x="1366263" y="2854026"/>
            <a:chExt cx="982001" cy="999792"/>
          </a:xfrm>
        </p:grpSpPr>
        <p:sp>
          <p:nvSpPr>
            <p:cNvPr id="153" name="Rectangle 152"/>
            <p:cNvSpPr/>
            <p:nvPr/>
          </p:nvSpPr>
          <p:spPr>
            <a:xfrm>
              <a:off x="1366263" y="2854026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17" name="Picture 1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3033921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7" name="Group 16"/>
          <p:cNvGrpSpPr>
            <a:grpSpLocks/>
          </p:cNvGrpSpPr>
          <p:nvPr/>
        </p:nvGrpSpPr>
        <p:grpSpPr bwMode="auto">
          <a:xfrm>
            <a:off x="1366838" y="1851025"/>
            <a:ext cx="981075" cy="1000125"/>
            <a:chOff x="1366263" y="1850941"/>
            <a:chExt cx="982001" cy="999792"/>
          </a:xfrm>
        </p:grpSpPr>
        <p:sp>
          <p:nvSpPr>
            <p:cNvPr id="156" name="Rectangle 155"/>
            <p:cNvSpPr/>
            <p:nvPr/>
          </p:nvSpPr>
          <p:spPr>
            <a:xfrm>
              <a:off x="1366263" y="1850941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15" name="Picture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2030836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8" name="Group 164"/>
          <p:cNvGrpSpPr>
            <a:grpSpLocks/>
          </p:cNvGrpSpPr>
          <p:nvPr/>
        </p:nvGrpSpPr>
        <p:grpSpPr bwMode="auto">
          <a:xfrm>
            <a:off x="3330575" y="3857625"/>
            <a:ext cx="981075" cy="1000125"/>
            <a:chOff x="3330266" y="4860196"/>
            <a:chExt cx="982001" cy="999792"/>
          </a:xfrm>
        </p:grpSpPr>
        <p:sp>
          <p:nvSpPr>
            <p:cNvPr id="166" name="Rectangle 165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13" name="Picture 1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9" name="Group 170"/>
          <p:cNvGrpSpPr>
            <a:grpSpLocks/>
          </p:cNvGrpSpPr>
          <p:nvPr/>
        </p:nvGrpSpPr>
        <p:grpSpPr bwMode="auto">
          <a:xfrm>
            <a:off x="3330575" y="2854325"/>
            <a:ext cx="981075" cy="1000125"/>
            <a:chOff x="3330266" y="4860196"/>
            <a:chExt cx="982001" cy="999792"/>
          </a:xfrm>
        </p:grpSpPr>
        <p:sp>
          <p:nvSpPr>
            <p:cNvPr id="172" name="Rectangle 171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11" name="Picture 1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0" name="Group 173"/>
          <p:cNvGrpSpPr>
            <a:grpSpLocks/>
          </p:cNvGrpSpPr>
          <p:nvPr/>
        </p:nvGrpSpPr>
        <p:grpSpPr bwMode="auto">
          <a:xfrm>
            <a:off x="3330575" y="1851025"/>
            <a:ext cx="981075" cy="1000125"/>
            <a:chOff x="3330266" y="4860196"/>
            <a:chExt cx="982001" cy="999792"/>
          </a:xfrm>
        </p:grpSpPr>
        <p:sp>
          <p:nvSpPr>
            <p:cNvPr id="175" name="Rectangle 174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09" name="Picture 1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1" name="Group 176"/>
          <p:cNvGrpSpPr>
            <a:grpSpLocks/>
          </p:cNvGrpSpPr>
          <p:nvPr/>
        </p:nvGrpSpPr>
        <p:grpSpPr bwMode="auto">
          <a:xfrm>
            <a:off x="4311650" y="3857625"/>
            <a:ext cx="982663" cy="1000125"/>
            <a:chOff x="4312267" y="4860196"/>
            <a:chExt cx="982001" cy="999792"/>
          </a:xfrm>
        </p:grpSpPr>
        <p:sp>
          <p:nvSpPr>
            <p:cNvPr id="178" name="Rectangle 177"/>
            <p:cNvSpPr/>
            <p:nvPr/>
          </p:nvSpPr>
          <p:spPr>
            <a:xfrm>
              <a:off x="4312267" y="4860196"/>
              <a:ext cx="982001" cy="99979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07" name="Picture 1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128" y="5019575"/>
              <a:ext cx="521710" cy="6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2" name="Group 179"/>
          <p:cNvGrpSpPr>
            <a:grpSpLocks/>
          </p:cNvGrpSpPr>
          <p:nvPr/>
        </p:nvGrpSpPr>
        <p:grpSpPr bwMode="auto">
          <a:xfrm>
            <a:off x="4311650" y="2854325"/>
            <a:ext cx="982663" cy="1000125"/>
            <a:chOff x="4312267" y="4860196"/>
            <a:chExt cx="982001" cy="999792"/>
          </a:xfrm>
        </p:grpSpPr>
        <p:sp>
          <p:nvSpPr>
            <p:cNvPr id="181" name="Rectangle 180"/>
            <p:cNvSpPr/>
            <p:nvPr/>
          </p:nvSpPr>
          <p:spPr>
            <a:xfrm>
              <a:off x="4312267" y="4860196"/>
              <a:ext cx="982001" cy="99979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305" name="Picture 1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128" y="5019575"/>
              <a:ext cx="521710" cy="6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3" name="TextBox 187"/>
          <p:cNvSpPr txBox="1">
            <a:spLocks noChangeArrowheads="1"/>
          </p:cNvSpPr>
          <p:nvPr/>
        </p:nvSpPr>
        <p:spPr bwMode="auto">
          <a:xfrm>
            <a:off x="5299075" y="849313"/>
            <a:ext cx="308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Favourite 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5408613" y="2127250"/>
            <a:ext cx="2811462" cy="2459038"/>
            <a:chOff x="5408315" y="2395635"/>
            <a:chExt cx="2811346" cy="2460039"/>
          </a:xfrm>
        </p:grpSpPr>
        <p:grpSp>
          <p:nvGrpSpPr>
            <p:cNvPr id="12373" name="Group 66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5943280" y="2395635"/>
                <a:ext cx="2276381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6200000">
                <a:off x="5354160" y="3272450"/>
                <a:ext cx="814720" cy="706408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2374" name="TextBox 67"/>
            <p:cNvSpPr txBox="1">
              <a:spLocks noChangeArrowheads="1"/>
            </p:cNvSpPr>
            <p:nvPr/>
          </p:nvSpPr>
          <p:spPr bwMode="auto">
            <a:xfrm>
              <a:off x="5939907" y="2963935"/>
              <a:ext cx="227606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the same pictogram with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the number scale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changed to only show the even numbers.</a:t>
              </a: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362075" y="849313"/>
          <a:ext cx="3937000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6" marR="91446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23" name="TextBox 50"/>
          <p:cNvSpPr txBox="1">
            <a:spLocks noChangeArrowheads="1"/>
          </p:cNvSpPr>
          <p:nvPr/>
        </p:nvSpPr>
        <p:spPr bwMode="auto">
          <a:xfrm>
            <a:off x="1362075" y="58721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Banana</a:t>
            </a:r>
          </a:p>
        </p:txBody>
      </p:sp>
      <p:sp>
        <p:nvSpPr>
          <p:cNvPr id="12324" name="TextBox 51"/>
          <p:cNvSpPr txBox="1">
            <a:spLocks noChangeArrowheads="1"/>
          </p:cNvSpPr>
          <p:nvPr/>
        </p:nvSpPr>
        <p:spPr bwMode="auto">
          <a:xfrm>
            <a:off x="2349500" y="58721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Grapes</a:t>
            </a:r>
          </a:p>
        </p:txBody>
      </p:sp>
      <p:sp>
        <p:nvSpPr>
          <p:cNvPr id="12325" name="TextBox 52"/>
          <p:cNvSpPr txBox="1">
            <a:spLocks noChangeArrowheads="1"/>
          </p:cNvSpPr>
          <p:nvPr/>
        </p:nvSpPr>
        <p:spPr bwMode="auto">
          <a:xfrm>
            <a:off x="3321050" y="5872163"/>
            <a:ext cx="993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Apples</a:t>
            </a:r>
          </a:p>
        </p:txBody>
      </p:sp>
      <p:sp>
        <p:nvSpPr>
          <p:cNvPr id="12326" name="TextBox 53"/>
          <p:cNvSpPr txBox="1">
            <a:spLocks noChangeArrowheads="1"/>
          </p:cNvSpPr>
          <p:nvPr/>
        </p:nvSpPr>
        <p:spPr bwMode="auto">
          <a:xfrm>
            <a:off x="4306888" y="5872163"/>
            <a:ext cx="992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Pears</a:t>
            </a:r>
          </a:p>
        </p:txBody>
      </p:sp>
      <p:sp>
        <p:nvSpPr>
          <p:cNvPr id="12327" name="TextBox 54"/>
          <p:cNvSpPr txBox="1">
            <a:spLocks noChangeArrowheads="1"/>
          </p:cNvSpPr>
          <p:nvPr/>
        </p:nvSpPr>
        <p:spPr bwMode="auto">
          <a:xfrm flipH="1">
            <a:off x="1079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12328" name="TextBox 56"/>
          <p:cNvSpPr txBox="1">
            <a:spLocks noChangeArrowheads="1"/>
          </p:cNvSpPr>
          <p:nvPr/>
        </p:nvSpPr>
        <p:spPr bwMode="auto">
          <a:xfrm flipH="1">
            <a:off x="1079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12329" name="TextBox 58"/>
          <p:cNvSpPr txBox="1">
            <a:spLocks noChangeArrowheads="1"/>
          </p:cNvSpPr>
          <p:nvPr/>
        </p:nvSpPr>
        <p:spPr bwMode="auto">
          <a:xfrm flipH="1">
            <a:off x="1079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12330" name="TextBox 60"/>
          <p:cNvSpPr txBox="1">
            <a:spLocks noChangeArrowheads="1"/>
          </p:cNvSpPr>
          <p:nvPr/>
        </p:nvSpPr>
        <p:spPr bwMode="auto">
          <a:xfrm flipH="1">
            <a:off x="1079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12331" name="TextBox 62"/>
          <p:cNvSpPr txBox="1">
            <a:spLocks noChangeArrowheads="1"/>
          </p:cNvSpPr>
          <p:nvPr/>
        </p:nvSpPr>
        <p:spPr bwMode="auto">
          <a:xfrm flipH="1">
            <a:off x="1079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12332" name="TextBox 64"/>
          <p:cNvSpPr txBox="1">
            <a:spLocks noChangeArrowheads="1"/>
          </p:cNvSpPr>
          <p:nvPr/>
        </p:nvSpPr>
        <p:spPr bwMode="auto">
          <a:xfrm flipH="1">
            <a:off x="954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grpSp>
        <p:nvGrpSpPr>
          <p:cNvPr id="12333" name="Group 11"/>
          <p:cNvGrpSpPr>
            <a:grpSpLocks/>
          </p:cNvGrpSpPr>
          <p:nvPr/>
        </p:nvGrpSpPr>
        <p:grpSpPr bwMode="auto">
          <a:xfrm>
            <a:off x="4311650" y="4860925"/>
            <a:ext cx="982663" cy="998538"/>
            <a:chOff x="4312267" y="4860196"/>
            <a:chExt cx="982001" cy="999792"/>
          </a:xfrm>
        </p:grpSpPr>
        <p:sp>
          <p:nvSpPr>
            <p:cNvPr id="148" name="Rectangle 147"/>
            <p:cNvSpPr/>
            <p:nvPr/>
          </p:nvSpPr>
          <p:spPr>
            <a:xfrm>
              <a:off x="4312267" y="4860196"/>
              <a:ext cx="982001" cy="99979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7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128" y="5019575"/>
              <a:ext cx="521710" cy="6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4" name="Group 10"/>
          <p:cNvGrpSpPr>
            <a:grpSpLocks/>
          </p:cNvGrpSpPr>
          <p:nvPr/>
        </p:nvGrpSpPr>
        <p:grpSpPr bwMode="auto">
          <a:xfrm>
            <a:off x="3330575" y="4860925"/>
            <a:ext cx="981075" cy="998538"/>
            <a:chOff x="3330266" y="4860196"/>
            <a:chExt cx="982001" cy="999792"/>
          </a:xfrm>
        </p:grpSpPr>
        <p:sp>
          <p:nvSpPr>
            <p:cNvPr id="147" name="Rectangle 146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70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5" name="Group 9"/>
          <p:cNvGrpSpPr>
            <a:grpSpLocks/>
          </p:cNvGrpSpPr>
          <p:nvPr/>
        </p:nvGrpSpPr>
        <p:grpSpPr bwMode="auto">
          <a:xfrm>
            <a:off x="2347913" y="4860925"/>
            <a:ext cx="982662" cy="998538"/>
            <a:chOff x="2348264" y="4860196"/>
            <a:chExt cx="982001" cy="999792"/>
          </a:xfrm>
        </p:grpSpPr>
        <p:sp>
          <p:nvSpPr>
            <p:cNvPr id="105" name="Rectangle 104"/>
            <p:cNvSpPr/>
            <p:nvPr/>
          </p:nvSpPr>
          <p:spPr>
            <a:xfrm>
              <a:off x="2348264" y="4860196"/>
              <a:ext cx="982001" cy="999792"/>
            </a:xfrm>
            <a:prstGeom prst="rect">
              <a:avLst/>
            </a:prstGeom>
            <a:solidFill>
              <a:srgbClr val="CC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68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185" y="5081489"/>
              <a:ext cx="914158" cy="54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6" name="Group 13"/>
          <p:cNvGrpSpPr>
            <a:grpSpLocks/>
          </p:cNvGrpSpPr>
          <p:nvPr/>
        </p:nvGrpSpPr>
        <p:grpSpPr bwMode="auto">
          <a:xfrm>
            <a:off x="1366838" y="4860925"/>
            <a:ext cx="981075" cy="998538"/>
            <a:chOff x="1366263" y="4860196"/>
            <a:chExt cx="982001" cy="999792"/>
          </a:xfrm>
        </p:grpSpPr>
        <p:sp>
          <p:nvSpPr>
            <p:cNvPr id="103" name="Rectangle 102"/>
            <p:cNvSpPr/>
            <p:nvPr/>
          </p:nvSpPr>
          <p:spPr>
            <a:xfrm>
              <a:off x="1366263" y="4860196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66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5040091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7" name="Group 17"/>
          <p:cNvGrpSpPr>
            <a:grpSpLocks/>
          </p:cNvGrpSpPr>
          <p:nvPr/>
        </p:nvGrpSpPr>
        <p:grpSpPr bwMode="auto">
          <a:xfrm>
            <a:off x="1366838" y="847725"/>
            <a:ext cx="981075" cy="1000125"/>
            <a:chOff x="1366263" y="847856"/>
            <a:chExt cx="982001" cy="999792"/>
          </a:xfrm>
        </p:grpSpPr>
        <p:sp>
          <p:nvSpPr>
            <p:cNvPr id="159" name="Rectangle 158"/>
            <p:cNvSpPr/>
            <p:nvPr/>
          </p:nvSpPr>
          <p:spPr>
            <a:xfrm>
              <a:off x="1366263" y="847856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64" name="Picture 1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1027751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8" name="Group 14"/>
          <p:cNvGrpSpPr>
            <a:grpSpLocks/>
          </p:cNvGrpSpPr>
          <p:nvPr/>
        </p:nvGrpSpPr>
        <p:grpSpPr bwMode="auto">
          <a:xfrm>
            <a:off x="1366838" y="3857625"/>
            <a:ext cx="981075" cy="998538"/>
            <a:chOff x="1366263" y="3857111"/>
            <a:chExt cx="982001" cy="999792"/>
          </a:xfrm>
        </p:grpSpPr>
        <p:sp>
          <p:nvSpPr>
            <p:cNvPr id="150" name="Rectangle 149"/>
            <p:cNvSpPr/>
            <p:nvPr/>
          </p:nvSpPr>
          <p:spPr>
            <a:xfrm>
              <a:off x="1366263" y="3857111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62" name="Picture 16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4037006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9" name="Group 15"/>
          <p:cNvGrpSpPr>
            <a:grpSpLocks/>
          </p:cNvGrpSpPr>
          <p:nvPr/>
        </p:nvGrpSpPr>
        <p:grpSpPr bwMode="auto">
          <a:xfrm>
            <a:off x="1366838" y="2854325"/>
            <a:ext cx="981075" cy="1000125"/>
            <a:chOff x="1366263" y="2854026"/>
            <a:chExt cx="982001" cy="999792"/>
          </a:xfrm>
        </p:grpSpPr>
        <p:sp>
          <p:nvSpPr>
            <p:cNvPr id="153" name="Rectangle 152"/>
            <p:cNvSpPr/>
            <p:nvPr/>
          </p:nvSpPr>
          <p:spPr>
            <a:xfrm>
              <a:off x="1366263" y="2854026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60" name="Picture 1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3033921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0" name="Group 16"/>
          <p:cNvGrpSpPr>
            <a:grpSpLocks/>
          </p:cNvGrpSpPr>
          <p:nvPr/>
        </p:nvGrpSpPr>
        <p:grpSpPr bwMode="auto">
          <a:xfrm>
            <a:off x="1366838" y="1851025"/>
            <a:ext cx="981075" cy="1000125"/>
            <a:chOff x="1366263" y="1850941"/>
            <a:chExt cx="982001" cy="999792"/>
          </a:xfrm>
        </p:grpSpPr>
        <p:sp>
          <p:nvSpPr>
            <p:cNvPr id="156" name="Rectangle 155"/>
            <p:cNvSpPr/>
            <p:nvPr/>
          </p:nvSpPr>
          <p:spPr>
            <a:xfrm>
              <a:off x="1366263" y="1850941"/>
              <a:ext cx="982001" cy="999792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58" name="Picture 1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191" y="2030836"/>
              <a:ext cx="736145" cy="6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1" name="Group 164"/>
          <p:cNvGrpSpPr>
            <a:grpSpLocks/>
          </p:cNvGrpSpPr>
          <p:nvPr/>
        </p:nvGrpSpPr>
        <p:grpSpPr bwMode="auto">
          <a:xfrm>
            <a:off x="3330575" y="3857625"/>
            <a:ext cx="981075" cy="1000125"/>
            <a:chOff x="3330266" y="4860196"/>
            <a:chExt cx="982001" cy="999792"/>
          </a:xfrm>
        </p:grpSpPr>
        <p:sp>
          <p:nvSpPr>
            <p:cNvPr id="166" name="Rectangle 165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56" name="Picture 1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170"/>
          <p:cNvGrpSpPr>
            <a:grpSpLocks/>
          </p:cNvGrpSpPr>
          <p:nvPr/>
        </p:nvGrpSpPr>
        <p:grpSpPr bwMode="auto">
          <a:xfrm>
            <a:off x="3330575" y="2854325"/>
            <a:ext cx="981075" cy="1000125"/>
            <a:chOff x="3330266" y="4860196"/>
            <a:chExt cx="982001" cy="999792"/>
          </a:xfrm>
        </p:grpSpPr>
        <p:sp>
          <p:nvSpPr>
            <p:cNvPr id="172" name="Rectangle 171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54" name="Picture 1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3" name="Group 173"/>
          <p:cNvGrpSpPr>
            <a:grpSpLocks/>
          </p:cNvGrpSpPr>
          <p:nvPr/>
        </p:nvGrpSpPr>
        <p:grpSpPr bwMode="auto">
          <a:xfrm>
            <a:off x="3330575" y="1851025"/>
            <a:ext cx="981075" cy="1000125"/>
            <a:chOff x="3330266" y="4860196"/>
            <a:chExt cx="982001" cy="999792"/>
          </a:xfrm>
        </p:grpSpPr>
        <p:sp>
          <p:nvSpPr>
            <p:cNvPr id="175" name="Rectangle 174"/>
            <p:cNvSpPr/>
            <p:nvPr/>
          </p:nvSpPr>
          <p:spPr>
            <a:xfrm>
              <a:off x="3330266" y="4860196"/>
              <a:ext cx="982001" cy="999792"/>
            </a:xfrm>
            <a:prstGeom prst="rect">
              <a:avLst/>
            </a:prstGeom>
            <a:solidFill>
              <a:srgbClr val="FFA3A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52" name="Picture 1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368" y="5048946"/>
              <a:ext cx="603220" cy="62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4" name="Group 176"/>
          <p:cNvGrpSpPr>
            <a:grpSpLocks/>
          </p:cNvGrpSpPr>
          <p:nvPr/>
        </p:nvGrpSpPr>
        <p:grpSpPr bwMode="auto">
          <a:xfrm>
            <a:off x="4311650" y="3857625"/>
            <a:ext cx="982663" cy="1000125"/>
            <a:chOff x="4312267" y="4860196"/>
            <a:chExt cx="982001" cy="999792"/>
          </a:xfrm>
        </p:grpSpPr>
        <p:sp>
          <p:nvSpPr>
            <p:cNvPr id="178" name="Rectangle 177"/>
            <p:cNvSpPr/>
            <p:nvPr/>
          </p:nvSpPr>
          <p:spPr>
            <a:xfrm>
              <a:off x="4312267" y="4860196"/>
              <a:ext cx="982001" cy="99979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50" name="Picture 1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128" y="5019575"/>
              <a:ext cx="521710" cy="6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5" name="Group 179"/>
          <p:cNvGrpSpPr>
            <a:grpSpLocks/>
          </p:cNvGrpSpPr>
          <p:nvPr/>
        </p:nvGrpSpPr>
        <p:grpSpPr bwMode="auto">
          <a:xfrm>
            <a:off x="4311650" y="2854325"/>
            <a:ext cx="982663" cy="1000125"/>
            <a:chOff x="4312267" y="4860196"/>
            <a:chExt cx="982001" cy="999792"/>
          </a:xfrm>
        </p:grpSpPr>
        <p:sp>
          <p:nvSpPr>
            <p:cNvPr id="181" name="Rectangle 180"/>
            <p:cNvSpPr/>
            <p:nvPr/>
          </p:nvSpPr>
          <p:spPr>
            <a:xfrm>
              <a:off x="4312267" y="4860196"/>
              <a:ext cx="982001" cy="99979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2348" name="Picture 1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128" y="5019575"/>
              <a:ext cx="521710" cy="69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46" name="TextBox 70"/>
          <p:cNvSpPr txBox="1">
            <a:spLocks noChangeArrowheads="1"/>
          </p:cNvSpPr>
          <p:nvPr/>
        </p:nvSpPr>
        <p:spPr bwMode="auto">
          <a:xfrm>
            <a:off x="5299075" y="849313"/>
            <a:ext cx="308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Favourite 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30288" y="849313"/>
          <a:ext cx="4062410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408613" y="2127250"/>
            <a:ext cx="2811462" cy="2459038"/>
            <a:chOff x="5408315" y="2395635"/>
            <a:chExt cx="2811346" cy="2460039"/>
          </a:xfrm>
        </p:grpSpPr>
        <p:grpSp>
          <p:nvGrpSpPr>
            <p:cNvPr id="22656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80" y="2395635"/>
                <a:ext cx="2276381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4160" y="3272450"/>
                <a:ext cx="814720" cy="706408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2657" name="TextBox 1"/>
            <p:cNvSpPr txBox="1">
              <a:spLocks noChangeArrowheads="1"/>
            </p:cNvSpPr>
            <p:nvPr/>
          </p:nvSpPr>
          <p:spPr bwMode="auto">
            <a:xfrm>
              <a:off x="5939907" y="2840823"/>
              <a:ext cx="227606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a pictogram showing children’s favourite colours.</a:t>
              </a:r>
            </a:p>
            <a:p>
              <a:pPr algn="ctr" eaLnBrk="1" hangingPunct="1"/>
              <a:endPara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endParaRPr>
            </a:p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Each circle represents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1 child’s choice.</a:t>
              </a:r>
            </a:p>
          </p:txBody>
        </p:sp>
      </p:grpSp>
      <p:sp>
        <p:nvSpPr>
          <p:cNvPr id="22599" name="TextBox 50"/>
          <p:cNvSpPr txBox="1">
            <a:spLocks noChangeArrowheads="1"/>
          </p:cNvSpPr>
          <p:nvPr/>
        </p:nvSpPr>
        <p:spPr bwMode="auto">
          <a:xfrm>
            <a:off x="1030288" y="5872163"/>
            <a:ext cx="814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Red</a:t>
            </a:r>
          </a:p>
        </p:txBody>
      </p:sp>
      <p:sp>
        <p:nvSpPr>
          <p:cNvPr id="22600" name="TextBox 51"/>
          <p:cNvSpPr txBox="1">
            <a:spLocks noChangeArrowheads="1"/>
          </p:cNvSpPr>
          <p:nvPr/>
        </p:nvSpPr>
        <p:spPr bwMode="auto">
          <a:xfrm>
            <a:off x="1841500" y="5872163"/>
            <a:ext cx="808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Blue</a:t>
            </a:r>
          </a:p>
        </p:txBody>
      </p:sp>
      <p:sp>
        <p:nvSpPr>
          <p:cNvPr id="22601" name="TextBox 52"/>
          <p:cNvSpPr txBox="1">
            <a:spLocks noChangeArrowheads="1"/>
          </p:cNvSpPr>
          <p:nvPr/>
        </p:nvSpPr>
        <p:spPr bwMode="auto">
          <a:xfrm>
            <a:off x="2657475" y="58721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Green</a:t>
            </a:r>
          </a:p>
        </p:txBody>
      </p:sp>
      <p:sp>
        <p:nvSpPr>
          <p:cNvPr id="22602" name="TextBox 53"/>
          <p:cNvSpPr txBox="1">
            <a:spLocks noChangeArrowheads="1"/>
          </p:cNvSpPr>
          <p:nvPr/>
        </p:nvSpPr>
        <p:spPr bwMode="auto">
          <a:xfrm>
            <a:off x="3460750" y="5872163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Yellow</a:t>
            </a:r>
          </a:p>
        </p:txBody>
      </p:sp>
      <p:sp>
        <p:nvSpPr>
          <p:cNvPr id="22603" name="TextBox 54"/>
          <p:cNvSpPr txBox="1">
            <a:spLocks noChangeArrowheads="1"/>
          </p:cNvSpPr>
          <p:nvPr/>
        </p:nvSpPr>
        <p:spPr bwMode="auto">
          <a:xfrm flipH="1">
            <a:off x="747713" y="57150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22604" name="TextBox 55"/>
          <p:cNvSpPr txBox="1">
            <a:spLocks noChangeArrowheads="1"/>
          </p:cNvSpPr>
          <p:nvPr/>
        </p:nvSpPr>
        <p:spPr bwMode="auto">
          <a:xfrm flipH="1">
            <a:off x="747713" y="52133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</a:t>
            </a:r>
          </a:p>
        </p:txBody>
      </p:sp>
      <p:sp>
        <p:nvSpPr>
          <p:cNvPr id="22605" name="TextBox 56"/>
          <p:cNvSpPr txBox="1">
            <a:spLocks noChangeArrowheads="1"/>
          </p:cNvSpPr>
          <p:nvPr/>
        </p:nvSpPr>
        <p:spPr bwMode="auto">
          <a:xfrm flipH="1">
            <a:off x="747713" y="47117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22606" name="TextBox 57"/>
          <p:cNvSpPr txBox="1">
            <a:spLocks noChangeArrowheads="1"/>
          </p:cNvSpPr>
          <p:nvPr/>
        </p:nvSpPr>
        <p:spPr bwMode="auto">
          <a:xfrm flipH="1">
            <a:off x="747713" y="42100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3</a:t>
            </a:r>
          </a:p>
        </p:txBody>
      </p:sp>
      <p:sp>
        <p:nvSpPr>
          <p:cNvPr id="22607" name="TextBox 58"/>
          <p:cNvSpPr txBox="1">
            <a:spLocks noChangeArrowheads="1"/>
          </p:cNvSpPr>
          <p:nvPr/>
        </p:nvSpPr>
        <p:spPr bwMode="auto">
          <a:xfrm flipH="1">
            <a:off x="747713" y="37084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22608" name="TextBox 59"/>
          <p:cNvSpPr txBox="1">
            <a:spLocks noChangeArrowheads="1"/>
          </p:cNvSpPr>
          <p:nvPr/>
        </p:nvSpPr>
        <p:spPr bwMode="auto">
          <a:xfrm flipH="1">
            <a:off x="747713" y="32067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5</a:t>
            </a:r>
          </a:p>
        </p:txBody>
      </p:sp>
      <p:sp>
        <p:nvSpPr>
          <p:cNvPr id="22609" name="TextBox 60"/>
          <p:cNvSpPr txBox="1">
            <a:spLocks noChangeArrowheads="1"/>
          </p:cNvSpPr>
          <p:nvPr/>
        </p:nvSpPr>
        <p:spPr bwMode="auto">
          <a:xfrm flipH="1">
            <a:off x="747713" y="27051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22610" name="TextBox 61"/>
          <p:cNvSpPr txBox="1">
            <a:spLocks noChangeArrowheads="1"/>
          </p:cNvSpPr>
          <p:nvPr/>
        </p:nvSpPr>
        <p:spPr bwMode="auto">
          <a:xfrm flipH="1">
            <a:off x="747713" y="22034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7</a:t>
            </a:r>
          </a:p>
        </p:txBody>
      </p:sp>
      <p:sp>
        <p:nvSpPr>
          <p:cNvPr id="22611" name="TextBox 62"/>
          <p:cNvSpPr txBox="1">
            <a:spLocks noChangeArrowheads="1"/>
          </p:cNvSpPr>
          <p:nvPr/>
        </p:nvSpPr>
        <p:spPr bwMode="auto">
          <a:xfrm flipH="1">
            <a:off x="747713" y="17018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22612" name="TextBox 63"/>
          <p:cNvSpPr txBox="1">
            <a:spLocks noChangeArrowheads="1"/>
          </p:cNvSpPr>
          <p:nvPr/>
        </p:nvSpPr>
        <p:spPr bwMode="auto">
          <a:xfrm flipH="1">
            <a:off x="747713" y="12001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9</a:t>
            </a:r>
          </a:p>
        </p:txBody>
      </p:sp>
      <p:sp>
        <p:nvSpPr>
          <p:cNvPr id="22613" name="TextBox 64"/>
          <p:cNvSpPr txBox="1">
            <a:spLocks noChangeArrowheads="1"/>
          </p:cNvSpPr>
          <p:nvPr/>
        </p:nvSpPr>
        <p:spPr bwMode="auto">
          <a:xfrm flipH="1">
            <a:off x="620713" y="698500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sp>
        <p:nvSpPr>
          <p:cNvPr id="22614" name="TextBox 152"/>
          <p:cNvSpPr txBox="1">
            <a:spLocks noChangeArrowheads="1"/>
          </p:cNvSpPr>
          <p:nvPr/>
        </p:nvSpPr>
        <p:spPr bwMode="auto">
          <a:xfrm>
            <a:off x="5092700" y="849313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Favourite Colour</a:t>
            </a:r>
          </a:p>
        </p:txBody>
      </p:sp>
      <p:grpSp>
        <p:nvGrpSpPr>
          <p:cNvPr id="22615" name="Group 5"/>
          <p:cNvGrpSpPr>
            <a:grpSpLocks/>
          </p:cNvGrpSpPr>
          <p:nvPr/>
        </p:nvGrpSpPr>
        <p:grpSpPr bwMode="auto">
          <a:xfrm>
            <a:off x="1230313" y="1884363"/>
            <a:ext cx="423862" cy="3935412"/>
            <a:chOff x="1563003" y="1885051"/>
            <a:chExt cx="423332" cy="3934653"/>
          </a:xfrm>
        </p:grpSpPr>
        <p:sp>
          <p:nvSpPr>
            <p:cNvPr id="103" name="Oval 102"/>
            <p:cNvSpPr/>
            <p:nvPr/>
          </p:nvSpPr>
          <p:spPr>
            <a:xfrm>
              <a:off x="1563003" y="5395924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1563003" y="4894370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1563003" y="4392817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1563003" y="3891264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4" name="Oval 153"/>
            <p:cNvSpPr/>
            <p:nvPr/>
          </p:nvSpPr>
          <p:spPr>
            <a:xfrm>
              <a:off x="1563003" y="3389711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1563003" y="2888157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1563003" y="2386604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1563003" y="1885051"/>
              <a:ext cx="423332" cy="423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616" name="Group 6"/>
          <p:cNvGrpSpPr>
            <a:grpSpLocks/>
          </p:cNvGrpSpPr>
          <p:nvPr/>
        </p:nvGrpSpPr>
        <p:grpSpPr bwMode="auto">
          <a:xfrm>
            <a:off x="2038350" y="2386013"/>
            <a:ext cx="422275" cy="3433762"/>
            <a:chOff x="2358975" y="2385561"/>
            <a:chExt cx="423332" cy="3434143"/>
          </a:xfrm>
        </p:grpSpPr>
        <p:sp>
          <p:nvSpPr>
            <p:cNvPr id="160" name="Oval 159"/>
            <p:cNvSpPr/>
            <p:nvPr/>
          </p:nvSpPr>
          <p:spPr>
            <a:xfrm>
              <a:off x="2358975" y="4897265"/>
              <a:ext cx="423332" cy="42390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1" name="Oval 160"/>
            <p:cNvSpPr/>
            <p:nvPr/>
          </p:nvSpPr>
          <p:spPr>
            <a:xfrm>
              <a:off x="2358975" y="5395795"/>
              <a:ext cx="423332" cy="42390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2358975" y="4392384"/>
              <a:ext cx="423332" cy="42390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2358975" y="3885914"/>
              <a:ext cx="423332" cy="422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2358975" y="3390559"/>
              <a:ext cx="423332" cy="422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2358975" y="2893617"/>
              <a:ext cx="423332" cy="422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2358975" y="2385561"/>
              <a:ext cx="423332" cy="42390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617" name="Group 7"/>
          <p:cNvGrpSpPr>
            <a:grpSpLocks/>
          </p:cNvGrpSpPr>
          <p:nvPr/>
        </p:nvGrpSpPr>
        <p:grpSpPr bwMode="auto">
          <a:xfrm>
            <a:off x="2844800" y="3387725"/>
            <a:ext cx="433388" cy="2436813"/>
            <a:chOff x="3191916" y="3388392"/>
            <a:chExt cx="432094" cy="2436474"/>
          </a:xfrm>
        </p:grpSpPr>
        <p:sp>
          <p:nvSpPr>
            <p:cNvPr id="167" name="Oval 166"/>
            <p:cNvSpPr/>
            <p:nvPr/>
          </p:nvSpPr>
          <p:spPr>
            <a:xfrm>
              <a:off x="3201413" y="5401062"/>
              <a:ext cx="422597" cy="423804"/>
            </a:xfrm>
            <a:prstGeom prst="ellipse">
              <a:avLst/>
            </a:prstGeom>
            <a:solidFill>
              <a:srgbClr val="75D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3196665" y="4894720"/>
              <a:ext cx="422596" cy="423803"/>
            </a:xfrm>
            <a:prstGeom prst="ellipse">
              <a:avLst/>
            </a:prstGeom>
            <a:solidFill>
              <a:srgbClr val="75D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3196665" y="4383617"/>
              <a:ext cx="422596" cy="422216"/>
            </a:xfrm>
            <a:prstGeom prst="ellipse">
              <a:avLst/>
            </a:prstGeom>
            <a:solidFill>
              <a:srgbClr val="75D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3191916" y="3891560"/>
              <a:ext cx="422597" cy="423803"/>
            </a:xfrm>
            <a:prstGeom prst="ellipse">
              <a:avLst/>
            </a:prstGeom>
            <a:solidFill>
              <a:srgbClr val="75D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3193499" y="3388392"/>
              <a:ext cx="424180" cy="423804"/>
            </a:xfrm>
            <a:prstGeom prst="ellipse">
              <a:avLst/>
            </a:prstGeom>
            <a:solidFill>
              <a:srgbClr val="75D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618" name="Group 2"/>
          <p:cNvGrpSpPr>
            <a:grpSpLocks/>
          </p:cNvGrpSpPr>
          <p:nvPr/>
        </p:nvGrpSpPr>
        <p:grpSpPr bwMode="auto">
          <a:xfrm>
            <a:off x="3662363" y="1393825"/>
            <a:ext cx="422275" cy="4425950"/>
            <a:chOff x="3955973" y="1393494"/>
            <a:chExt cx="423332" cy="4426210"/>
          </a:xfrm>
        </p:grpSpPr>
        <p:sp>
          <p:nvSpPr>
            <p:cNvPr id="172" name="Oval 171"/>
            <p:cNvSpPr/>
            <p:nvPr/>
          </p:nvSpPr>
          <p:spPr>
            <a:xfrm>
              <a:off x="3955973" y="5395817"/>
              <a:ext cx="423332" cy="4238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3955973" y="4895725"/>
              <a:ext cx="423332" cy="4238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3955973" y="4395633"/>
              <a:ext cx="423332" cy="4238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3955973" y="3895541"/>
              <a:ext cx="423332" cy="422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3955973" y="3395450"/>
              <a:ext cx="423332" cy="422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7" name="Oval 176"/>
            <p:cNvSpPr/>
            <p:nvPr/>
          </p:nvSpPr>
          <p:spPr>
            <a:xfrm>
              <a:off x="3955973" y="2895357"/>
              <a:ext cx="423332" cy="4223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8" name="Oval 177"/>
            <p:cNvSpPr/>
            <p:nvPr/>
          </p:nvSpPr>
          <p:spPr>
            <a:xfrm>
              <a:off x="3955973" y="2393678"/>
              <a:ext cx="423332" cy="4238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9" name="Oval 178"/>
            <p:cNvSpPr/>
            <p:nvPr/>
          </p:nvSpPr>
          <p:spPr>
            <a:xfrm>
              <a:off x="3955973" y="1893586"/>
              <a:ext cx="423332" cy="4238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0" name="Oval 179"/>
            <p:cNvSpPr/>
            <p:nvPr/>
          </p:nvSpPr>
          <p:spPr>
            <a:xfrm>
              <a:off x="3955973" y="1393494"/>
              <a:ext cx="423332" cy="4238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2619" name="Group 3"/>
          <p:cNvGrpSpPr>
            <a:grpSpLocks/>
          </p:cNvGrpSpPr>
          <p:nvPr/>
        </p:nvGrpSpPr>
        <p:grpSpPr bwMode="auto">
          <a:xfrm>
            <a:off x="4468813" y="2887663"/>
            <a:ext cx="423862" cy="2927350"/>
            <a:chOff x="4779685" y="2888285"/>
            <a:chExt cx="423332" cy="2926837"/>
          </a:xfrm>
        </p:grpSpPr>
        <p:sp>
          <p:nvSpPr>
            <p:cNvPr id="181" name="Oval 180"/>
            <p:cNvSpPr/>
            <p:nvPr/>
          </p:nvSpPr>
          <p:spPr>
            <a:xfrm>
              <a:off x="4779685" y="5391333"/>
              <a:ext cx="423332" cy="423789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4779685" y="4891359"/>
              <a:ext cx="423332" cy="42378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3" name="Oval 182"/>
            <p:cNvSpPr/>
            <p:nvPr/>
          </p:nvSpPr>
          <p:spPr>
            <a:xfrm>
              <a:off x="4779685" y="4389797"/>
              <a:ext cx="423332" cy="42378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4" name="Oval 183"/>
            <p:cNvSpPr/>
            <p:nvPr/>
          </p:nvSpPr>
          <p:spPr>
            <a:xfrm>
              <a:off x="4779685" y="3889821"/>
              <a:ext cx="423332" cy="423789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5" name="Oval 184"/>
            <p:cNvSpPr/>
            <p:nvPr/>
          </p:nvSpPr>
          <p:spPr>
            <a:xfrm>
              <a:off x="4779685" y="3388259"/>
              <a:ext cx="423332" cy="423789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6" name="Oval 185"/>
            <p:cNvSpPr/>
            <p:nvPr/>
          </p:nvSpPr>
          <p:spPr>
            <a:xfrm>
              <a:off x="4779685" y="2888285"/>
              <a:ext cx="423332" cy="423788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2620" name="TextBox 186"/>
          <p:cNvSpPr txBox="1">
            <a:spLocks noChangeArrowheads="1"/>
          </p:cNvSpPr>
          <p:nvPr/>
        </p:nvSpPr>
        <p:spPr bwMode="auto">
          <a:xfrm>
            <a:off x="4267200" y="5845175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746750" y="2330450"/>
            <a:ext cx="2578100" cy="2255838"/>
            <a:chOff x="5408315" y="2395635"/>
            <a:chExt cx="2811346" cy="2460039"/>
          </a:xfrm>
        </p:grpSpPr>
        <p:grpSp>
          <p:nvGrpSpPr>
            <p:cNvPr id="24652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33" y="2395635"/>
                <a:ext cx="2276428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3767" y="3272505"/>
                <a:ext cx="815396" cy="706299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4653" name="TextBox 1"/>
            <p:cNvSpPr txBox="1">
              <a:spLocks noChangeArrowheads="1"/>
            </p:cNvSpPr>
            <p:nvPr/>
          </p:nvSpPr>
          <p:spPr bwMode="auto">
            <a:xfrm>
              <a:off x="5939907" y="2563168"/>
              <a:ext cx="2276061" cy="224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the same pictogram with 1 circle representing 2 children’s choices.</a:t>
              </a:r>
            </a:p>
            <a:p>
              <a:pPr algn="ctr" eaLnBrk="1" hangingPunct="1"/>
              <a:endPara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endParaRPr>
            </a:p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If there is an odd number, we use half a circle to mean 1 child.</a:t>
              </a:r>
            </a:p>
          </p:txBody>
        </p:sp>
      </p:grpSp>
      <p:sp>
        <p:nvSpPr>
          <p:cNvPr id="24579" name="TextBox 50"/>
          <p:cNvSpPr txBox="1">
            <a:spLocks noChangeArrowheads="1"/>
          </p:cNvSpPr>
          <p:nvPr/>
        </p:nvSpPr>
        <p:spPr bwMode="auto">
          <a:xfrm>
            <a:off x="1162050" y="587216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Red</a:t>
            </a:r>
          </a:p>
        </p:txBody>
      </p:sp>
      <p:sp>
        <p:nvSpPr>
          <p:cNvPr id="24580" name="TextBox 51"/>
          <p:cNvSpPr txBox="1">
            <a:spLocks noChangeArrowheads="1"/>
          </p:cNvSpPr>
          <p:nvPr/>
        </p:nvSpPr>
        <p:spPr bwMode="auto">
          <a:xfrm>
            <a:off x="2082800" y="58721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Blue</a:t>
            </a:r>
          </a:p>
        </p:txBody>
      </p:sp>
      <p:sp>
        <p:nvSpPr>
          <p:cNvPr id="24581" name="TextBox 52"/>
          <p:cNvSpPr txBox="1">
            <a:spLocks noChangeArrowheads="1"/>
          </p:cNvSpPr>
          <p:nvPr/>
        </p:nvSpPr>
        <p:spPr bwMode="auto">
          <a:xfrm>
            <a:off x="2990850" y="5872163"/>
            <a:ext cx="80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Green</a:t>
            </a:r>
          </a:p>
        </p:txBody>
      </p:sp>
      <p:sp>
        <p:nvSpPr>
          <p:cNvPr id="24582" name="TextBox 53"/>
          <p:cNvSpPr txBox="1">
            <a:spLocks noChangeArrowheads="1"/>
          </p:cNvSpPr>
          <p:nvPr/>
        </p:nvSpPr>
        <p:spPr bwMode="auto">
          <a:xfrm>
            <a:off x="3898900" y="5872163"/>
            <a:ext cx="80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Yellow</a:t>
            </a:r>
          </a:p>
        </p:txBody>
      </p:sp>
      <p:sp>
        <p:nvSpPr>
          <p:cNvPr id="24583" name="TextBox 152"/>
          <p:cNvSpPr txBox="1">
            <a:spLocks noChangeArrowheads="1"/>
          </p:cNvSpPr>
          <p:nvPr/>
        </p:nvSpPr>
        <p:spPr bwMode="auto">
          <a:xfrm>
            <a:off x="5683250" y="849313"/>
            <a:ext cx="2827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Favourite Colour</a:t>
            </a:r>
          </a:p>
        </p:txBody>
      </p:sp>
      <p:sp>
        <p:nvSpPr>
          <p:cNvPr id="24584" name="TextBox 186"/>
          <p:cNvSpPr txBox="1">
            <a:spLocks noChangeArrowheads="1"/>
          </p:cNvSpPr>
          <p:nvPr/>
        </p:nvSpPr>
        <p:spPr bwMode="auto">
          <a:xfrm>
            <a:off x="4829175" y="587216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Pink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108075" y="849313"/>
          <a:ext cx="4575175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3" name="TextBox 66"/>
          <p:cNvSpPr txBox="1">
            <a:spLocks noChangeArrowheads="1"/>
          </p:cNvSpPr>
          <p:nvPr/>
        </p:nvSpPr>
        <p:spPr bwMode="auto">
          <a:xfrm flipH="1">
            <a:off x="825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24624" name="TextBox 67"/>
          <p:cNvSpPr txBox="1">
            <a:spLocks noChangeArrowheads="1"/>
          </p:cNvSpPr>
          <p:nvPr/>
        </p:nvSpPr>
        <p:spPr bwMode="auto">
          <a:xfrm flipH="1">
            <a:off x="825500" y="52133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</a:t>
            </a:r>
          </a:p>
        </p:txBody>
      </p:sp>
      <p:sp>
        <p:nvSpPr>
          <p:cNvPr id="24625" name="TextBox 68"/>
          <p:cNvSpPr txBox="1">
            <a:spLocks noChangeArrowheads="1"/>
          </p:cNvSpPr>
          <p:nvPr/>
        </p:nvSpPr>
        <p:spPr bwMode="auto">
          <a:xfrm flipH="1">
            <a:off x="825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24626" name="TextBox 69"/>
          <p:cNvSpPr txBox="1">
            <a:spLocks noChangeArrowheads="1"/>
          </p:cNvSpPr>
          <p:nvPr/>
        </p:nvSpPr>
        <p:spPr bwMode="auto">
          <a:xfrm flipH="1">
            <a:off x="825500" y="42100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3</a:t>
            </a:r>
          </a:p>
        </p:txBody>
      </p:sp>
      <p:sp>
        <p:nvSpPr>
          <p:cNvPr id="24627" name="TextBox 70"/>
          <p:cNvSpPr txBox="1">
            <a:spLocks noChangeArrowheads="1"/>
          </p:cNvSpPr>
          <p:nvPr/>
        </p:nvSpPr>
        <p:spPr bwMode="auto">
          <a:xfrm flipH="1">
            <a:off x="825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24628" name="TextBox 71"/>
          <p:cNvSpPr txBox="1">
            <a:spLocks noChangeArrowheads="1"/>
          </p:cNvSpPr>
          <p:nvPr/>
        </p:nvSpPr>
        <p:spPr bwMode="auto">
          <a:xfrm flipH="1">
            <a:off x="825500" y="32067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5</a:t>
            </a:r>
          </a:p>
        </p:txBody>
      </p:sp>
      <p:sp>
        <p:nvSpPr>
          <p:cNvPr id="24629" name="TextBox 72"/>
          <p:cNvSpPr txBox="1">
            <a:spLocks noChangeArrowheads="1"/>
          </p:cNvSpPr>
          <p:nvPr/>
        </p:nvSpPr>
        <p:spPr bwMode="auto">
          <a:xfrm flipH="1">
            <a:off x="825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24630" name="TextBox 73"/>
          <p:cNvSpPr txBox="1">
            <a:spLocks noChangeArrowheads="1"/>
          </p:cNvSpPr>
          <p:nvPr/>
        </p:nvSpPr>
        <p:spPr bwMode="auto">
          <a:xfrm flipH="1">
            <a:off x="825500" y="22034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7</a:t>
            </a:r>
          </a:p>
        </p:txBody>
      </p:sp>
      <p:sp>
        <p:nvSpPr>
          <p:cNvPr id="24631" name="TextBox 74"/>
          <p:cNvSpPr txBox="1">
            <a:spLocks noChangeArrowheads="1"/>
          </p:cNvSpPr>
          <p:nvPr/>
        </p:nvSpPr>
        <p:spPr bwMode="auto">
          <a:xfrm flipH="1">
            <a:off x="825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24632" name="TextBox 75"/>
          <p:cNvSpPr txBox="1">
            <a:spLocks noChangeArrowheads="1"/>
          </p:cNvSpPr>
          <p:nvPr/>
        </p:nvSpPr>
        <p:spPr bwMode="auto">
          <a:xfrm flipH="1">
            <a:off x="825500" y="12001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9</a:t>
            </a:r>
          </a:p>
        </p:txBody>
      </p:sp>
      <p:sp>
        <p:nvSpPr>
          <p:cNvPr id="24633" name="TextBox 76"/>
          <p:cNvSpPr txBox="1">
            <a:spLocks noChangeArrowheads="1"/>
          </p:cNvSpPr>
          <p:nvPr/>
        </p:nvSpPr>
        <p:spPr bwMode="auto">
          <a:xfrm flipH="1">
            <a:off x="700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sp>
        <p:nvSpPr>
          <p:cNvPr id="83" name="Oval 82"/>
          <p:cNvSpPr/>
          <p:nvPr/>
        </p:nvSpPr>
        <p:spPr>
          <a:xfrm>
            <a:off x="1162050" y="1952625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1162050" y="2952750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1162050" y="3952875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1162050" y="4953000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2089150" y="4953000"/>
            <a:ext cx="800100" cy="800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089150" y="3952875"/>
            <a:ext cx="800100" cy="800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6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0" b="-2"/>
          <a:stretch>
            <a:fillRect/>
          </a:stretch>
        </p:blipFill>
        <p:spPr bwMode="auto">
          <a:xfrm>
            <a:off x="2082800" y="3317875"/>
            <a:ext cx="798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Oval 94"/>
          <p:cNvSpPr/>
          <p:nvPr/>
        </p:nvSpPr>
        <p:spPr>
          <a:xfrm>
            <a:off x="2995613" y="4964113"/>
            <a:ext cx="800100" cy="800100"/>
          </a:xfrm>
          <a:prstGeom prst="ellipse">
            <a:avLst/>
          </a:prstGeom>
          <a:solidFill>
            <a:srgbClr val="75D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995613" y="3963988"/>
            <a:ext cx="800100" cy="800100"/>
          </a:xfrm>
          <a:prstGeom prst="ellipse">
            <a:avLst/>
          </a:prstGeom>
          <a:solidFill>
            <a:srgbClr val="75D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64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6"/>
          <a:stretch>
            <a:fillRect/>
          </a:stretch>
        </p:blipFill>
        <p:spPr bwMode="auto">
          <a:xfrm>
            <a:off x="2990850" y="3317875"/>
            <a:ext cx="804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Oval 98"/>
          <p:cNvSpPr/>
          <p:nvPr/>
        </p:nvSpPr>
        <p:spPr>
          <a:xfrm>
            <a:off x="3902075" y="1955800"/>
            <a:ext cx="800100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3902075" y="2955925"/>
            <a:ext cx="800100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3902075" y="3956050"/>
            <a:ext cx="800100" cy="801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3902075" y="4957763"/>
            <a:ext cx="800100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64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6"/>
          <a:stretch>
            <a:fillRect/>
          </a:stretch>
        </p:blipFill>
        <p:spPr bwMode="auto">
          <a:xfrm>
            <a:off x="3903663" y="1363663"/>
            <a:ext cx="7985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Oval 103"/>
          <p:cNvSpPr/>
          <p:nvPr/>
        </p:nvSpPr>
        <p:spPr>
          <a:xfrm>
            <a:off x="4829175" y="2967038"/>
            <a:ext cx="800100" cy="8001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4829175" y="3967163"/>
            <a:ext cx="800100" cy="8001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4829175" y="4967288"/>
            <a:ext cx="800100" cy="8001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746750" y="2330450"/>
            <a:ext cx="2578100" cy="2255838"/>
            <a:chOff x="5408315" y="2395635"/>
            <a:chExt cx="2811346" cy="2460039"/>
          </a:xfrm>
        </p:grpSpPr>
        <p:grpSp>
          <p:nvGrpSpPr>
            <p:cNvPr id="26695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33" y="2395635"/>
                <a:ext cx="2276428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3767" y="3272505"/>
                <a:ext cx="815396" cy="706299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6696" name="TextBox 1"/>
            <p:cNvSpPr txBox="1">
              <a:spLocks noChangeArrowheads="1"/>
            </p:cNvSpPr>
            <p:nvPr/>
          </p:nvSpPr>
          <p:spPr bwMode="auto">
            <a:xfrm>
              <a:off x="5939907" y="2972559"/>
              <a:ext cx="2276061" cy="144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the same pictogram with the number scale changed to only show the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even numbers.</a:t>
              </a:r>
            </a:p>
          </p:txBody>
        </p:sp>
      </p:grpSp>
      <p:sp>
        <p:nvSpPr>
          <p:cNvPr id="26627" name="TextBox 152"/>
          <p:cNvSpPr txBox="1">
            <a:spLocks noChangeArrowheads="1"/>
          </p:cNvSpPr>
          <p:nvPr/>
        </p:nvSpPr>
        <p:spPr bwMode="auto">
          <a:xfrm>
            <a:off x="5683250" y="849313"/>
            <a:ext cx="28273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Favourite Colour</a:t>
            </a:r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108075" y="849313"/>
          <a:ext cx="4575175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66" name="TextBox 66"/>
          <p:cNvSpPr txBox="1">
            <a:spLocks noChangeArrowheads="1"/>
          </p:cNvSpPr>
          <p:nvPr/>
        </p:nvSpPr>
        <p:spPr bwMode="auto">
          <a:xfrm flipH="1">
            <a:off x="825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26667" name="TextBox 68"/>
          <p:cNvSpPr txBox="1">
            <a:spLocks noChangeArrowheads="1"/>
          </p:cNvSpPr>
          <p:nvPr/>
        </p:nvSpPr>
        <p:spPr bwMode="auto">
          <a:xfrm flipH="1">
            <a:off x="825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26668" name="TextBox 70"/>
          <p:cNvSpPr txBox="1">
            <a:spLocks noChangeArrowheads="1"/>
          </p:cNvSpPr>
          <p:nvPr/>
        </p:nvSpPr>
        <p:spPr bwMode="auto">
          <a:xfrm flipH="1">
            <a:off x="825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26669" name="TextBox 72"/>
          <p:cNvSpPr txBox="1">
            <a:spLocks noChangeArrowheads="1"/>
          </p:cNvSpPr>
          <p:nvPr/>
        </p:nvSpPr>
        <p:spPr bwMode="auto">
          <a:xfrm flipH="1">
            <a:off x="825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26670" name="TextBox 74"/>
          <p:cNvSpPr txBox="1">
            <a:spLocks noChangeArrowheads="1"/>
          </p:cNvSpPr>
          <p:nvPr/>
        </p:nvSpPr>
        <p:spPr bwMode="auto">
          <a:xfrm flipH="1">
            <a:off x="825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26671" name="TextBox 76"/>
          <p:cNvSpPr txBox="1">
            <a:spLocks noChangeArrowheads="1"/>
          </p:cNvSpPr>
          <p:nvPr/>
        </p:nvSpPr>
        <p:spPr bwMode="auto">
          <a:xfrm flipH="1">
            <a:off x="700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sp>
        <p:nvSpPr>
          <p:cNvPr id="83" name="Oval 82"/>
          <p:cNvSpPr/>
          <p:nvPr/>
        </p:nvSpPr>
        <p:spPr>
          <a:xfrm>
            <a:off x="1162050" y="1952625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1162050" y="2952750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1162050" y="3952875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1162050" y="4953000"/>
            <a:ext cx="800100" cy="800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2089150" y="4953000"/>
            <a:ext cx="800100" cy="800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2089150" y="3952875"/>
            <a:ext cx="800100" cy="800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10" b="-2"/>
          <a:stretch>
            <a:fillRect/>
          </a:stretch>
        </p:blipFill>
        <p:spPr bwMode="auto">
          <a:xfrm>
            <a:off x="2082800" y="3317875"/>
            <a:ext cx="798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Oval 94"/>
          <p:cNvSpPr/>
          <p:nvPr/>
        </p:nvSpPr>
        <p:spPr>
          <a:xfrm>
            <a:off x="2995613" y="4964113"/>
            <a:ext cx="800100" cy="800100"/>
          </a:xfrm>
          <a:prstGeom prst="ellipse">
            <a:avLst/>
          </a:prstGeom>
          <a:solidFill>
            <a:srgbClr val="75D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2995613" y="3963988"/>
            <a:ext cx="800100" cy="800100"/>
          </a:xfrm>
          <a:prstGeom prst="ellipse">
            <a:avLst/>
          </a:prstGeom>
          <a:solidFill>
            <a:srgbClr val="75D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8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6"/>
          <a:stretch>
            <a:fillRect/>
          </a:stretch>
        </p:blipFill>
        <p:spPr bwMode="auto">
          <a:xfrm>
            <a:off x="2990850" y="3317875"/>
            <a:ext cx="804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Oval 98"/>
          <p:cNvSpPr/>
          <p:nvPr/>
        </p:nvSpPr>
        <p:spPr>
          <a:xfrm>
            <a:off x="3902075" y="1955800"/>
            <a:ext cx="800100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3902075" y="2955925"/>
            <a:ext cx="800100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3902075" y="3956050"/>
            <a:ext cx="800100" cy="801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3902075" y="4957763"/>
            <a:ext cx="800100" cy="800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8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36"/>
          <a:stretch>
            <a:fillRect/>
          </a:stretch>
        </p:blipFill>
        <p:spPr bwMode="auto">
          <a:xfrm>
            <a:off x="3903663" y="1363663"/>
            <a:ext cx="7985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Oval 103"/>
          <p:cNvSpPr/>
          <p:nvPr/>
        </p:nvSpPr>
        <p:spPr>
          <a:xfrm>
            <a:off x="4829175" y="2967038"/>
            <a:ext cx="800100" cy="8001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6" name="Oval 105"/>
          <p:cNvSpPr/>
          <p:nvPr/>
        </p:nvSpPr>
        <p:spPr>
          <a:xfrm>
            <a:off x="4829175" y="3967163"/>
            <a:ext cx="800100" cy="8001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4829175" y="4967288"/>
            <a:ext cx="800100" cy="800100"/>
          </a:xfrm>
          <a:prstGeom prst="ellips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90" name="TextBox 47"/>
          <p:cNvSpPr txBox="1">
            <a:spLocks noChangeArrowheads="1"/>
          </p:cNvSpPr>
          <p:nvPr/>
        </p:nvSpPr>
        <p:spPr bwMode="auto">
          <a:xfrm>
            <a:off x="1162050" y="587216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Red</a:t>
            </a:r>
          </a:p>
        </p:txBody>
      </p:sp>
      <p:sp>
        <p:nvSpPr>
          <p:cNvPr id="26691" name="TextBox 48"/>
          <p:cNvSpPr txBox="1">
            <a:spLocks noChangeArrowheads="1"/>
          </p:cNvSpPr>
          <p:nvPr/>
        </p:nvSpPr>
        <p:spPr bwMode="auto">
          <a:xfrm>
            <a:off x="2082800" y="58721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Blue</a:t>
            </a:r>
          </a:p>
        </p:txBody>
      </p:sp>
      <p:sp>
        <p:nvSpPr>
          <p:cNvPr id="26692" name="TextBox 49"/>
          <p:cNvSpPr txBox="1">
            <a:spLocks noChangeArrowheads="1"/>
          </p:cNvSpPr>
          <p:nvPr/>
        </p:nvSpPr>
        <p:spPr bwMode="auto">
          <a:xfrm>
            <a:off x="2990850" y="5872163"/>
            <a:ext cx="80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Green</a:t>
            </a:r>
          </a:p>
        </p:txBody>
      </p:sp>
      <p:sp>
        <p:nvSpPr>
          <p:cNvPr id="26693" name="TextBox 54"/>
          <p:cNvSpPr txBox="1">
            <a:spLocks noChangeArrowheads="1"/>
          </p:cNvSpPr>
          <p:nvPr/>
        </p:nvSpPr>
        <p:spPr bwMode="auto">
          <a:xfrm>
            <a:off x="3898900" y="5872163"/>
            <a:ext cx="80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Yellow</a:t>
            </a:r>
          </a:p>
        </p:txBody>
      </p:sp>
      <p:sp>
        <p:nvSpPr>
          <p:cNvPr id="26694" name="TextBox 55"/>
          <p:cNvSpPr txBox="1">
            <a:spLocks noChangeArrowheads="1"/>
          </p:cNvSpPr>
          <p:nvPr/>
        </p:nvSpPr>
        <p:spPr bwMode="auto">
          <a:xfrm>
            <a:off x="4829175" y="587216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Pink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030288" y="849313"/>
          <a:ext cx="4062410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91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29" marR="91429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0" name="Rectangle 129"/>
          <p:cNvSpPr/>
          <p:nvPr/>
        </p:nvSpPr>
        <p:spPr>
          <a:xfrm>
            <a:off x="4276725" y="3859213"/>
            <a:ext cx="811213" cy="498475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8" name="Rectangle 127"/>
          <p:cNvSpPr/>
          <p:nvPr/>
        </p:nvSpPr>
        <p:spPr>
          <a:xfrm>
            <a:off x="4276725" y="4849813"/>
            <a:ext cx="811213" cy="504825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4276725" y="4351338"/>
            <a:ext cx="811213" cy="503237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454400" y="5335588"/>
            <a:ext cx="817563" cy="52228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1" name="Rectangle 120"/>
          <p:cNvSpPr/>
          <p:nvPr/>
        </p:nvSpPr>
        <p:spPr>
          <a:xfrm>
            <a:off x="3463925" y="4824413"/>
            <a:ext cx="808038" cy="531812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" name="Rectangle 121"/>
          <p:cNvSpPr/>
          <p:nvPr/>
        </p:nvSpPr>
        <p:spPr>
          <a:xfrm>
            <a:off x="3462338" y="4354513"/>
            <a:ext cx="809625" cy="498475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" name="Rectangle 122"/>
          <p:cNvSpPr/>
          <p:nvPr/>
        </p:nvSpPr>
        <p:spPr>
          <a:xfrm>
            <a:off x="3467100" y="3860800"/>
            <a:ext cx="804863" cy="498475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Rectangle 123"/>
          <p:cNvSpPr/>
          <p:nvPr/>
        </p:nvSpPr>
        <p:spPr>
          <a:xfrm>
            <a:off x="3467100" y="3348038"/>
            <a:ext cx="804863" cy="50958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Rectangle 124"/>
          <p:cNvSpPr/>
          <p:nvPr/>
        </p:nvSpPr>
        <p:spPr>
          <a:xfrm>
            <a:off x="3467100" y="2841625"/>
            <a:ext cx="804863" cy="503238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7" name="Rectangle 126"/>
          <p:cNvSpPr/>
          <p:nvPr/>
        </p:nvSpPr>
        <p:spPr>
          <a:xfrm>
            <a:off x="3467100" y="2347913"/>
            <a:ext cx="804863" cy="495300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2652713" y="5359400"/>
            <a:ext cx="811212" cy="498475"/>
          </a:xfrm>
          <a:prstGeom prst="rect">
            <a:avLst/>
          </a:prstGeom>
          <a:solidFill>
            <a:srgbClr val="A0E1F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2652713" y="4859338"/>
            <a:ext cx="811212" cy="498475"/>
          </a:xfrm>
          <a:prstGeom prst="rect">
            <a:avLst/>
          </a:prstGeom>
          <a:solidFill>
            <a:srgbClr val="A0E1F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Rectangle 119"/>
          <p:cNvSpPr/>
          <p:nvPr/>
        </p:nvSpPr>
        <p:spPr>
          <a:xfrm>
            <a:off x="2652713" y="4360863"/>
            <a:ext cx="811212" cy="498475"/>
          </a:xfrm>
          <a:prstGeom prst="rect">
            <a:avLst/>
          </a:prstGeom>
          <a:solidFill>
            <a:srgbClr val="A0E1F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                </a:t>
            </a:r>
            <a:endParaRPr lang="en-GB" dirty="0"/>
          </a:p>
        </p:txBody>
      </p:sp>
      <p:sp>
        <p:nvSpPr>
          <p:cNvPr id="111" name="Rectangle 110"/>
          <p:cNvSpPr/>
          <p:nvPr/>
        </p:nvSpPr>
        <p:spPr>
          <a:xfrm>
            <a:off x="1836738" y="4856163"/>
            <a:ext cx="812800" cy="501650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836738" y="4354513"/>
            <a:ext cx="812800" cy="501650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836738" y="3851275"/>
            <a:ext cx="812800" cy="503238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1836738" y="3349625"/>
            <a:ext cx="812800" cy="501650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1836738" y="2847975"/>
            <a:ext cx="812800" cy="501650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Rectangle 115"/>
          <p:cNvSpPr/>
          <p:nvPr/>
        </p:nvSpPr>
        <p:spPr>
          <a:xfrm>
            <a:off x="1836738" y="2344738"/>
            <a:ext cx="812800" cy="500062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1836738" y="1843088"/>
            <a:ext cx="812800" cy="498475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Rectangle 117"/>
          <p:cNvSpPr/>
          <p:nvPr/>
        </p:nvSpPr>
        <p:spPr>
          <a:xfrm>
            <a:off x="1836738" y="1339850"/>
            <a:ext cx="812800" cy="500063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1027113" y="5357813"/>
            <a:ext cx="809625" cy="5032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1027113" y="4854575"/>
            <a:ext cx="809625" cy="50482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1027113" y="4352925"/>
            <a:ext cx="809625" cy="503238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1027113" y="3849688"/>
            <a:ext cx="809625" cy="5032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1027113" y="3348038"/>
            <a:ext cx="809625" cy="50323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1027113" y="2844800"/>
            <a:ext cx="809625" cy="503238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1836738" y="5359400"/>
            <a:ext cx="812800" cy="498475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4276725" y="5354638"/>
            <a:ext cx="811213" cy="503237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408613" y="2127250"/>
            <a:ext cx="2811462" cy="2459038"/>
            <a:chOff x="5408315" y="2395635"/>
            <a:chExt cx="2811346" cy="2460039"/>
          </a:xfrm>
        </p:grpSpPr>
        <p:grpSp>
          <p:nvGrpSpPr>
            <p:cNvPr id="34962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80" y="2395635"/>
                <a:ext cx="2276381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4160" y="3272450"/>
                <a:ext cx="814720" cy="706408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4963" name="TextBox 1"/>
            <p:cNvSpPr txBox="1">
              <a:spLocks noChangeArrowheads="1"/>
            </p:cNvSpPr>
            <p:nvPr/>
          </p:nvSpPr>
          <p:spPr bwMode="auto">
            <a:xfrm>
              <a:off x="5939907" y="2963935"/>
              <a:ext cx="2276061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a pictogram showing children’s pets.</a:t>
              </a:r>
            </a:p>
            <a:p>
              <a:pPr algn="ctr" eaLnBrk="1" hangingPunct="1"/>
              <a:endPara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endParaRPr>
            </a:p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Each picture 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represents 1 pet.</a:t>
              </a:r>
            </a:p>
          </p:txBody>
        </p:sp>
      </p:grpSp>
      <p:sp>
        <p:nvSpPr>
          <p:cNvPr id="34916" name="TextBox 50"/>
          <p:cNvSpPr txBox="1">
            <a:spLocks noChangeArrowheads="1"/>
          </p:cNvSpPr>
          <p:nvPr/>
        </p:nvSpPr>
        <p:spPr bwMode="auto">
          <a:xfrm>
            <a:off x="1030288" y="5872163"/>
            <a:ext cx="814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Dog</a:t>
            </a:r>
          </a:p>
        </p:txBody>
      </p:sp>
      <p:sp>
        <p:nvSpPr>
          <p:cNvPr id="34917" name="TextBox 51"/>
          <p:cNvSpPr txBox="1">
            <a:spLocks noChangeArrowheads="1"/>
          </p:cNvSpPr>
          <p:nvPr/>
        </p:nvSpPr>
        <p:spPr bwMode="auto">
          <a:xfrm>
            <a:off x="1841500" y="5872163"/>
            <a:ext cx="808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Cat</a:t>
            </a:r>
          </a:p>
        </p:txBody>
      </p:sp>
      <p:sp>
        <p:nvSpPr>
          <p:cNvPr id="34918" name="TextBox 52"/>
          <p:cNvSpPr txBox="1">
            <a:spLocks noChangeArrowheads="1"/>
          </p:cNvSpPr>
          <p:nvPr/>
        </p:nvSpPr>
        <p:spPr bwMode="auto">
          <a:xfrm>
            <a:off x="2674938" y="58721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Fish</a:t>
            </a:r>
          </a:p>
        </p:txBody>
      </p:sp>
      <p:sp>
        <p:nvSpPr>
          <p:cNvPr id="34919" name="TextBox 53"/>
          <p:cNvSpPr txBox="1">
            <a:spLocks noChangeArrowheads="1"/>
          </p:cNvSpPr>
          <p:nvPr/>
        </p:nvSpPr>
        <p:spPr bwMode="auto">
          <a:xfrm>
            <a:off x="3460750" y="5872163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Rabbit</a:t>
            </a:r>
          </a:p>
        </p:txBody>
      </p:sp>
      <p:sp>
        <p:nvSpPr>
          <p:cNvPr id="34920" name="TextBox 54"/>
          <p:cNvSpPr txBox="1">
            <a:spLocks noChangeArrowheads="1"/>
          </p:cNvSpPr>
          <p:nvPr/>
        </p:nvSpPr>
        <p:spPr bwMode="auto">
          <a:xfrm flipH="1">
            <a:off x="747713" y="57150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34921" name="TextBox 55"/>
          <p:cNvSpPr txBox="1">
            <a:spLocks noChangeArrowheads="1"/>
          </p:cNvSpPr>
          <p:nvPr/>
        </p:nvSpPr>
        <p:spPr bwMode="auto">
          <a:xfrm flipH="1">
            <a:off x="747713" y="52133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</a:t>
            </a:r>
          </a:p>
        </p:txBody>
      </p:sp>
      <p:sp>
        <p:nvSpPr>
          <p:cNvPr id="34922" name="TextBox 56"/>
          <p:cNvSpPr txBox="1">
            <a:spLocks noChangeArrowheads="1"/>
          </p:cNvSpPr>
          <p:nvPr/>
        </p:nvSpPr>
        <p:spPr bwMode="auto">
          <a:xfrm flipH="1">
            <a:off x="747713" y="47117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34923" name="TextBox 57"/>
          <p:cNvSpPr txBox="1">
            <a:spLocks noChangeArrowheads="1"/>
          </p:cNvSpPr>
          <p:nvPr/>
        </p:nvSpPr>
        <p:spPr bwMode="auto">
          <a:xfrm flipH="1">
            <a:off x="747713" y="42100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3</a:t>
            </a:r>
          </a:p>
        </p:txBody>
      </p:sp>
      <p:sp>
        <p:nvSpPr>
          <p:cNvPr id="34924" name="TextBox 58"/>
          <p:cNvSpPr txBox="1">
            <a:spLocks noChangeArrowheads="1"/>
          </p:cNvSpPr>
          <p:nvPr/>
        </p:nvSpPr>
        <p:spPr bwMode="auto">
          <a:xfrm flipH="1">
            <a:off x="747713" y="37084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34925" name="TextBox 59"/>
          <p:cNvSpPr txBox="1">
            <a:spLocks noChangeArrowheads="1"/>
          </p:cNvSpPr>
          <p:nvPr/>
        </p:nvSpPr>
        <p:spPr bwMode="auto">
          <a:xfrm flipH="1">
            <a:off x="747713" y="32067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5</a:t>
            </a:r>
          </a:p>
        </p:txBody>
      </p:sp>
      <p:sp>
        <p:nvSpPr>
          <p:cNvPr id="34926" name="TextBox 60"/>
          <p:cNvSpPr txBox="1">
            <a:spLocks noChangeArrowheads="1"/>
          </p:cNvSpPr>
          <p:nvPr/>
        </p:nvSpPr>
        <p:spPr bwMode="auto">
          <a:xfrm flipH="1">
            <a:off x="747713" y="27051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34927" name="TextBox 61"/>
          <p:cNvSpPr txBox="1">
            <a:spLocks noChangeArrowheads="1"/>
          </p:cNvSpPr>
          <p:nvPr/>
        </p:nvSpPr>
        <p:spPr bwMode="auto">
          <a:xfrm flipH="1">
            <a:off x="747713" y="22034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7</a:t>
            </a:r>
          </a:p>
        </p:txBody>
      </p:sp>
      <p:sp>
        <p:nvSpPr>
          <p:cNvPr id="34928" name="TextBox 62"/>
          <p:cNvSpPr txBox="1">
            <a:spLocks noChangeArrowheads="1"/>
          </p:cNvSpPr>
          <p:nvPr/>
        </p:nvSpPr>
        <p:spPr bwMode="auto">
          <a:xfrm flipH="1">
            <a:off x="747713" y="170180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34929" name="TextBox 63"/>
          <p:cNvSpPr txBox="1">
            <a:spLocks noChangeArrowheads="1"/>
          </p:cNvSpPr>
          <p:nvPr/>
        </p:nvSpPr>
        <p:spPr bwMode="auto">
          <a:xfrm flipH="1">
            <a:off x="747713" y="1200150"/>
            <a:ext cx="15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9</a:t>
            </a:r>
          </a:p>
        </p:txBody>
      </p:sp>
      <p:sp>
        <p:nvSpPr>
          <p:cNvPr id="34930" name="TextBox 64"/>
          <p:cNvSpPr txBox="1">
            <a:spLocks noChangeArrowheads="1"/>
          </p:cNvSpPr>
          <p:nvPr/>
        </p:nvSpPr>
        <p:spPr bwMode="auto">
          <a:xfrm flipH="1">
            <a:off x="620713" y="698500"/>
            <a:ext cx="409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sp>
        <p:nvSpPr>
          <p:cNvPr id="34931" name="TextBox 152"/>
          <p:cNvSpPr txBox="1">
            <a:spLocks noChangeArrowheads="1"/>
          </p:cNvSpPr>
          <p:nvPr/>
        </p:nvSpPr>
        <p:spPr bwMode="auto">
          <a:xfrm>
            <a:off x="5092700" y="849313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Class Pets</a:t>
            </a:r>
          </a:p>
        </p:txBody>
      </p:sp>
      <p:sp>
        <p:nvSpPr>
          <p:cNvPr id="34932" name="TextBox 186"/>
          <p:cNvSpPr txBox="1">
            <a:spLocks noChangeArrowheads="1"/>
          </p:cNvSpPr>
          <p:nvPr/>
        </p:nvSpPr>
        <p:spPr bwMode="auto">
          <a:xfrm>
            <a:off x="4216400" y="5865813"/>
            <a:ext cx="952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Hamster</a:t>
            </a:r>
          </a:p>
        </p:txBody>
      </p:sp>
      <p:pic>
        <p:nvPicPr>
          <p:cNvPr id="3493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397500"/>
            <a:ext cx="444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34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895850"/>
            <a:ext cx="444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35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395788"/>
            <a:ext cx="444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36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894138"/>
            <a:ext cx="444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37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392488"/>
            <a:ext cx="444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38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890838"/>
            <a:ext cx="444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3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5418138"/>
            <a:ext cx="60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0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4914900"/>
            <a:ext cx="6064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1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4413250"/>
            <a:ext cx="60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2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3910013"/>
            <a:ext cx="6064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3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3408363"/>
            <a:ext cx="60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4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2905125"/>
            <a:ext cx="6064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5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2403475"/>
            <a:ext cx="60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6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1900238"/>
            <a:ext cx="6064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7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68" b="5646"/>
          <a:stretch>
            <a:fillRect/>
          </a:stretch>
        </p:blipFill>
        <p:spPr bwMode="auto">
          <a:xfrm>
            <a:off x="1938338" y="1398588"/>
            <a:ext cx="60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476875"/>
            <a:ext cx="65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49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4976813"/>
            <a:ext cx="6508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0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475163"/>
            <a:ext cx="6508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407025"/>
            <a:ext cx="466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2" name="Picture 8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908550"/>
            <a:ext cx="466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3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4392613"/>
            <a:ext cx="466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4" name="Picture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900488"/>
            <a:ext cx="466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5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3400425"/>
            <a:ext cx="466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6" name="Picture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2886075"/>
            <a:ext cx="466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7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2401888"/>
            <a:ext cx="466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542290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59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918075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60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441325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61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90683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108075" y="849313"/>
          <a:ext cx="4575175" cy="501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298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60" marR="91460" marT="45712" marB="45712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90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8"/>
          <a:stretch>
            <a:fillRect/>
          </a:stretch>
        </p:blipFill>
        <p:spPr bwMode="auto">
          <a:xfrm>
            <a:off x="3844925" y="2363788"/>
            <a:ext cx="927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Rectangle 116"/>
          <p:cNvSpPr/>
          <p:nvPr/>
        </p:nvSpPr>
        <p:spPr>
          <a:xfrm>
            <a:off x="3844925" y="2855913"/>
            <a:ext cx="919163" cy="99853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906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9"/>
          <a:stretch>
            <a:fillRect/>
          </a:stretch>
        </p:blipFill>
        <p:spPr bwMode="auto">
          <a:xfrm>
            <a:off x="2932113" y="4370388"/>
            <a:ext cx="9175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angle 113"/>
          <p:cNvSpPr/>
          <p:nvPr/>
        </p:nvSpPr>
        <p:spPr>
          <a:xfrm>
            <a:off x="2028825" y="2854325"/>
            <a:ext cx="912813" cy="998538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2025650" y="1852613"/>
            <a:ext cx="912813" cy="1000125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111250" y="2851150"/>
            <a:ext cx="911225" cy="1004888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3843338" y="3856038"/>
            <a:ext cx="920750" cy="99853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1111250" y="3856038"/>
            <a:ext cx="911225" cy="10048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2020888" y="3856038"/>
            <a:ext cx="912812" cy="998537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4764088" y="3856038"/>
            <a:ext cx="909637" cy="998537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843338" y="4856163"/>
            <a:ext cx="920750" cy="998537"/>
          </a:xfrm>
          <a:prstGeom prst="rect">
            <a:avLst/>
          </a:prstGeom>
          <a:solidFill>
            <a:srgbClr val="FFCA7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2933700" y="4856163"/>
            <a:ext cx="909638" cy="998537"/>
          </a:xfrm>
          <a:prstGeom prst="rect">
            <a:avLst/>
          </a:prstGeom>
          <a:solidFill>
            <a:srgbClr val="A0E1F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1111250" y="4856163"/>
            <a:ext cx="911225" cy="1004887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2020888" y="4856163"/>
            <a:ext cx="912812" cy="998537"/>
          </a:xfrm>
          <a:prstGeom prst="rect">
            <a:avLst/>
          </a:prstGeom>
          <a:solidFill>
            <a:srgbClr val="B8EB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764088" y="4856163"/>
            <a:ext cx="909637" cy="998537"/>
          </a:xfrm>
          <a:prstGeom prst="rect">
            <a:avLst/>
          </a:prstGeom>
          <a:solidFill>
            <a:srgbClr val="FFB7B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2" name="Group 151"/>
          <p:cNvGrpSpPr>
            <a:grpSpLocks/>
          </p:cNvGrpSpPr>
          <p:nvPr/>
        </p:nvGrpSpPr>
        <p:grpSpPr bwMode="auto">
          <a:xfrm>
            <a:off x="5746750" y="2330450"/>
            <a:ext cx="2578100" cy="2255838"/>
            <a:chOff x="5408315" y="2395635"/>
            <a:chExt cx="2811346" cy="2460039"/>
          </a:xfrm>
        </p:grpSpPr>
        <p:grpSp>
          <p:nvGrpSpPr>
            <p:cNvPr id="36954" name="Group 150"/>
            <p:cNvGrpSpPr>
              <a:grpSpLocks/>
            </p:cNvGrpSpPr>
            <p:nvPr/>
          </p:nvGrpSpPr>
          <p:grpSpPr bwMode="auto">
            <a:xfrm>
              <a:off x="5408315" y="2395635"/>
              <a:ext cx="2811346" cy="2460039"/>
              <a:chOff x="5408315" y="2395635"/>
              <a:chExt cx="2811346" cy="2460039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5943233" y="2395635"/>
                <a:ext cx="2276428" cy="2460039"/>
              </a:xfrm>
              <a:prstGeom prst="roundRect">
                <a:avLst>
                  <a:gd name="adj" fmla="val 13174"/>
                </a:avLst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 rot="16200000">
                <a:off x="5353767" y="3272505"/>
                <a:ext cx="815396" cy="706299"/>
              </a:xfrm>
              <a:prstGeom prst="triangle">
                <a:avLst/>
              </a:prstGeom>
              <a:solidFill>
                <a:srgbClr val="A3E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6955" name="TextBox 1"/>
            <p:cNvSpPr txBox="1">
              <a:spLocks noChangeArrowheads="1"/>
            </p:cNvSpPr>
            <p:nvPr/>
          </p:nvSpPr>
          <p:spPr bwMode="auto">
            <a:xfrm>
              <a:off x="5943600" y="2501799"/>
              <a:ext cx="2276061" cy="224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Here is the same pictogram with 1 picture representing</a:t>
              </a:r>
              <a:b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</a:br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2 pets.</a:t>
              </a:r>
            </a:p>
            <a:p>
              <a:pPr algn="ctr" eaLnBrk="1" hangingPunct="1"/>
              <a:endPara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endParaRPr>
            </a:p>
            <a:p>
              <a:pPr algn="ctr" eaLnBrk="1" hangingPunct="1"/>
              <a:r>
                <a:rPr lang="en-GB" altLang="en-US" sz="1600"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rPr>
                <a:t>For odd numbers we can use half a picture to mean 1 pet.</a:t>
              </a:r>
            </a:p>
          </p:txBody>
        </p:sp>
      </p:grpSp>
      <p:sp>
        <p:nvSpPr>
          <p:cNvPr id="36920" name="TextBox 50"/>
          <p:cNvSpPr txBox="1">
            <a:spLocks noChangeArrowheads="1"/>
          </p:cNvSpPr>
          <p:nvPr/>
        </p:nvSpPr>
        <p:spPr bwMode="auto">
          <a:xfrm>
            <a:off x="1162050" y="5872163"/>
            <a:ext cx="800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Dog</a:t>
            </a:r>
          </a:p>
        </p:txBody>
      </p:sp>
      <p:sp>
        <p:nvSpPr>
          <p:cNvPr id="36921" name="TextBox 51"/>
          <p:cNvSpPr txBox="1">
            <a:spLocks noChangeArrowheads="1"/>
          </p:cNvSpPr>
          <p:nvPr/>
        </p:nvSpPr>
        <p:spPr bwMode="auto">
          <a:xfrm>
            <a:off x="2082800" y="587216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Cat</a:t>
            </a:r>
          </a:p>
        </p:txBody>
      </p:sp>
      <p:sp>
        <p:nvSpPr>
          <p:cNvPr id="36922" name="TextBox 52"/>
          <p:cNvSpPr txBox="1">
            <a:spLocks noChangeArrowheads="1"/>
          </p:cNvSpPr>
          <p:nvPr/>
        </p:nvSpPr>
        <p:spPr bwMode="auto">
          <a:xfrm>
            <a:off x="2990850" y="5872163"/>
            <a:ext cx="80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Fish</a:t>
            </a:r>
          </a:p>
        </p:txBody>
      </p:sp>
      <p:sp>
        <p:nvSpPr>
          <p:cNvPr id="36923" name="TextBox 53"/>
          <p:cNvSpPr txBox="1">
            <a:spLocks noChangeArrowheads="1"/>
          </p:cNvSpPr>
          <p:nvPr/>
        </p:nvSpPr>
        <p:spPr bwMode="auto">
          <a:xfrm>
            <a:off x="3898900" y="5872163"/>
            <a:ext cx="803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Rabbit</a:t>
            </a:r>
          </a:p>
        </p:txBody>
      </p:sp>
      <p:sp>
        <p:nvSpPr>
          <p:cNvPr id="36924" name="TextBox 186"/>
          <p:cNvSpPr txBox="1">
            <a:spLocks noChangeArrowheads="1"/>
          </p:cNvSpPr>
          <p:nvPr/>
        </p:nvSpPr>
        <p:spPr bwMode="auto">
          <a:xfrm>
            <a:off x="4765675" y="5872163"/>
            <a:ext cx="917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Hamster</a:t>
            </a:r>
          </a:p>
        </p:txBody>
      </p:sp>
      <p:sp>
        <p:nvSpPr>
          <p:cNvPr id="36925" name="TextBox 66"/>
          <p:cNvSpPr txBox="1">
            <a:spLocks noChangeArrowheads="1"/>
          </p:cNvSpPr>
          <p:nvPr/>
        </p:nvSpPr>
        <p:spPr bwMode="auto">
          <a:xfrm flipH="1">
            <a:off x="825500" y="57150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0</a:t>
            </a:r>
          </a:p>
        </p:txBody>
      </p:sp>
      <p:sp>
        <p:nvSpPr>
          <p:cNvPr id="36926" name="TextBox 67"/>
          <p:cNvSpPr txBox="1">
            <a:spLocks noChangeArrowheads="1"/>
          </p:cNvSpPr>
          <p:nvPr/>
        </p:nvSpPr>
        <p:spPr bwMode="auto">
          <a:xfrm flipH="1">
            <a:off x="825500" y="52133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</a:t>
            </a:r>
          </a:p>
        </p:txBody>
      </p:sp>
      <p:sp>
        <p:nvSpPr>
          <p:cNvPr id="36927" name="TextBox 68"/>
          <p:cNvSpPr txBox="1">
            <a:spLocks noChangeArrowheads="1"/>
          </p:cNvSpPr>
          <p:nvPr/>
        </p:nvSpPr>
        <p:spPr bwMode="auto">
          <a:xfrm flipH="1">
            <a:off x="825500" y="47117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2</a:t>
            </a:r>
          </a:p>
        </p:txBody>
      </p:sp>
      <p:sp>
        <p:nvSpPr>
          <p:cNvPr id="36928" name="TextBox 69"/>
          <p:cNvSpPr txBox="1">
            <a:spLocks noChangeArrowheads="1"/>
          </p:cNvSpPr>
          <p:nvPr/>
        </p:nvSpPr>
        <p:spPr bwMode="auto">
          <a:xfrm flipH="1">
            <a:off x="825500" y="42100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3</a:t>
            </a:r>
          </a:p>
        </p:txBody>
      </p:sp>
      <p:sp>
        <p:nvSpPr>
          <p:cNvPr id="36929" name="TextBox 70"/>
          <p:cNvSpPr txBox="1">
            <a:spLocks noChangeArrowheads="1"/>
          </p:cNvSpPr>
          <p:nvPr/>
        </p:nvSpPr>
        <p:spPr bwMode="auto">
          <a:xfrm flipH="1">
            <a:off x="825500" y="37084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4</a:t>
            </a:r>
          </a:p>
        </p:txBody>
      </p:sp>
      <p:sp>
        <p:nvSpPr>
          <p:cNvPr id="36930" name="TextBox 71"/>
          <p:cNvSpPr txBox="1">
            <a:spLocks noChangeArrowheads="1"/>
          </p:cNvSpPr>
          <p:nvPr/>
        </p:nvSpPr>
        <p:spPr bwMode="auto">
          <a:xfrm flipH="1">
            <a:off x="825500" y="32067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5</a:t>
            </a:r>
          </a:p>
        </p:txBody>
      </p:sp>
      <p:sp>
        <p:nvSpPr>
          <p:cNvPr id="36931" name="TextBox 72"/>
          <p:cNvSpPr txBox="1">
            <a:spLocks noChangeArrowheads="1"/>
          </p:cNvSpPr>
          <p:nvPr/>
        </p:nvSpPr>
        <p:spPr bwMode="auto">
          <a:xfrm flipH="1">
            <a:off x="825500" y="27051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6</a:t>
            </a:r>
          </a:p>
        </p:txBody>
      </p:sp>
      <p:sp>
        <p:nvSpPr>
          <p:cNvPr id="36932" name="TextBox 73"/>
          <p:cNvSpPr txBox="1">
            <a:spLocks noChangeArrowheads="1"/>
          </p:cNvSpPr>
          <p:nvPr/>
        </p:nvSpPr>
        <p:spPr bwMode="auto">
          <a:xfrm flipH="1">
            <a:off x="825500" y="22034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7</a:t>
            </a:r>
          </a:p>
        </p:txBody>
      </p:sp>
      <p:sp>
        <p:nvSpPr>
          <p:cNvPr id="36933" name="TextBox 74"/>
          <p:cNvSpPr txBox="1">
            <a:spLocks noChangeArrowheads="1"/>
          </p:cNvSpPr>
          <p:nvPr/>
        </p:nvSpPr>
        <p:spPr bwMode="auto">
          <a:xfrm flipH="1">
            <a:off x="825500" y="170180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8</a:t>
            </a:r>
          </a:p>
        </p:txBody>
      </p:sp>
      <p:sp>
        <p:nvSpPr>
          <p:cNvPr id="36934" name="TextBox 75"/>
          <p:cNvSpPr txBox="1">
            <a:spLocks noChangeArrowheads="1"/>
          </p:cNvSpPr>
          <p:nvPr/>
        </p:nvSpPr>
        <p:spPr bwMode="auto">
          <a:xfrm flipH="1">
            <a:off x="825500" y="1200150"/>
            <a:ext cx="157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9</a:t>
            </a:r>
          </a:p>
        </p:txBody>
      </p:sp>
      <p:sp>
        <p:nvSpPr>
          <p:cNvPr id="36935" name="TextBox 76"/>
          <p:cNvSpPr txBox="1">
            <a:spLocks noChangeArrowheads="1"/>
          </p:cNvSpPr>
          <p:nvPr/>
        </p:nvSpPr>
        <p:spPr bwMode="auto">
          <a:xfrm flipH="1">
            <a:off x="700088" y="698500"/>
            <a:ext cx="40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rPr>
              <a:t>10</a:t>
            </a:r>
          </a:p>
        </p:txBody>
      </p:sp>
      <p:sp>
        <p:nvSpPr>
          <p:cNvPr id="36936" name="TextBox 42"/>
          <p:cNvSpPr txBox="1">
            <a:spLocks noChangeArrowheads="1"/>
          </p:cNvSpPr>
          <p:nvPr/>
        </p:nvSpPr>
        <p:spPr bwMode="auto">
          <a:xfrm>
            <a:off x="5683250" y="849313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latin typeface="Sassoon Infant Md" panose="02000603050000020003" charset="0"/>
              </a:rPr>
              <a:t>Class Pets</a:t>
            </a:r>
          </a:p>
        </p:txBody>
      </p:sp>
      <p:pic>
        <p:nvPicPr>
          <p:cNvPr id="3693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983163"/>
            <a:ext cx="801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38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4937125"/>
            <a:ext cx="6127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39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127625"/>
            <a:ext cx="8270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0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5006975"/>
            <a:ext cx="7905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1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5080000"/>
            <a:ext cx="755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2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979863"/>
            <a:ext cx="801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3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2973388"/>
            <a:ext cx="801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4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3932238"/>
            <a:ext cx="612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5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2952750"/>
            <a:ext cx="6127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6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925638"/>
            <a:ext cx="612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7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2"/>
          <a:stretch>
            <a:fillRect/>
          </a:stretch>
        </p:blipFill>
        <p:spPr bwMode="auto">
          <a:xfrm>
            <a:off x="2987675" y="4370388"/>
            <a:ext cx="8255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8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4006850"/>
            <a:ext cx="7905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49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006725"/>
            <a:ext cx="78898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0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070350"/>
            <a:ext cx="7556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1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913188" y="2360613"/>
            <a:ext cx="7889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2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6"/>
          <a:stretch>
            <a:fillRect/>
          </a:stretch>
        </p:blipFill>
        <p:spPr bwMode="auto">
          <a:xfrm>
            <a:off x="2027238" y="1373188"/>
            <a:ext cx="9207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53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5"/>
          <a:stretch>
            <a:fillRect/>
          </a:stretch>
        </p:blipFill>
        <p:spPr bwMode="auto">
          <a:xfrm>
            <a:off x="2160588" y="1370013"/>
            <a:ext cx="6127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264</Words>
  <Application>Microsoft Office PowerPoint</Application>
  <PresentationFormat>On-screen Show (4:3)</PresentationFormat>
  <Paragraphs>166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 Light</vt:lpstr>
      <vt:lpstr>Calibri</vt:lpstr>
      <vt:lpstr>Sassoon Infant Md</vt:lpstr>
      <vt:lpstr>Sassoon Infant Rg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Year 2</cp:lastModifiedBy>
  <cp:revision>157</cp:revision>
  <dcterms:created xsi:type="dcterms:W3CDTF">2014-10-01T16:09:27Z</dcterms:created>
  <dcterms:modified xsi:type="dcterms:W3CDTF">2020-06-07T15:25:27Z</dcterms:modified>
</cp:coreProperties>
</file>