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 ExtraBold" pitchFamily="2" charset="0"/>
      <p:bold r:id="rId28"/>
    </p:embeddedFont>
    <p:embeddedFont>
      <p:font typeface="Twinkl" pitchFamily="2" charset="0"/>
      <p:regular r:id="rId29"/>
      <p:bold r:id="rId30"/>
    </p:embeddedFont>
    <p:embeddedFont>
      <p:font typeface="Twinkl SemiBold" pitchFamily="2" charset="0"/>
      <p:bold r:id="rId31"/>
    </p:embeddedFont>
    <p:embeddedFont>
      <p:font typeface="MS PGothic" panose="020B0600070205080204" pitchFamily="34" charset="-128"/>
      <p:regular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58B"/>
    <a:srgbClr val="CDB5D8"/>
    <a:srgbClr val="87BD30"/>
    <a:srgbClr val="D81D32"/>
    <a:srgbClr val="AFDEF8"/>
    <a:srgbClr val="EEBCD9"/>
    <a:srgbClr val="FAB001"/>
    <a:srgbClr val="E9C501"/>
    <a:srgbClr val="FFE101"/>
    <a:srgbClr val="699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C7-46E1-AAFB-F5CEABE225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C7-46E1-AAFB-F5CEABE225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C7-46E1-AAFB-F5CEABE225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C7-46E1-AAFB-F5CEABE22560}"/>
              </c:ext>
            </c:extLst>
          </c:dPt>
          <c: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8-2BC7-46E1-AAFB-F5CEABE2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C-47F1-915D-08D76935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C-47F1-915D-08D76935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C-47F1-915D-08D76935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C-47F1-915D-08D76935FA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C-47F1-915D-08D76935F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503239" y="512764"/>
            <a:ext cx="8137524" cy="5798230"/>
          </a:xfrm>
          <a:prstGeom prst="roundRect">
            <a:avLst>
              <a:gd name="adj" fmla="val 2326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chemeClr val="tx1"/>
                </a:solidFill>
              </a:rPr>
              <a:t>One sentence must use a past tense verb and one must use a present tense verb. For example: All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ride</a:t>
            </a:r>
            <a:r>
              <a:rPr lang="en-GB" altLang="en-US" sz="1600" dirty="0">
                <a:solidFill>
                  <a:schemeClr val="tx1"/>
                </a:solidFill>
              </a:rPr>
              <a:t> on the broom. The animals </a:t>
            </a:r>
            <a:r>
              <a:rPr lang="en-GB" altLang="en-US" sz="1600" b="1" dirty="0">
                <a:solidFill>
                  <a:schemeClr val="tx1"/>
                </a:solidFill>
              </a:rPr>
              <a:t>fell</a:t>
            </a:r>
            <a:r>
              <a:rPr lang="en-GB" altLang="en-US" sz="1600" dirty="0">
                <a:solidFill>
                  <a:schemeClr val="tx1"/>
                </a:solidFill>
              </a:rPr>
              <a:t> off the broom.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05309"/>
            <a:ext cx="2346473" cy="2264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9" y="1965532"/>
            <a:ext cx="3948571" cy="238337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1173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Maya caught the bus to school yesterday.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past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school the Maya bus yesterday. caught to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36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This sentence has been mixed up. Can you put it in the right order? Do you think it is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simple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tense? </a:t>
            </a:r>
          </a:p>
        </p:txBody>
      </p:sp>
      <p:sp>
        <p:nvSpPr>
          <p:cNvPr id="4" name="show answer"/>
          <p:cNvSpPr/>
          <p:nvPr/>
        </p:nvSpPr>
        <p:spPr>
          <a:xfrm>
            <a:off x="755650" y="3872006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9503" y="3872006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Dad cooks delicious spaghetti </a:t>
            </a:r>
            <a:r>
              <a:rPr lang="en-GB" altLang="en-US" dirty="0" err="1">
                <a:solidFill>
                  <a:schemeClr val="tx1"/>
                </a:solidFill>
              </a:rPr>
              <a:t>bolognese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This is written in the </a:t>
            </a:r>
            <a:r>
              <a:rPr lang="en-GB" altLang="en-US" b="1" dirty="0">
                <a:solidFill>
                  <a:schemeClr val="tx1"/>
                </a:solidFill>
              </a:rPr>
              <a:t>simple present tense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701" y="2380146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err="1">
                <a:solidFill>
                  <a:srgbClr val="87BD30"/>
                </a:solidFill>
                <a:latin typeface="Twinkl" pitchFamily="50" charset="0"/>
              </a:rPr>
              <a:t>bolognese</a:t>
            </a:r>
            <a:r>
              <a:rPr lang="en-GB" sz="2800" b="1" dirty="0">
                <a:solidFill>
                  <a:srgbClr val="87BD30"/>
                </a:solidFill>
                <a:latin typeface="Twinkl" pitchFamily="50" charset="0"/>
              </a:rPr>
              <a:t>. cooks Dad delicious spaghetti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9503" y="5078070"/>
            <a:ext cx="6188848" cy="1051268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write your own mixed-up sentence for your partner? Can they say if it is in simple past or present tense?</a:t>
            </a:r>
          </a:p>
        </p:txBody>
      </p:sp>
      <p:sp>
        <p:nvSpPr>
          <p:cNvPr id="14" name="challenge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699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258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the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the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8" name="Picture 9" descr="Andersen's bday party 09 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0" r="17681"/>
          <a:stretch/>
        </p:blipFill>
        <p:spPr bwMode="auto">
          <a:xfrm>
            <a:off x="755650" y="1743342"/>
            <a:ext cx="3611251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een Shot 2017-04-03 at 16.23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6"/>
          <a:stretch/>
        </p:blipFill>
        <p:spPr bwMode="auto">
          <a:xfrm>
            <a:off x="4794191" y="1743342"/>
            <a:ext cx="3594159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048897" y="2542441"/>
            <a:ext cx="1046206" cy="856735"/>
          </a:xfrm>
          <a:prstGeom prst="rightArrow">
            <a:avLst/>
          </a:prstGeom>
          <a:solidFill>
            <a:srgbClr val="E4007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ow answer"/>
          <p:cNvSpPr/>
          <p:nvPr/>
        </p:nvSpPr>
        <p:spPr>
          <a:xfrm>
            <a:off x="755650" y="4871943"/>
            <a:ext cx="1443853" cy="1257395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4871943"/>
            <a:ext cx="6188847" cy="1257395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One sentence must use a past tense verb and one must use a present tense verb. For example: The children </a:t>
            </a:r>
            <a:r>
              <a:rPr lang="en-GB" altLang="en-US" b="1" dirty="0">
                <a:solidFill>
                  <a:schemeClr val="tx1"/>
                </a:solidFill>
              </a:rPr>
              <a:t>were </a:t>
            </a:r>
            <a:r>
              <a:rPr lang="en-GB" altLang="en-US" dirty="0">
                <a:solidFill>
                  <a:schemeClr val="tx1"/>
                </a:solidFill>
              </a:rPr>
              <a:t>nice and clean before the food fight. They </a:t>
            </a:r>
            <a:r>
              <a:rPr lang="en-GB" altLang="en-US" b="1" dirty="0">
                <a:solidFill>
                  <a:schemeClr val="tx1"/>
                </a:solidFill>
              </a:rPr>
              <a:t>are</a:t>
            </a:r>
            <a:r>
              <a:rPr lang="en-GB" altLang="en-US" dirty="0">
                <a:solidFill>
                  <a:schemeClr val="tx1"/>
                </a:solidFill>
              </a:rPr>
              <a:t> very dirty after the food fight. </a:t>
            </a:r>
          </a:p>
        </p:txBody>
      </p:sp>
    </p:spTree>
    <p:extLst>
      <p:ext uri="{BB962C8B-B14F-4D97-AF65-F5344CB8AC3E}">
        <p14:creationId xmlns:p14="http://schemas.microsoft.com/office/powerpoint/2010/main" val="3153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5184" y="765175"/>
            <a:ext cx="3816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sort the sentences into simple </a:t>
            </a:r>
            <a:r>
              <a:rPr lang="en-GB" altLang="en-US" b="1" dirty="0">
                <a:latin typeface="Twinkl" pitchFamily="2" charset="0"/>
              </a:rPr>
              <a:t>past</a:t>
            </a:r>
            <a:r>
              <a:rPr lang="en-GB" altLang="en-US" dirty="0">
                <a:latin typeface="Twinkl" pitchFamily="2" charset="0"/>
              </a:rPr>
              <a:t> and simple </a:t>
            </a:r>
            <a:r>
              <a:rPr lang="en-GB" altLang="en-US" b="1" dirty="0">
                <a:latin typeface="Twinkl" pitchFamily="2" charset="0"/>
              </a:rPr>
              <a:t>present</a:t>
            </a:r>
            <a:r>
              <a:rPr lang="en-GB" altLang="en-US" dirty="0">
                <a:latin typeface="Twinkl" pitchFamily="2" charset="0"/>
              </a:rPr>
              <a:t> tense? Put the simple past tense sentences into the rubbish bin and the simple present tense sentences into the treasure chest.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think of a sentence of your own that you could put into the treasure chest and the rubbish bin?</a:t>
            </a:r>
          </a:p>
        </p:txBody>
      </p:sp>
      <p:pic>
        <p:nvPicPr>
          <p:cNvPr id="4" name="bi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062141"/>
            <a:ext cx="1872563" cy="1733352"/>
          </a:xfrm>
          <a:prstGeom prst="rect">
            <a:avLst/>
          </a:prstGeom>
        </p:spPr>
      </p:pic>
      <p:pic>
        <p:nvPicPr>
          <p:cNvPr id="5" name="ch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12" y="1062142"/>
            <a:ext cx="1755189" cy="18947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5584" y="100548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Present Tense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3555" y="1659997"/>
            <a:ext cx="11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Simple Past Tense</a:t>
            </a:r>
          </a:p>
        </p:txBody>
      </p:sp>
      <p:sp>
        <p:nvSpPr>
          <p:cNvPr id="6" name="Emily solved the puzzle."/>
          <p:cNvSpPr/>
          <p:nvPr/>
        </p:nvSpPr>
        <p:spPr>
          <a:xfrm>
            <a:off x="755650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Emily solved the puzzle.</a:t>
            </a:r>
          </a:p>
        </p:txBody>
      </p:sp>
      <p:sp>
        <p:nvSpPr>
          <p:cNvPr id="8" name="She plays the trombone."/>
          <p:cNvSpPr/>
          <p:nvPr/>
        </p:nvSpPr>
        <p:spPr>
          <a:xfrm>
            <a:off x="2390275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She plays the trombone.</a:t>
            </a:r>
          </a:p>
        </p:txBody>
      </p:sp>
      <p:sp>
        <p:nvSpPr>
          <p:cNvPr id="9" name="He wants to go to ballet class."/>
          <p:cNvSpPr/>
          <p:nvPr/>
        </p:nvSpPr>
        <p:spPr>
          <a:xfrm>
            <a:off x="4227813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He wants to go to ballet class.</a:t>
            </a:r>
          </a:p>
        </p:txBody>
      </p:sp>
      <p:sp>
        <p:nvSpPr>
          <p:cNvPr id="10" name="Hamza spells words easily."/>
          <p:cNvSpPr/>
          <p:nvPr/>
        </p:nvSpPr>
        <p:spPr>
          <a:xfrm>
            <a:off x="5921166" y="4724753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Hamza spells words easily.</a:t>
            </a:r>
          </a:p>
        </p:txBody>
      </p:sp>
      <p:sp>
        <p:nvSpPr>
          <p:cNvPr id="11" name="I watched the parade go by."/>
          <p:cNvSpPr/>
          <p:nvPr/>
        </p:nvSpPr>
        <p:spPr>
          <a:xfrm>
            <a:off x="3216473" y="3330717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watched the parade go by.</a:t>
            </a:r>
          </a:p>
        </p:txBody>
      </p:sp>
      <p:sp>
        <p:nvSpPr>
          <p:cNvPr id="12" name="I had fun at the fair."/>
          <p:cNvSpPr/>
          <p:nvPr/>
        </p:nvSpPr>
        <p:spPr>
          <a:xfrm>
            <a:off x="1414159" y="3299909"/>
            <a:ext cx="1394036" cy="1394035"/>
          </a:xfrm>
          <a:prstGeom prst="ellipse">
            <a:avLst/>
          </a:prstGeom>
          <a:solidFill>
            <a:srgbClr val="E9C501"/>
          </a:solidFill>
          <a:ln w="5715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I had fun at the fair.</a:t>
            </a:r>
          </a:p>
        </p:txBody>
      </p:sp>
    </p:spTree>
    <p:extLst>
      <p:ext uri="{BB962C8B-B14F-4D97-AF65-F5344CB8AC3E}">
        <p14:creationId xmlns:p14="http://schemas.microsoft.com/office/powerpoint/2010/main" val="3676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463 L -0.04965 -0.28264 " pathEditMode="relative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092 L -0.24288 -0.2794 " pathEditMode="relative" ptsTypes="AA">
                                      <p:cBhvr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694 L 0.02518 -0.48148 " pathEditMode="relative" ptsTypes="AA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065 L 0.05851 -0.50255 " pathEditMode="relative" ptsTypes="AA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08 L -0.14045 -0.50139 " pathEditMode="relative" ptsTypes="AA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324 L -0.32847 -0.49514 " pathEditMode="relative" ptsTypes="AA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679827"/>
            <a:ext cx="763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800" dirty="0">
                <a:latin typeface="Twinkl" pitchFamily="2" charset="0"/>
              </a:rPr>
              <a:t>She             to the supermarket with her mum.</a:t>
            </a:r>
          </a:p>
        </p:txBody>
      </p:sp>
      <p:sp>
        <p:nvSpPr>
          <p:cNvPr id="6" name="G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g</a:t>
            </a:r>
          </a:p>
        </p:txBody>
      </p:sp>
      <p:sp>
        <p:nvSpPr>
          <p:cNvPr id="7" name="O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</a:t>
            </a:r>
          </a:p>
        </p:txBody>
      </p:sp>
      <p:sp>
        <p:nvSpPr>
          <p:cNvPr id="8" name="E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9" name="S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3520" y="2679827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1197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0080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8963" y="2679827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She </a:t>
            </a:r>
            <a:r>
              <a:rPr lang="en-GB" altLang="en-US" sz="2000" b="1" dirty="0">
                <a:solidFill>
                  <a:schemeClr val="tx1"/>
                </a:solidFill>
              </a:rPr>
              <a:t>went</a:t>
            </a:r>
            <a:r>
              <a:rPr lang="en-GB" altLang="en-US" sz="2000" dirty="0">
                <a:solidFill>
                  <a:schemeClr val="tx1"/>
                </a:solidFill>
              </a:rPr>
              <a:t> to the supermarket with her mum. </a:t>
            </a:r>
          </a:p>
        </p:txBody>
      </p:sp>
    </p:spTree>
    <p:extLst>
      <p:ext uri="{BB962C8B-B14F-4D97-AF65-F5344CB8AC3E}">
        <p14:creationId xmlns:p14="http://schemas.microsoft.com/office/powerpoint/2010/main" val="39724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</a:t>
            </a:r>
            <a:r>
              <a:rPr lang="en-GB" dirty="0" err="1">
                <a:latin typeface="Twinkl" pitchFamily="50" charset="0"/>
              </a:rPr>
              <a:t>f</a:t>
            </a:r>
            <a:r>
              <a:rPr lang="en-GB" dirty="0" err="1"/>
              <a:t>from</a:t>
            </a:r>
            <a:r>
              <a:rPr lang="en-GB" dirty="0"/>
              <a:t> simple </a:t>
            </a:r>
            <a:r>
              <a:rPr lang="en-GB" b="1" dirty="0"/>
              <a:t>past</a:t>
            </a:r>
            <a:r>
              <a:rPr lang="en-GB" dirty="0"/>
              <a:t> tense to simple </a:t>
            </a:r>
            <a:r>
              <a:rPr lang="en-GB" b="1" dirty="0"/>
              <a:t>present</a:t>
            </a:r>
            <a:r>
              <a:rPr lang="en-GB" dirty="0"/>
              <a:t> tense? What do</a:t>
            </a:r>
            <a:r>
              <a:rPr lang="en-GB" dirty="0">
                <a:latin typeface="Twinkl" pitchFamily="50" charset="0"/>
              </a:rPr>
              <a:t>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407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He                          to walk to the park by himself.</a:t>
            </a:r>
          </a:p>
        </p:txBody>
      </p:sp>
      <p:sp>
        <p:nvSpPr>
          <p:cNvPr id="6" name="D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7" name="E1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9" name="I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He </a:t>
            </a:r>
            <a:r>
              <a:rPr lang="en-GB" altLang="en-US" sz="2000" b="1" dirty="0">
                <a:solidFill>
                  <a:schemeClr val="tx1"/>
                </a:solidFill>
              </a:rPr>
              <a:t>decides</a:t>
            </a:r>
            <a:r>
              <a:rPr lang="en-GB" altLang="en-US" sz="2000" dirty="0">
                <a:solidFill>
                  <a:schemeClr val="tx1"/>
                </a:solidFill>
              </a:rPr>
              <a:t> to walk to the park by himself. </a:t>
            </a:r>
          </a:p>
        </p:txBody>
      </p:sp>
      <p:sp>
        <p:nvSpPr>
          <p:cNvPr id="14" name="D2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5" name="E2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18" name="D3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9" name="G"/>
          <p:cNvSpPr/>
          <p:nvPr/>
        </p:nvSpPr>
        <p:spPr>
          <a:xfrm>
            <a:off x="1531620" y="2666233"/>
            <a:ext cx="368725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0" name="O"/>
          <p:cNvSpPr/>
          <p:nvPr/>
        </p:nvSpPr>
        <p:spPr>
          <a:xfrm>
            <a:off x="1899297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1" name="E"/>
          <p:cNvSpPr/>
          <p:nvPr/>
        </p:nvSpPr>
        <p:spPr>
          <a:xfrm>
            <a:off x="2208180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</a:t>
            </a:r>
          </a:p>
        </p:txBody>
      </p:sp>
      <p:sp>
        <p:nvSpPr>
          <p:cNvPr id="22" name="S"/>
          <p:cNvSpPr/>
          <p:nvPr/>
        </p:nvSpPr>
        <p:spPr>
          <a:xfrm>
            <a:off x="2517063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i</a:t>
            </a:r>
            <a:endParaRPr lang="en-GB" sz="2400" b="1" dirty="0"/>
          </a:p>
        </p:txBody>
      </p:sp>
      <p:sp>
        <p:nvSpPr>
          <p:cNvPr id="23" name="O"/>
          <p:cNvSpPr/>
          <p:nvPr/>
        </p:nvSpPr>
        <p:spPr>
          <a:xfrm>
            <a:off x="2824898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24" name="E"/>
          <p:cNvSpPr/>
          <p:nvPr/>
        </p:nvSpPr>
        <p:spPr>
          <a:xfrm>
            <a:off x="3133781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25" name="S"/>
          <p:cNvSpPr/>
          <p:nvPr/>
        </p:nvSpPr>
        <p:spPr>
          <a:xfrm>
            <a:off x="3442664" y="2666233"/>
            <a:ext cx="309931" cy="529839"/>
          </a:xfrm>
          <a:prstGeom prst="rect">
            <a:avLst/>
          </a:prstGeom>
          <a:solidFill>
            <a:srgbClr val="87BD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8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click on the letters in this verb to change this sentence from simple </a:t>
            </a:r>
            <a:r>
              <a:rPr lang="en-GB" b="1" dirty="0">
                <a:latin typeface="Twinkl" pitchFamily="50" charset="0"/>
              </a:rPr>
              <a:t>present </a:t>
            </a:r>
            <a:r>
              <a:rPr lang="en-GB" dirty="0">
                <a:latin typeface="Twinkl" pitchFamily="50" charset="0"/>
              </a:rPr>
              <a:t>tense to simple </a:t>
            </a:r>
            <a:r>
              <a:rPr lang="en-GB" b="1" dirty="0">
                <a:latin typeface="Twinkl" pitchFamily="50" charset="0"/>
              </a:rPr>
              <a:t>past </a:t>
            </a:r>
            <a:r>
              <a:rPr lang="en-GB" dirty="0">
                <a:latin typeface="Twinkl" pitchFamily="50" charset="0"/>
              </a:rPr>
              <a:t>tense? What do you think each letter will change to?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734501"/>
            <a:ext cx="763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I                my favourite poem aloud.</a:t>
            </a:r>
          </a:p>
        </p:txBody>
      </p:sp>
      <p:sp>
        <p:nvSpPr>
          <p:cNvPr id="6" name="D"/>
          <p:cNvSpPr/>
          <p:nvPr/>
        </p:nvSpPr>
        <p:spPr>
          <a:xfrm>
            <a:off x="2259325" y="2700415"/>
            <a:ext cx="368725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r</a:t>
            </a:r>
          </a:p>
        </p:txBody>
      </p:sp>
      <p:sp>
        <p:nvSpPr>
          <p:cNvPr id="7" name="E1"/>
          <p:cNvSpPr/>
          <p:nvPr/>
        </p:nvSpPr>
        <p:spPr>
          <a:xfrm>
            <a:off x="2627002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e</a:t>
            </a:r>
          </a:p>
        </p:txBody>
      </p:sp>
      <p:sp>
        <p:nvSpPr>
          <p:cNvPr id="8" name="C"/>
          <p:cNvSpPr/>
          <p:nvPr/>
        </p:nvSpPr>
        <p:spPr>
          <a:xfrm>
            <a:off x="2935885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9" name="I"/>
          <p:cNvSpPr/>
          <p:nvPr/>
        </p:nvSpPr>
        <p:spPr>
          <a:xfrm>
            <a:off x="3244768" y="2700415"/>
            <a:ext cx="309931" cy="52983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d</a:t>
            </a:r>
          </a:p>
        </p:txBody>
      </p:sp>
      <p:sp>
        <p:nvSpPr>
          <p:cNvPr id="16" name="show answer"/>
          <p:cNvSpPr/>
          <p:nvPr/>
        </p:nvSpPr>
        <p:spPr>
          <a:xfrm>
            <a:off x="755650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9503" y="5078070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I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 my favourite poem out loud. Some verbs, like </a:t>
            </a:r>
            <a:r>
              <a:rPr lang="en-GB" altLang="en-US" b="1" dirty="0">
                <a:solidFill>
                  <a:schemeClr val="tx1"/>
                </a:solidFill>
              </a:rPr>
              <a:t>read</a:t>
            </a:r>
            <a:r>
              <a:rPr lang="en-GB" altLang="en-US" dirty="0">
                <a:solidFill>
                  <a:schemeClr val="tx1"/>
                </a:solidFill>
              </a:rPr>
              <a:t>, change their pronunciation but not their spelling when they change from present to past tense.</a:t>
            </a:r>
          </a:p>
        </p:txBody>
      </p:sp>
    </p:spTree>
    <p:extLst>
      <p:ext uri="{BB962C8B-B14F-4D97-AF65-F5344CB8AC3E}">
        <p14:creationId xmlns:p14="http://schemas.microsoft.com/office/powerpoint/2010/main" val="18373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7BD3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>
                <a:latin typeface="Twinkl" pitchFamily="2" charset="0"/>
              </a:rPr>
              <a:t>Which verb would you choose to make these into simple </a:t>
            </a:r>
            <a:r>
              <a:rPr lang="en-GB" altLang="en-US" sz="2400" b="1" dirty="0">
                <a:latin typeface="Twinkl" pitchFamily="2" charset="0"/>
              </a:rPr>
              <a:t>past</a:t>
            </a:r>
            <a:r>
              <a:rPr lang="en-GB" altLang="en-US" sz="2400" dirty="0">
                <a:latin typeface="Twinkl" pitchFamily="2" charset="0"/>
              </a:rPr>
              <a:t> tense sentences?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213361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my pet puppy to school.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brought"/>
          <p:cNvSpPr/>
          <p:nvPr/>
        </p:nvSpPr>
        <p:spPr>
          <a:xfrm>
            <a:off x="5753541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6" name="bring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08307" y="1704711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Sentence</a:t>
            </a:r>
            <a:endParaRPr lang="en-US" altLang="en-US" sz="1200" b="1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80671" y="1704711"/>
            <a:ext cx="2460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" pitchFamily="2" charset="0"/>
              </a:rPr>
              <a:t>Which Verb? (click)</a:t>
            </a:r>
            <a:endParaRPr lang="en-US" alt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55650" y="2945744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My puppy  </a:t>
            </a:r>
            <a:r>
              <a:rPr lang="en-GB" altLang="en-US" u="sng">
                <a:solidFill>
                  <a:schemeClr val="tx1"/>
                </a:solidFill>
                <a:latin typeface="Twinkl" pitchFamily="2" charset="0"/>
              </a:rPr>
              <a:t>            </a:t>
            </a:r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 the teacher!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it"/>
          <p:cNvSpPr/>
          <p:nvPr/>
        </p:nvSpPr>
        <p:spPr>
          <a:xfrm>
            <a:off x="5753541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2" name="bites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3678127"/>
            <a:ext cx="4917507" cy="62384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teacher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         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with my mum and dad.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met"/>
          <p:cNvSpPr/>
          <p:nvPr/>
        </p:nvSpPr>
        <p:spPr>
          <a:xfrm>
            <a:off x="7111136" y="3678127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meets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bring 2"/>
          <p:cNvSpPr/>
          <p:nvPr/>
        </p:nvSpPr>
        <p:spPr>
          <a:xfrm>
            <a:off x="7111137" y="2213361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bites 2"/>
          <p:cNvSpPr/>
          <p:nvPr/>
        </p:nvSpPr>
        <p:spPr>
          <a:xfrm>
            <a:off x="7111137" y="2945744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bites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4" name="meets 2"/>
          <p:cNvSpPr/>
          <p:nvPr/>
        </p:nvSpPr>
        <p:spPr>
          <a:xfrm>
            <a:off x="5753540" y="3678126"/>
            <a:ext cx="1277213" cy="623843"/>
          </a:xfrm>
          <a:prstGeom prst="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meets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brought 2"/>
          <p:cNvSpPr/>
          <p:nvPr/>
        </p:nvSpPr>
        <p:spPr>
          <a:xfrm>
            <a:off x="5753540" y="2213361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brought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bit 2"/>
          <p:cNvSpPr/>
          <p:nvPr/>
        </p:nvSpPr>
        <p:spPr>
          <a:xfrm>
            <a:off x="5753540" y="2945744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Twinkl" pitchFamily="2" charset="0"/>
              </a:rPr>
              <a:t>bit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7" name="met 2"/>
          <p:cNvSpPr/>
          <p:nvPr/>
        </p:nvSpPr>
        <p:spPr>
          <a:xfrm>
            <a:off x="7111137" y="3678127"/>
            <a:ext cx="1277213" cy="623843"/>
          </a:xfrm>
          <a:prstGeom prst="rect">
            <a:avLst/>
          </a:prstGeom>
          <a:solidFill>
            <a:srgbClr val="87B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b="1" dirty="0">
                <a:solidFill>
                  <a:schemeClr val="bg1"/>
                </a:solidFill>
                <a:latin typeface="Twinkl" pitchFamily="2" charset="0"/>
              </a:rPr>
              <a:t>met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show answer"/>
          <p:cNvSpPr/>
          <p:nvPr/>
        </p:nvSpPr>
        <p:spPr>
          <a:xfrm>
            <a:off x="6944496" y="5078070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5650" y="2213360"/>
            <a:ext cx="4917507" cy="2088609"/>
            <a:chOff x="2286792" y="4004216"/>
            <a:chExt cx="4917507" cy="2088609"/>
          </a:xfrm>
        </p:grpSpPr>
        <p:sp>
          <p:nvSpPr>
            <p:cNvPr id="32" name="Rectangle 31"/>
            <p:cNvSpPr/>
            <p:nvPr/>
          </p:nvSpPr>
          <p:spPr>
            <a:xfrm>
              <a:off x="2286792" y="4004216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I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brought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my pet puppy to school.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792" y="4736599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My puppy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bit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the teacher!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86792" y="5468982"/>
              <a:ext cx="4917507" cy="623843"/>
            </a:xfrm>
            <a:prstGeom prst="rect">
              <a:avLst/>
            </a:prstGeom>
            <a:solidFill>
              <a:srgbClr val="AFD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The teacher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met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 with my mum and dad.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230168"/>
            <a:ext cx="1457664" cy="1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763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Split into two teams. Take it in turns to click on </a:t>
            </a:r>
            <a:r>
              <a:rPr lang="en-GB" altLang="en-US" b="1" dirty="0">
                <a:latin typeface="Twinkl" pitchFamily="2" charset="0"/>
              </a:rPr>
              <a:t>two </a:t>
            </a:r>
            <a:r>
              <a:rPr lang="en-GB" altLang="en-US" dirty="0">
                <a:latin typeface="Twinkl" pitchFamily="2" charset="0"/>
              </a:rPr>
              <a:t>cards. If you find the same sentence written in simple past tense and simple present tense then you score a point for your team. Whichever team has found the most pairs at the end of the game wins.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15963" y="5770563"/>
            <a:ext cx="7772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" dirty="0">
                <a:solidFill>
                  <a:schemeClr val="tx1"/>
                </a:solidFill>
              </a:rPr>
              <a:t>(Click the cards again to turn them back over if the words are not all found in that turn.)</a:t>
            </a:r>
          </a:p>
        </p:txBody>
      </p:sp>
      <p:sp>
        <p:nvSpPr>
          <p:cNvPr id="44" name="hike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went up the stairs to my bedroom.</a:t>
            </a:r>
          </a:p>
        </p:txBody>
      </p:sp>
      <p:sp>
        <p:nvSpPr>
          <p:cNvPr id="45" name="shining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forgets to buy the flour.</a:t>
            </a:r>
          </a:p>
        </p:txBody>
      </p:sp>
      <p:sp>
        <p:nvSpPr>
          <p:cNvPr id="46" name="scaring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left his friend’s house in a sulk.</a:t>
            </a:r>
          </a:p>
        </p:txBody>
      </p:sp>
      <p:sp>
        <p:nvSpPr>
          <p:cNvPr id="47" name="hiker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 football cards.</a:t>
            </a:r>
          </a:p>
        </p:txBody>
      </p:sp>
      <p:sp>
        <p:nvSpPr>
          <p:cNvPr id="48" name="nice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is in a fantastic mood today.</a:t>
            </a:r>
          </a:p>
        </p:txBody>
      </p:sp>
      <p:sp>
        <p:nvSpPr>
          <p:cNvPr id="49" name="hiked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FDD283"/>
          </a:solidFill>
          <a:ln>
            <a:solidFill>
              <a:srgbClr val="FDD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go up the stairs to my bedroom.</a:t>
            </a:r>
          </a:p>
        </p:txBody>
      </p:sp>
      <p:sp>
        <p:nvSpPr>
          <p:cNvPr id="50" name="shiny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I collected football cards.</a:t>
            </a:r>
          </a:p>
        </p:txBody>
      </p:sp>
      <p:sp>
        <p:nvSpPr>
          <p:cNvPr id="51" name="nicest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Zara was in a fantastic mood today.</a:t>
            </a:r>
          </a:p>
        </p:txBody>
      </p:sp>
      <p:sp>
        <p:nvSpPr>
          <p:cNvPr id="52" name="shine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solidFill>
              <a:srgbClr val="B9D3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brought me cookies every day.</a:t>
            </a:r>
          </a:p>
        </p:txBody>
      </p:sp>
      <p:sp>
        <p:nvSpPr>
          <p:cNvPr id="53" name="nicer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B9D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You bring me cookies every day.</a:t>
            </a:r>
          </a:p>
        </p:txBody>
      </p:sp>
      <p:sp>
        <p:nvSpPr>
          <p:cNvPr id="54" name="scare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FF9E6B"/>
          </a:solidFill>
          <a:ln>
            <a:solidFill>
              <a:srgbClr val="FF9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She forgot to buy the flour.</a:t>
            </a:r>
          </a:p>
        </p:txBody>
      </p:sp>
      <p:sp>
        <p:nvSpPr>
          <p:cNvPr id="55" name="scary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73C4F1"/>
          </a:solidFill>
          <a:ln>
            <a:solidFill>
              <a:srgbClr val="73C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He leaves his friend’s house in a sulk.</a:t>
            </a:r>
          </a:p>
        </p:txBody>
      </p:sp>
      <p:sp>
        <p:nvSpPr>
          <p:cNvPr id="56" name="1"/>
          <p:cNvSpPr/>
          <p:nvPr/>
        </p:nvSpPr>
        <p:spPr>
          <a:xfrm>
            <a:off x="75565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7" name="2"/>
          <p:cNvSpPr/>
          <p:nvPr/>
        </p:nvSpPr>
        <p:spPr>
          <a:xfrm>
            <a:off x="2705100" y="2113846"/>
            <a:ext cx="1785938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8" name="3"/>
          <p:cNvSpPr/>
          <p:nvPr/>
        </p:nvSpPr>
        <p:spPr>
          <a:xfrm>
            <a:off x="465296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59" name="4"/>
          <p:cNvSpPr/>
          <p:nvPr/>
        </p:nvSpPr>
        <p:spPr>
          <a:xfrm>
            <a:off x="6602413" y="2113846"/>
            <a:ext cx="1785937" cy="1092200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0" name="5"/>
          <p:cNvSpPr/>
          <p:nvPr/>
        </p:nvSpPr>
        <p:spPr>
          <a:xfrm>
            <a:off x="75565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1" name="6"/>
          <p:cNvSpPr/>
          <p:nvPr/>
        </p:nvSpPr>
        <p:spPr>
          <a:xfrm>
            <a:off x="2705100" y="3320346"/>
            <a:ext cx="1785938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2" name="7"/>
          <p:cNvSpPr/>
          <p:nvPr/>
        </p:nvSpPr>
        <p:spPr>
          <a:xfrm>
            <a:off x="465296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3" name="8"/>
          <p:cNvSpPr/>
          <p:nvPr/>
        </p:nvSpPr>
        <p:spPr>
          <a:xfrm>
            <a:off x="6602413" y="3320346"/>
            <a:ext cx="1785937" cy="1093788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4" name="9"/>
          <p:cNvSpPr/>
          <p:nvPr/>
        </p:nvSpPr>
        <p:spPr>
          <a:xfrm>
            <a:off x="75565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5" name="10"/>
          <p:cNvSpPr/>
          <p:nvPr/>
        </p:nvSpPr>
        <p:spPr>
          <a:xfrm>
            <a:off x="2705100" y="4528434"/>
            <a:ext cx="1785938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6" name="11"/>
          <p:cNvSpPr/>
          <p:nvPr/>
        </p:nvSpPr>
        <p:spPr>
          <a:xfrm>
            <a:off x="465296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  <p:sp>
        <p:nvSpPr>
          <p:cNvPr id="67" name="12"/>
          <p:cNvSpPr/>
          <p:nvPr/>
        </p:nvSpPr>
        <p:spPr>
          <a:xfrm>
            <a:off x="6602413" y="4528434"/>
            <a:ext cx="1785937" cy="1093787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84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838443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Can you write two sentences to describe these pictures using </a:t>
            </a:r>
            <a:r>
              <a:rPr lang="en-GB" altLang="en-US" b="1" dirty="0">
                <a:latin typeface="Twinkl" pitchFamily="2" charset="0"/>
              </a:rPr>
              <a:t>simple past tense </a:t>
            </a:r>
            <a:r>
              <a:rPr lang="en-GB" altLang="en-US" dirty="0">
                <a:latin typeface="Twinkl" pitchFamily="2" charset="0"/>
              </a:rPr>
              <a:t>and </a:t>
            </a:r>
            <a:r>
              <a:rPr lang="en-GB" altLang="en-US" b="1" dirty="0">
                <a:latin typeface="Twinkl" pitchFamily="2" charset="0"/>
              </a:rPr>
              <a:t>simple present tense</a:t>
            </a:r>
            <a:r>
              <a:rPr lang="en-GB" altLang="en-US" dirty="0">
                <a:latin typeface="Twinkl" pitchFamily="2" charset="0"/>
              </a:rPr>
              <a:t>?</a:t>
            </a:r>
            <a:r>
              <a:rPr lang="en-GB" altLang="en-US" b="1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3" y="1942071"/>
            <a:ext cx="910017" cy="2036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9" y="2255109"/>
            <a:ext cx="1236887" cy="2036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46" y="2255109"/>
            <a:ext cx="3358704" cy="19554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67664" y="2713357"/>
            <a:ext cx="1046206" cy="856735"/>
          </a:xfrm>
          <a:prstGeom prst="rightArrow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9503" y="5041557"/>
            <a:ext cx="6188847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altLang="en-US" sz="1600" dirty="0">
                <a:solidFill>
                  <a:sysClr val="windowText" lastClr="000000"/>
                </a:solidFill>
              </a:rPr>
              <a:t>One sentence must use a past tense verb and one must use a present tense verb. For example: Children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played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old-fashioned toys in the past. We </a:t>
            </a:r>
            <a:r>
              <a:rPr lang="en-GB" altLang="en-US" sz="1600" b="1" dirty="0">
                <a:solidFill>
                  <a:sysClr val="windowText" lastClr="000000"/>
                </a:solidFill>
              </a:rPr>
              <a:t>play</a:t>
            </a:r>
            <a:r>
              <a:rPr lang="en-GB" altLang="en-US" sz="1600" dirty="0">
                <a:solidFill>
                  <a:sysClr val="windowText" lastClr="000000"/>
                </a:solidFill>
              </a:rPr>
              <a:t> with toys that are more modern now.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808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I ______ to bring my P.E. kit to school so I can’t do P.E.</a:t>
            </a:r>
          </a:p>
        </p:txBody>
      </p:sp>
      <p:grpSp>
        <p:nvGrpSpPr>
          <p:cNvPr id="30" name="K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F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3" name="T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4" name="R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5" name="G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‘forgot’. This sentence is written in simple past tense.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01193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f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83930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7741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108170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389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7703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800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50226 0.38218 " pathEditMode="relative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63 L 0.32118 0.37848 " pathEditMode="relative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46 L 0.13611 0.37709 " pathEditMode="relative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4305 0.37963 " pathEditMode="relative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47 L 0.63177 0.20254 " pathEditMode="relative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417 L 0.42535 0.21134 " pathEditMode="relative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1" grpId="0" animBg="1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788081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The roses in my garden ____.</a:t>
            </a:r>
          </a:p>
        </p:txBody>
      </p:sp>
      <p:grpSp>
        <p:nvGrpSpPr>
          <p:cNvPr id="30" name="T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W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3" name="H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4" name="G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F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8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‘grow’. This sentence is written in simple present tense.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44434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79998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07262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60717" y="1788931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7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209 L -0.03298 0.37801 " pathEditMode="relative" ptsTypes="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0.64288 0.20486 " pathEditMode="relative" ptsTypes="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50868 0.3757 " pathEditMode="relative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09 L 0.32482 0.37454 " pathEditMode="relative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1" grpId="0"/>
      <p:bldP spid="50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648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When the witch cast a spell on him, he ______ a slimy frog.</a:t>
            </a:r>
          </a:p>
        </p:txBody>
      </p:sp>
      <p:grpSp>
        <p:nvGrpSpPr>
          <p:cNvPr id="30" name="A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1" name="W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32" name="E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3" name="M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E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C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‘became’. This sentence is written in simple past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49257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9" name="Incorrect"/>
          <p:cNvSpPr/>
          <p:nvPr/>
        </p:nvSpPr>
        <p:spPr>
          <a:xfrm>
            <a:off x="3049256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5633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714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3516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3955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94685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m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0421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59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81 L 0.21129 0.20393 " pathEditMode="relative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7 L 0.63177 0.19884 " pathEditMode="relative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162 L -0.04027 0.38704 " pathEditMode="relative" ptsTypes="AA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09 L 0.13611 0.37338 " pathEditMode="relative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093 L 0.32014 0.37593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24 L 0.68351 0.38056 " pathEditMode="relative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9" grpId="0" animBg="1"/>
      <p:bldP spid="49" grpId="1" animBg="1"/>
      <p:bldP spid="42" grpId="0"/>
      <p:bldP spid="45" grpId="0"/>
      <p:bldP spid="48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650" y="183186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This is my party so I get to ______ the party games that we play!</a:t>
            </a:r>
          </a:p>
        </p:txBody>
      </p:sp>
      <p:grpSp>
        <p:nvGrpSpPr>
          <p:cNvPr id="30" name="H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31" name="O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2" name="S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3" name="R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4" name="C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5" name="L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‘choose’. This sentence is written in simple present tense.</a:t>
            </a:r>
          </a:p>
        </p:txBody>
      </p:sp>
      <p:grpSp>
        <p:nvGrpSpPr>
          <p:cNvPr id="38" name="N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5" name="Incorrect"/>
          <p:cNvSpPr/>
          <p:nvPr/>
        </p:nvSpPr>
        <p:spPr>
          <a:xfrm>
            <a:off x="3049258" y="5038588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46662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8953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h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2555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157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397588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38149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93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01 L 0.50504 0.38218 " pathEditMode="relative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93 L 0.68698 0.38334 " pathEditMode="relative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32396 0.38334 " pathEditMode="relative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46 L -0.03836 0.38473 " pathEditMode="relative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417 L 0.42535 0.21134 " pathEditMode="relative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21511 0.21389 " pathEditMode="relative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42" grpId="1" animBg="1"/>
      <p:bldP spid="45" grpId="0" animBg="1"/>
      <p:bldP spid="45" grpId="1" animBg="1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83644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Can you catch the butterflies needed to spell the verb in this sentence? Is this sentence written in simple </a:t>
            </a:r>
            <a:r>
              <a:rPr lang="en-GB" b="1" dirty="0">
                <a:latin typeface="Twinkl" pitchFamily="50" charset="0"/>
              </a:rPr>
              <a:t>past</a:t>
            </a:r>
            <a:r>
              <a:rPr lang="en-GB" dirty="0">
                <a:latin typeface="Twinkl" pitchFamily="50" charset="0"/>
              </a:rPr>
              <a:t> or </a:t>
            </a:r>
            <a:r>
              <a:rPr lang="en-GB" b="1" dirty="0">
                <a:latin typeface="Twinkl" pitchFamily="50" charset="0"/>
              </a:rPr>
              <a:t>present</a:t>
            </a:r>
            <a:r>
              <a:rPr lang="en-GB" dirty="0">
                <a:latin typeface="Twinkl" pitchFamily="50" charset="0"/>
              </a:rPr>
              <a:t> tense? Look at the verb to help you decide.</a:t>
            </a:r>
          </a:p>
        </p:txBody>
      </p:sp>
      <p:sp>
        <p:nvSpPr>
          <p:cNvPr id="9" name="show answer"/>
          <p:cNvSpPr/>
          <p:nvPr/>
        </p:nvSpPr>
        <p:spPr>
          <a:xfrm>
            <a:off x="755650" y="5041557"/>
            <a:ext cx="1443853" cy="1051268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031" y="184120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Mandeep _____ her leg so she can’t take part in the race.</a:t>
            </a:r>
          </a:p>
        </p:txBody>
      </p:sp>
      <p:grpSp>
        <p:nvGrpSpPr>
          <p:cNvPr id="30" name="S"/>
          <p:cNvGrpSpPr/>
          <p:nvPr/>
        </p:nvGrpSpPr>
        <p:grpSpPr>
          <a:xfrm>
            <a:off x="755650" y="2509022"/>
            <a:ext cx="1015666" cy="885568"/>
            <a:chOff x="755650" y="2509022"/>
            <a:chExt cx="1015666" cy="8855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9022"/>
              <a:ext cx="1015666" cy="8855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25731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31" name="F"/>
          <p:cNvGrpSpPr/>
          <p:nvPr/>
        </p:nvGrpSpPr>
        <p:grpSpPr>
          <a:xfrm>
            <a:off x="2411968" y="2509022"/>
            <a:ext cx="1015666" cy="885568"/>
            <a:chOff x="2411968" y="2509022"/>
            <a:chExt cx="1015666" cy="8855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68" y="2509022"/>
              <a:ext cx="1015666" cy="88556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82049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32" name="D"/>
          <p:cNvGrpSpPr/>
          <p:nvPr/>
        </p:nvGrpSpPr>
        <p:grpSpPr>
          <a:xfrm>
            <a:off x="4068286" y="2509022"/>
            <a:ext cx="1015666" cy="885568"/>
            <a:chOff x="4068286" y="2509022"/>
            <a:chExt cx="1015666" cy="8855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286" y="2509022"/>
              <a:ext cx="1015666" cy="8855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34248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3" name="K"/>
          <p:cNvGrpSpPr/>
          <p:nvPr/>
        </p:nvGrpSpPr>
        <p:grpSpPr>
          <a:xfrm>
            <a:off x="5724604" y="2509022"/>
            <a:ext cx="1015666" cy="885568"/>
            <a:chOff x="5724604" y="2509022"/>
            <a:chExt cx="1015666" cy="88556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04" y="2509022"/>
              <a:ext cx="1015666" cy="885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4685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34" name="B"/>
          <p:cNvGrpSpPr/>
          <p:nvPr/>
        </p:nvGrpSpPr>
        <p:grpSpPr>
          <a:xfrm>
            <a:off x="7380922" y="2509022"/>
            <a:ext cx="1015666" cy="885568"/>
            <a:chOff x="7380922" y="2509022"/>
            <a:chExt cx="1015666" cy="885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2509022"/>
              <a:ext cx="1015666" cy="8855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51003" y="2748259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35" name="R"/>
          <p:cNvGrpSpPr/>
          <p:nvPr/>
        </p:nvGrpSpPr>
        <p:grpSpPr>
          <a:xfrm>
            <a:off x="1183837" y="3680578"/>
            <a:ext cx="1015666" cy="885568"/>
            <a:chOff x="1562776" y="3655543"/>
            <a:chExt cx="1015666" cy="8855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776" y="3655543"/>
              <a:ext cx="1015666" cy="885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32857" y="389478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r</a:t>
              </a:r>
            </a:p>
          </p:txBody>
        </p:sp>
      </p:grpSp>
      <p:grpSp>
        <p:nvGrpSpPr>
          <p:cNvPr id="36" name="O"/>
          <p:cNvGrpSpPr/>
          <p:nvPr/>
        </p:nvGrpSpPr>
        <p:grpSpPr>
          <a:xfrm>
            <a:off x="3123219" y="3680578"/>
            <a:ext cx="1015666" cy="885568"/>
            <a:chOff x="3600616" y="3705613"/>
            <a:chExt cx="1015666" cy="88556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16" y="3705613"/>
              <a:ext cx="1015666" cy="8855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77069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5062601" y="3680578"/>
            <a:ext cx="1015666" cy="885568"/>
            <a:chOff x="5638456" y="3705613"/>
            <a:chExt cx="1015666" cy="8855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56" y="3705613"/>
              <a:ext cx="1015666" cy="88556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808537" y="3944850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41" name="show answer"/>
          <p:cNvSpPr/>
          <p:nvPr/>
        </p:nvSpPr>
        <p:spPr>
          <a:xfrm>
            <a:off x="2193702" y="5041557"/>
            <a:ext cx="4368248" cy="1051268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The missing verb is ‘broke’. This sentence is written in simple present tense.</a:t>
            </a:r>
          </a:p>
        </p:txBody>
      </p:sp>
      <p:grpSp>
        <p:nvGrpSpPr>
          <p:cNvPr id="38" name="T"/>
          <p:cNvGrpSpPr/>
          <p:nvPr/>
        </p:nvGrpSpPr>
        <p:grpSpPr>
          <a:xfrm>
            <a:off x="7001983" y="3680578"/>
            <a:ext cx="1015666" cy="885568"/>
            <a:chOff x="7380922" y="3700781"/>
            <a:chExt cx="1015666" cy="8855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922" y="3700781"/>
              <a:ext cx="1015666" cy="885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51003" y="3940018"/>
              <a:ext cx="67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/>
          <a:stretch/>
        </p:blipFill>
        <p:spPr>
          <a:xfrm flipH="1">
            <a:off x="6822009" y="4325359"/>
            <a:ext cx="1868910" cy="1920141"/>
          </a:xfrm>
          <a:prstGeom prst="rect">
            <a:avLst/>
          </a:prstGeom>
        </p:spPr>
      </p:pic>
      <p:sp>
        <p:nvSpPr>
          <p:cNvPr id="40" name="Incorrect"/>
          <p:cNvSpPr/>
          <p:nvPr/>
        </p:nvSpPr>
        <p:spPr>
          <a:xfrm>
            <a:off x="3049258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3" name="Incorrect"/>
          <p:cNvSpPr/>
          <p:nvPr/>
        </p:nvSpPr>
        <p:spPr>
          <a:xfrm>
            <a:off x="3032783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6" name="Incorrect"/>
          <p:cNvSpPr/>
          <p:nvPr/>
        </p:nvSpPr>
        <p:spPr>
          <a:xfrm>
            <a:off x="3041021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7" name="Incorrect"/>
          <p:cNvSpPr/>
          <p:nvPr/>
        </p:nvSpPr>
        <p:spPr>
          <a:xfrm>
            <a:off x="3041020" y="5041557"/>
            <a:ext cx="3045484" cy="1051268"/>
          </a:xfrm>
          <a:prstGeom prst="rect">
            <a:avLst/>
          </a:prstGeom>
          <a:solidFill>
            <a:srgbClr val="F29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Incorrect letter!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1821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59802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2740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65377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94914" y="1838399"/>
            <a:ext cx="428187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b="1" dirty="0">
                <a:latin typeface="Twinkl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83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324 L 0.14184 0.378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-0.03472 0.37477 " pathEditMode="relative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3924 0.20254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556 L 0.42257 0.20509 " pathEditMode="relative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85 L 0.21129 0.19884 " pathEditMode="relative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2" grpId="0"/>
      <p:bldP spid="49" grpId="0"/>
      <p:bldP spid="50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5650" y="3666052"/>
            <a:ext cx="4072724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55650" y="3667077"/>
            <a:ext cx="4072724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55650" y="2273129"/>
            <a:ext cx="3816350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783644"/>
            <a:ext cx="7632700" cy="1068736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Are these sentences written in the simple </a:t>
            </a:r>
            <a:r>
              <a:rPr lang="en-GB" altLang="en-US" sz="2000" b="1" dirty="0">
                <a:latin typeface="Twinkl" pitchFamily="2" charset="0"/>
              </a:rPr>
              <a:t>past</a:t>
            </a:r>
            <a:r>
              <a:rPr lang="en-GB" altLang="en-US" sz="2000" dirty="0">
                <a:latin typeface="Twinkl" pitchFamily="2" charset="0"/>
              </a:rPr>
              <a:t> or </a:t>
            </a:r>
            <a:r>
              <a:rPr lang="en-GB" altLang="en-US" sz="2000" b="1" dirty="0">
                <a:latin typeface="Twinkl" pitchFamily="2" charset="0"/>
              </a:rPr>
              <a:t>present</a:t>
            </a:r>
            <a:r>
              <a:rPr lang="en-GB" altLang="en-US" sz="2000" dirty="0">
                <a:latin typeface="Twinkl" pitchFamily="2" charset="0"/>
              </a:rPr>
              <a:t> tense? Click the old book or the modern robot to choose which you think it is. How do you know?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2338978"/>
            <a:ext cx="381635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ride my bike around the field.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926" y="3729571"/>
            <a:ext cx="4012903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I knew the answer to the question. </a:t>
            </a:r>
          </a:p>
        </p:txBody>
      </p:sp>
      <p:grpSp>
        <p:nvGrpSpPr>
          <p:cNvPr id="12" name="Past 1"/>
          <p:cNvGrpSpPr/>
          <p:nvPr/>
        </p:nvGrpSpPr>
        <p:grpSpPr>
          <a:xfrm>
            <a:off x="5582962" y="2184295"/>
            <a:ext cx="1479580" cy="934869"/>
            <a:chOff x="5398086" y="2184295"/>
            <a:chExt cx="1479580" cy="9348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1" name="Present 1"/>
          <p:cNvGrpSpPr/>
          <p:nvPr/>
        </p:nvGrpSpPr>
        <p:grpSpPr>
          <a:xfrm>
            <a:off x="7281017" y="1948148"/>
            <a:ext cx="1107333" cy="1236864"/>
            <a:chOff x="7281017" y="1918228"/>
            <a:chExt cx="1107333" cy="12368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3" name="Past 2"/>
          <p:cNvGrpSpPr/>
          <p:nvPr/>
        </p:nvGrpSpPr>
        <p:grpSpPr>
          <a:xfrm>
            <a:off x="5582962" y="3488728"/>
            <a:ext cx="1479580" cy="934869"/>
            <a:chOff x="5398086" y="2184295"/>
            <a:chExt cx="1479580" cy="9348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16" name="present 2"/>
          <p:cNvGrpSpPr/>
          <p:nvPr/>
        </p:nvGrpSpPr>
        <p:grpSpPr>
          <a:xfrm>
            <a:off x="7281017" y="3337730"/>
            <a:ext cx="1107333" cy="1236864"/>
            <a:chOff x="7281017" y="1918228"/>
            <a:chExt cx="1107333" cy="12368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grpSp>
        <p:nvGrpSpPr>
          <p:cNvPr id="19" name="past 3"/>
          <p:cNvGrpSpPr/>
          <p:nvPr/>
        </p:nvGrpSpPr>
        <p:grpSpPr>
          <a:xfrm>
            <a:off x="5582962" y="4818133"/>
            <a:ext cx="1479580" cy="934869"/>
            <a:chOff x="5398086" y="2184295"/>
            <a:chExt cx="1479580" cy="9348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86" y="2184295"/>
              <a:ext cx="1479580" cy="9348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28620" y="2338977"/>
              <a:ext cx="818512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past</a:t>
              </a:r>
            </a:p>
          </p:txBody>
        </p:sp>
      </p:grpSp>
      <p:grpSp>
        <p:nvGrpSpPr>
          <p:cNvPr id="22" name="present 3"/>
          <p:cNvGrpSpPr/>
          <p:nvPr/>
        </p:nvGrpSpPr>
        <p:grpSpPr>
          <a:xfrm>
            <a:off x="7281017" y="4667135"/>
            <a:ext cx="1107333" cy="1236864"/>
            <a:chOff x="7281017" y="1918228"/>
            <a:chExt cx="1107333" cy="12368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702" y="1918228"/>
              <a:ext cx="723277" cy="123686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281017" y="2338977"/>
              <a:ext cx="1107333" cy="514738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2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Twinkl" pitchFamily="2" charset="0"/>
                </a:rPr>
                <a:t>present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55650" y="4931939"/>
            <a:ext cx="4421152" cy="580220"/>
          </a:xfrm>
          <a:prstGeom prst="rect">
            <a:avLst/>
          </a:prstGeom>
          <a:solidFill>
            <a:srgbClr val="F7C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5650" y="4930914"/>
            <a:ext cx="4421152" cy="580220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6926" y="4999154"/>
            <a:ext cx="4421152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Twinkl" pitchFamily="2" charset="0"/>
              </a:rPr>
              <a:t> I wear my sunglasses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41046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8" grpId="1" animBg="1"/>
      <p:bldP spid="26" grpId="0" animBg="1"/>
      <p:bldP spid="25" grpId="0" animBg="1"/>
      <p:bldP spid="25" grpId="1" animBg="1"/>
      <p:bldP spid="31" grpId="0" animBg="1"/>
      <p:bldP spid="3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49" y="765175"/>
            <a:ext cx="769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2" charset="0"/>
              </a:rPr>
              <a:t>Spin the spinners! Write a sentence about the topic selected by the first spinner in the tense selected by the second spinner. If you spin </a:t>
            </a:r>
            <a:r>
              <a:rPr lang="en-GB" altLang="en-US" b="1" dirty="0">
                <a:latin typeface="Twinkl" pitchFamily="2" charset="0"/>
              </a:rPr>
              <a:t>?</a:t>
            </a:r>
            <a:r>
              <a:rPr lang="en-GB" altLang="en-US" dirty="0">
                <a:latin typeface="Twinkl" pitchFamily="2" charset="0"/>
              </a:rPr>
              <a:t> then try to write two sentences using both tenses!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57343941"/>
              </p:ext>
            </p:extLst>
          </p:nvPr>
        </p:nvGraphicFramePr>
        <p:xfrm>
          <a:off x="4226817" y="2198406"/>
          <a:ext cx="4329869" cy="28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66248578"/>
              </p:ext>
            </p:extLst>
          </p:nvPr>
        </p:nvGraphicFramePr>
        <p:xfrm>
          <a:off x="298099" y="1987609"/>
          <a:ext cx="4440963" cy="29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text"/>
          <p:cNvGrpSpPr/>
          <p:nvPr/>
        </p:nvGrpSpPr>
        <p:grpSpPr>
          <a:xfrm>
            <a:off x="1166150" y="2846022"/>
            <a:ext cx="6568600" cy="1893738"/>
            <a:chOff x="1166150" y="2846022"/>
            <a:chExt cx="6568600" cy="1893738"/>
          </a:xfrm>
        </p:grpSpPr>
        <p:sp>
          <p:nvSpPr>
            <p:cNvPr id="18" name="TextBox 17"/>
            <p:cNvSpPr txBox="1"/>
            <p:nvPr/>
          </p:nvSpPr>
          <p:spPr>
            <a:xfrm>
              <a:off x="1166151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ice cream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01019" y="2922934"/>
              <a:ext cx="14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birthdays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360" y="3504960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brothers and</a:t>
              </a:r>
              <a:br>
                <a:rPr lang="en-GB" b="1" dirty="0"/>
              </a:br>
              <a:r>
                <a:rPr lang="en-GB" b="1" dirty="0"/>
                <a:t>sisters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150" y="3728104"/>
              <a:ext cx="1452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where you live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4869" y="2846023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 present tense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1965" y="2846022"/>
              <a:ext cx="1452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simple</a:t>
              </a:r>
              <a:br>
                <a:rPr lang="en-GB" b="1" dirty="0"/>
              </a:br>
              <a:r>
                <a:rPr lang="en-GB" b="1" dirty="0"/>
                <a:t>past</a:t>
              </a:r>
              <a:br>
                <a:rPr lang="en-GB" b="1" dirty="0"/>
              </a:br>
              <a:r>
                <a:rPr lang="en-GB" b="1" dirty="0"/>
                <a:t>tense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65358" y="4031874"/>
              <a:ext cx="14527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?</a:t>
              </a:r>
            </a:p>
          </p:txBody>
        </p:sp>
      </p:grpSp>
      <p:grpSp>
        <p:nvGrpSpPr>
          <p:cNvPr id="42" name="spin 4a"/>
          <p:cNvGrpSpPr/>
          <p:nvPr/>
        </p:nvGrpSpPr>
        <p:grpSpPr>
          <a:xfrm>
            <a:off x="3317596" y="2449718"/>
            <a:ext cx="1984893" cy="2643694"/>
            <a:chOff x="3317596" y="2449718"/>
            <a:chExt cx="1984893" cy="2643694"/>
          </a:xfrm>
        </p:grpSpPr>
        <p:sp>
          <p:nvSpPr>
            <p:cNvPr id="29" name="Right Arrow 28"/>
            <p:cNvSpPr/>
            <p:nvPr/>
          </p:nvSpPr>
          <p:spPr>
            <a:xfrm rot="2661494" flipH="1" flipV="1">
              <a:off x="3317596" y="4435386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 rot="12600000" flipH="1" flipV="1">
              <a:off x="4388089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spin 3a"/>
          <p:cNvGrpSpPr/>
          <p:nvPr/>
        </p:nvGrpSpPr>
        <p:grpSpPr>
          <a:xfrm>
            <a:off x="780855" y="2449718"/>
            <a:ext cx="7618831" cy="2643692"/>
            <a:chOff x="780855" y="2449718"/>
            <a:chExt cx="7618831" cy="2643692"/>
          </a:xfrm>
        </p:grpSpPr>
        <p:sp>
          <p:nvSpPr>
            <p:cNvPr id="28" name="Right Arrow 27"/>
            <p:cNvSpPr/>
            <p:nvPr/>
          </p:nvSpPr>
          <p:spPr>
            <a:xfrm rot="18938506" flipV="1">
              <a:off x="780855" y="4435384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 rot="9000000" flipV="1">
              <a:off x="748528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spin 2a"/>
          <p:cNvGrpSpPr/>
          <p:nvPr/>
        </p:nvGrpSpPr>
        <p:grpSpPr>
          <a:xfrm>
            <a:off x="780854" y="1860399"/>
            <a:ext cx="4511422" cy="1247345"/>
            <a:chOff x="780854" y="1860399"/>
            <a:chExt cx="4511422" cy="1247345"/>
          </a:xfrm>
        </p:grpSpPr>
        <p:sp>
          <p:nvSpPr>
            <p:cNvPr id="25" name="Right Arrow 24"/>
            <p:cNvSpPr/>
            <p:nvPr/>
          </p:nvSpPr>
          <p:spPr>
            <a:xfrm rot="2661494">
              <a:off x="780854" y="18603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ight Arrow 37"/>
            <p:cNvSpPr/>
            <p:nvPr/>
          </p:nvSpPr>
          <p:spPr>
            <a:xfrm rot="12600000" flipH="1" flipV="1">
              <a:off x="4377876" y="2449718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spin 1a"/>
          <p:cNvGrpSpPr/>
          <p:nvPr/>
        </p:nvGrpSpPr>
        <p:grpSpPr>
          <a:xfrm>
            <a:off x="3317595" y="1847699"/>
            <a:ext cx="3403168" cy="4014951"/>
            <a:chOff x="3317595" y="1847699"/>
            <a:chExt cx="3403168" cy="4014951"/>
          </a:xfrm>
        </p:grpSpPr>
        <p:sp>
          <p:nvSpPr>
            <p:cNvPr id="27" name="Right Arrow 26"/>
            <p:cNvSpPr/>
            <p:nvPr/>
          </p:nvSpPr>
          <p:spPr>
            <a:xfrm rot="18938506" flipH="1">
              <a:off x="3317595" y="1847699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 rot="5400000" flipH="1" flipV="1">
              <a:off x="5934550" y="5076437"/>
              <a:ext cx="914400" cy="658026"/>
            </a:xfrm>
            <a:prstGeom prst="rightArrow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spin 1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spin!</a:t>
            </a:r>
          </a:p>
        </p:txBody>
      </p:sp>
      <p:sp>
        <p:nvSpPr>
          <p:cNvPr id="35" name="spin 2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spin again!</a:t>
            </a:r>
          </a:p>
        </p:txBody>
      </p:sp>
      <p:sp>
        <p:nvSpPr>
          <p:cNvPr id="36" name="spin 3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and again!</a:t>
            </a:r>
          </a:p>
        </p:txBody>
      </p:sp>
      <p:sp>
        <p:nvSpPr>
          <p:cNvPr id="37" name="spin 4"/>
          <p:cNvSpPr/>
          <p:nvPr/>
        </p:nvSpPr>
        <p:spPr>
          <a:xfrm>
            <a:off x="768347" y="5379697"/>
            <a:ext cx="1898251" cy="754033"/>
          </a:xfrm>
          <a:prstGeom prst="rect">
            <a:avLst/>
          </a:prstGeom>
          <a:solidFill>
            <a:srgbClr val="E4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one more time!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49" y="4948250"/>
            <a:ext cx="739783" cy="112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4" y="1588898"/>
            <a:ext cx="807805" cy="67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22" y="5241182"/>
            <a:ext cx="1057177" cy="9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56" y="4861608"/>
            <a:ext cx="1211655" cy="12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1468</Words>
  <Application>Microsoft Office PowerPoint</Application>
  <PresentationFormat>On-screen Show (4:3)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Twinkl ExtraBold</vt:lpstr>
      <vt:lpstr>Twinkl</vt:lpstr>
      <vt:lpstr>Twinkl SemiBold</vt:lpstr>
      <vt:lpstr>MS PGothic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Staff</cp:lastModifiedBy>
  <cp:revision>43</cp:revision>
  <dcterms:created xsi:type="dcterms:W3CDTF">2017-04-10T07:58:53Z</dcterms:created>
  <dcterms:modified xsi:type="dcterms:W3CDTF">2020-06-19T11:31:54Z</dcterms:modified>
</cp:coreProperties>
</file>