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8" r:id="rId2"/>
    <p:sldId id="264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67" r:id="rId21"/>
  </p:sldIdLst>
  <p:sldSz cx="9144000" cy="6858000" type="screen4x3"/>
  <p:notesSz cx="6858000" cy="9144000"/>
  <p:embeddedFontLs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Twinkl SemiBold" pitchFamily="2" charset="0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Twinkl" pitchFamily="2" charset="0"/>
      <p:regular r:id="rId33"/>
      <p:bold r:id="rId34"/>
    </p:embeddedFont>
    <p:embeddedFont>
      <p:font typeface="Sassoon Infant Rg" panose="02000503030000020003" charset="0"/>
      <p:regular r:id="rId35"/>
      <p:bold r:id="rId36"/>
    </p:embeddedFont>
    <p:embeddedFont>
      <p:font typeface="MS PGothic" panose="020B0600070205080204" pitchFamily="34" charset="-128"/>
      <p:regular r:id="rId37"/>
    </p:embeddedFont>
    <p:embeddedFont>
      <p:font typeface="MS PGothic" panose="020B0600070205080204" pitchFamily="34" charset="-128"/>
      <p:regular r:id="rId3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A4A3A4"/>
          </p15:clr>
        </p15:guide>
        <p15:guide id="2" pos="340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pos="5420">
          <p15:clr>
            <a:srgbClr val="A4A3A4"/>
          </p15:clr>
        </p15:guide>
        <p15:guide id="5" orient="horz" pos="346">
          <p15:clr>
            <a:srgbClr val="A4A3A4"/>
          </p15:clr>
        </p15:guide>
        <p15:guide id="6" pos="476">
          <p15:clr>
            <a:srgbClr val="A4A3A4"/>
          </p15:clr>
        </p15:guide>
        <p15:guide id="7" orient="horz" pos="482">
          <p15:clr>
            <a:srgbClr val="A4A3A4"/>
          </p15:clr>
        </p15:guide>
        <p15:guide id="8" orient="horz" pos="3861">
          <p15:clr>
            <a:srgbClr val="A4A3A4"/>
          </p15:clr>
        </p15:guide>
        <p15:guide id="9" pos="52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BD32"/>
    <a:srgbClr val="CA4692"/>
    <a:srgbClr val="4DB1E3"/>
    <a:srgbClr val="0078C3"/>
    <a:srgbClr val="EC6D76"/>
    <a:srgbClr val="00639A"/>
    <a:srgbClr val="D81D32"/>
    <a:srgbClr val="E5C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1278" y="78"/>
      </p:cViewPr>
      <p:guideLst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61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8D641FD-8944-4CFF-8581-A6685D8DAD16}" type="datetimeFigureOut">
              <a:rPr lang="en-GB"/>
              <a:pPr>
                <a:defRPr/>
              </a:pPr>
              <a:t>26/06/2020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B130153-E0BC-410A-8326-AC365C6F1E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82200DB-855F-4883-95A7-DC67DFB4532F}" type="datetimeFigureOut">
              <a:rPr lang="en-GB"/>
              <a:pPr>
                <a:defRPr/>
              </a:pPr>
              <a:t>26/06/2020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87C32A5-51A3-49BE-9DA8-5AC923E020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162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7830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6601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503238" y="512763"/>
            <a:ext cx="8137525" cy="5872162"/>
          </a:xfrm>
          <a:prstGeom prst="roundRect">
            <a:avLst>
              <a:gd name="adj" fmla="val 4601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3807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878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771525" y="1954213"/>
            <a:ext cx="3549650" cy="35258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900" dirty="0"/>
          </a:p>
        </p:txBody>
      </p:sp>
      <p:sp>
        <p:nvSpPr>
          <p:cNvPr id="7" name="Oval 6"/>
          <p:cNvSpPr/>
          <p:nvPr/>
        </p:nvSpPr>
        <p:spPr>
          <a:xfrm>
            <a:off x="1127125" y="2301875"/>
            <a:ext cx="2836863" cy="2835275"/>
          </a:xfrm>
          <a:prstGeom prst="ellipse">
            <a:avLst/>
          </a:prstGeom>
          <a:solidFill>
            <a:srgbClr val="4DB1E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900" dirty="0"/>
          </a:p>
        </p:txBody>
      </p:sp>
      <p:sp>
        <p:nvSpPr>
          <p:cNvPr id="6" name="Oval 5"/>
          <p:cNvSpPr/>
          <p:nvPr/>
        </p:nvSpPr>
        <p:spPr>
          <a:xfrm>
            <a:off x="1533525" y="2708275"/>
            <a:ext cx="2024063" cy="2022475"/>
          </a:xfrm>
          <a:prstGeom prst="ellipse">
            <a:avLst/>
          </a:prstGeom>
          <a:solidFill>
            <a:srgbClr val="EC6D7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900" dirty="0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755650" y="765175"/>
            <a:ext cx="76327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charset="0"/>
                <a:cs typeface="Sassoon Infant Rg" panose="02000503030000020003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charset="0"/>
                <a:cs typeface="Sassoon Infant Rg" panose="02000503030000020003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charset="0"/>
                <a:cs typeface="Sassoon Infant Rg" panose="02000503030000020003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charset="0"/>
                <a:cs typeface="Sassoon Infant Rg" panose="02000503030000020003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charset="0"/>
                <a:cs typeface="Sassoon Infant Rg" panose="02000503030000020003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charset="0"/>
                <a:cs typeface="Sassoon Infant Rg" panose="02000503030000020003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charset="0"/>
                <a:cs typeface="Sassoon Infant Rg" panose="02000503030000020003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charset="0"/>
                <a:cs typeface="Sassoon Infant Rg" panose="02000503030000020003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charset="0"/>
                <a:cs typeface="Sassoon Infant Rg" panose="02000503030000020003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tx1"/>
                </a:solidFill>
                <a:ea typeface="MS PGothic" panose="020B0600070205080204" pitchFamily="34" charset="-128"/>
              </a:rPr>
              <a:t>Throw the darts! Write a sentence using the topic that one dart lands on and the type of sentence the other dart lands one. </a:t>
            </a:r>
          </a:p>
        </p:txBody>
      </p:sp>
      <p:sp>
        <p:nvSpPr>
          <p:cNvPr id="4" name="Oval 3"/>
          <p:cNvSpPr/>
          <p:nvPr/>
        </p:nvSpPr>
        <p:spPr>
          <a:xfrm>
            <a:off x="1949450" y="3122613"/>
            <a:ext cx="1193800" cy="1193800"/>
          </a:xfrm>
          <a:prstGeom prst="ellipse">
            <a:avLst/>
          </a:prstGeom>
          <a:solidFill>
            <a:srgbClr val="E5C8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900" dirty="0"/>
          </a:p>
        </p:txBody>
      </p:sp>
      <p:sp>
        <p:nvSpPr>
          <p:cNvPr id="17415" name="TextBox 8"/>
          <p:cNvSpPr txBox="1">
            <a:spLocks noChangeArrowheads="1"/>
          </p:cNvSpPr>
          <p:nvPr/>
        </p:nvSpPr>
        <p:spPr bwMode="auto">
          <a:xfrm>
            <a:off x="1808163" y="3540125"/>
            <a:ext cx="14589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US" altLang="en-US" sz="1600">
                <a:ea typeface="Twinkl" pitchFamily="2" charset="0"/>
                <a:cs typeface="Twinkl" pitchFamily="2" charset="0"/>
              </a:rPr>
              <a:t>Exclamation</a:t>
            </a:r>
          </a:p>
        </p:txBody>
      </p:sp>
      <p:sp>
        <p:nvSpPr>
          <p:cNvPr id="17416" name="TextBox 9"/>
          <p:cNvSpPr txBox="1">
            <a:spLocks noChangeArrowheads="1"/>
          </p:cNvSpPr>
          <p:nvPr/>
        </p:nvSpPr>
        <p:spPr bwMode="auto">
          <a:xfrm>
            <a:off x="1808163" y="2795588"/>
            <a:ext cx="14589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US" altLang="en-US" sz="1600">
                <a:ea typeface="Twinkl" pitchFamily="2" charset="0"/>
                <a:cs typeface="Twinkl" pitchFamily="2" charset="0"/>
              </a:rPr>
              <a:t>Question</a:t>
            </a:r>
          </a:p>
        </p:txBody>
      </p:sp>
      <p:sp>
        <p:nvSpPr>
          <p:cNvPr id="17417" name="TextBox 10"/>
          <p:cNvSpPr txBox="1">
            <a:spLocks noChangeArrowheads="1"/>
          </p:cNvSpPr>
          <p:nvPr/>
        </p:nvSpPr>
        <p:spPr bwMode="auto">
          <a:xfrm>
            <a:off x="1808163" y="2346325"/>
            <a:ext cx="14589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US" altLang="en-US" sz="1600">
                <a:ea typeface="Twinkl" pitchFamily="2" charset="0"/>
                <a:cs typeface="Twinkl" pitchFamily="2" charset="0"/>
              </a:rPr>
              <a:t>Command</a:t>
            </a:r>
          </a:p>
        </p:txBody>
      </p:sp>
      <p:sp>
        <p:nvSpPr>
          <p:cNvPr id="17418" name="TextBox 11"/>
          <p:cNvSpPr txBox="1">
            <a:spLocks noChangeArrowheads="1"/>
          </p:cNvSpPr>
          <p:nvPr/>
        </p:nvSpPr>
        <p:spPr bwMode="auto">
          <a:xfrm>
            <a:off x="1808163" y="1976438"/>
            <a:ext cx="14589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US" altLang="en-US" sz="1600">
                <a:ea typeface="Twinkl" pitchFamily="2" charset="0"/>
                <a:cs typeface="Twinkl" pitchFamily="2" charset="0"/>
              </a:rPr>
              <a:t>Statement</a:t>
            </a:r>
          </a:p>
        </p:txBody>
      </p:sp>
      <p:sp>
        <p:nvSpPr>
          <p:cNvPr id="14" name="Oval 13"/>
          <p:cNvSpPr/>
          <p:nvPr/>
        </p:nvSpPr>
        <p:spPr>
          <a:xfrm>
            <a:off x="4838700" y="1954213"/>
            <a:ext cx="3549650" cy="35258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900" dirty="0"/>
          </a:p>
        </p:txBody>
      </p:sp>
      <p:sp>
        <p:nvSpPr>
          <p:cNvPr id="15" name="Oval 14"/>
          <p:cNvSpPr/>
          <p:nvPr/>
        </p:nvSpPr>
        <p:spPr>
          <a:xfrm>
            <a:off x="5195888" y="2301875"/>
            <a:ext cx="2836862" cy="2835275"/>
          </a:xfrm>
          <a:prstGeom prst="ellipse">
            <a:avLst/>
          </a:prstGeom>
          <a:solidFill>
            <a:srgbClr val="4DB1E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900" dirty="0"/>
          </a:p>
        </p:txBody>
      </p:sp>
      <p:sp>
        <p:nvSpPr>
          <p:cNvPr id="16" name="Oval 15"/>
          <p:cNvSpPr/>
          <p:nvPr/>
        </p:nvSpPr>
        <p:spPr>
          <a:xfrm>
            <a:off x="5602288" y="2708275"/>
            <a:ext cx="2022475" cy="2022475"/>
          </a:xfrm>
          <a:prstGeom prst="ellipse">
            <a:avLst/>
          </a:prstGeom>
          <a:solidFill>
            <a:srgbClr val="EC6D7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900" dirty="0"/>
          </a:p>
        </p:txBody>
      </p:sp>
      <p:sp>
        <p:nvSpPr>
          <p:cNvPr id="17" name="Oval 16"/>
          <p:cNvSpPr/>
          <p:nvPr/>
        </p:nvSpPr>
        <p:spPr>
          <a:xfrm>
            <a:off x="6016625" y="3122613"/>
            <a:ext cx="1193800" cy="1193800"/>
          </a:xfrm>
          <a:prstGeom prst="ellipse">
            <a:avLst/>
          </a:prstGeom>
          <a:solidFill>
            <a:srgbClr val="E5C8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900" dirty="0"/>
          </a:p>
        </p:txBody>
      </p:sp>
      <p:sp>
        <p:nvSpPr>
          <p:cNvPr id="17423" name="TextBox 17"/>
          <p:cNvSpPr txBox="1">
            <a:spLocks noChangeArrowheads="1"/>
          </p:cNvSpPr>
          <p:nvPr/>
        </p:nvSpPr>
        <p:spPr bwMode="auto">
          <a:xfrm>
            <a:off x="5876925" y="3540125"/>
            <a:ext cx="14573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US" altLang="en-US" sz="1600">
                <a:ea typeface="Twinkl" pitchFamily="2" charset="0"/>
                <a:cs typeface="Twinkl" pitchFamily="2" charset="0"/>
              </a:rPr>
              <a:t>Pets</a:t>
            </a:r>
          </a:p>
        </p:txBody>
      </p:sp>
      <p:sp>
        <p:nvSpPr>
          <p:cNvPr id="17424" name="TextBox 18"/>
          <p:cNvSpPr txBox="1">
            <a:spLocks noChangeArrowheads="1"/>
          </p:cNvSpPr>
          <p:nvPr/>
        </p:nvSpPr>
        <p:spPr bwMode="auto">
          <a:xfrm>
            <a:off x="5876925" y="2795588"/>
            <a:ext cx="1457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US" altLang="en-US" sz="1600">
                <a:ea typeface="Twinkl" pitchFamily="2" charset="0"/>
                <a:cs typeface="Twinkl" pitchFamily="2" charset="0"/>
              </a:rPr>
              <a:t>Dinosaurs</a:t>
            </a:r>
          </a:p>
        </p:txBody>
      </p:sp>
      <p:sp>
        <p:nvSpPr>
          <p:cNvPr id="17425" name="TextBox 19"/>
          <p:cNvSpPr txBox="1">
            <a:spLocks noChangeArrowheads="1"/>
          </p:cNvSpPr>
          <p:nvPr/>
        </p:nvSpPr>
        <p:spPr bwMode="auto">
          <a:xfrm>
            <a:off x="5876925" y="2387600"/>
            <a:ext cx="1457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US" altLang="en-US" sz="1600">
                <a:ea typeface="Twinkl" pitchFamily="2" charset="0"/>
                <a:cs typeface="Twinkl" pitchFamily="2" charset="0"/>
              </a:rPr>
              <a:t>Under the Sea</a:t>
            </a:r>
          </a:p>
        </p:txBody>
      </p:sp>
      <p:sp>
        <p:nvSpPr>
          <p:cNvPr id="17426" name="TextBox 20"/>
          <p:cNvSpPr txBox="1">
            <a:spLocks noChangeArrowheads="1"/>
          </p:cNvSpPr>
          <p:nvPr/>
        </p:nvSpPr>
        <p:spPr bwMode="auto">
          <a:xfrm>
            <a:off x="5876925" y="1976438"/>
            <a:ext cx="1457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US" altLang="en-US" sz="1600">
                <a:ea typeface="Twinkl" pitchFamily="2" charset="0"/>
                <a:cs typeface="Twinkl" pitchFamily="2" charset="0"/>
              </a:rPr>
              <a:t>Chocolate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2930525"/>
            <a:ext cx="10461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4762500"/>
            <a:ext cx="1046163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63" y="3267075"/>
            <a:ext cx="1046162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0" y="3646488"/>
            <a:ext cx="104616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2479675"/>
            <a:ext cx="10461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2516188"/>
            <a:ext cx="104616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3629025"/>
            <a:ext cx="10461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2927350"/>
            <a:ext cx="1046163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3" y="4192588"/>
            <a:ext cx="10461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5" y="3090863"/>
            <a:ext cx="104616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show answer button"/>
          <p:cNvSpPr/>
          <p:nvPr/>
        </p:nvSpPr>
        <p:spPr>
          <a:xfrm>
            <a:off x="755650" y="5576888"/>
            <a:ext cx="1690688" cy="598487"/>
          </a:xfrm>
          <a:prstGeom prst="roundRect">
            <a:avLst/>
          </a:prstGeom>
          <a:solidFill>
            <a:srgbClr val="E50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show answer</a:t>
            </a:r>
            <a:endParaRPr lang="en-GB" b="1" dirty="0"/>
          </a:p>
        </p:txBody>
      </p:sp>
      <p:sp>
        <p:nvSpPr>
          <p:cNvPr id="34" name="Throw!"/>
          <p:cNvSpPr/>
          <p:nvPr/>
        </p:nvSpPr>
        <p:spPr>
          <a:xfrm>
            <a:off x="6697663" y="5576888"/>
            <a:ext cx="1690687" cy="598487"/>
          </a:xfrm>
          <a:prstGeom prst="roundRect">
            <a:avLst/>
          </a:prstGeom>
          <a:solidFill>
            <a:srgbClr val="87B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Throw!</a:t>
            </a:r>
            <a:endParaRPr lang="en-GB" b="1" dirty="0"/>
          </a:p>
        </p:txBody>
      </p:sp>
      <p:sp>
        <p:nvSpPr>
          <p:cNvPr id="36" name="Title 1"/>
          <p:cNvSpPr txBox="1">
            <a:spLocks/>
          </p:cNvSpPr>
          <p:nvPr/>
        </p:nvSpPr>
        <p:spPr bwMode="auto">
          <a:xfrm>
            <a:off x="768350" y="560388"/>
            <a:ext cx="7632700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1600" dirty="0" smtClean="0">
                <a:latin typeface="+mn-lt"/>
              </a:rPr>
              <a:t>If </a:t>
            </a:r>
            <a:r>
              <a:rPr lang="en-GB" sz="1600" dirty="0">
                <a:latin typeface="+mn-lt"/>
              </a:rPr>
              <a:t>your sentence is a statement, it must tell you something and end in a full stop. If your sentence is a command, it must tell you to do something. If your sentence is a question, it must ask something and should end in a question mark. </a:t>
            </a:r>
            <a:r>
              <a:rPr lang="en-GB" sz="1600" dirty="0" smtClean="0">
                <a:latin typeface="+mn-lt"/>
              </a:rPr>
              <a:t>If </a:t>
            </a:r>
            <a:r>
              <a:rPr lang="en-GB" sz="1600" dirty="0">
                <a:latin typeface="+mn-lt"/>
              </a:rPr>
              <a:t>your sentence is an exclamation, it must end in an exclamation mark, start with ‘how’ or ‘what’ and contain a verb.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755650" y="765175"/>
            <a:ext cx="76327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2400"/>
              <a:t>Can you choose the correct imperative (bossy) verbs to complete the commands in this recipe?</a:t>
            </a:r>
          </a:p>
        </p:txBody>
      </p:sp>
      <p:sp>
        <p:nvSpPr>
          <p:cNvPr id="4" name="show answer button"/>
          <p:cNvSpPr/>
          <p:nvPr/>
        </p:nvSpPr>
        <p:spPr>
          <a:xfrm>
            <a:off x="755650" y="5576888"/>
            <a:ext cx="1690688" cy="598487"/>
          </a:xfrm>
          <a:prstGeom prst="roundRect">
            <a:avLst/>
          </a:prstGeom>
          <a:solidFill>
            <a:srgbClr val="E50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show answer</a:t>
            </a:r>
            <a:endParaRPr lang="en-GB" b="1" dirty="0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755650" y="1795463"/>
            <a:ext cx="6081713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2000"/>
              <a:t>First, ____ the oven to 180 C. Secondly, ___ the butter and sugar in a bowl and ____ with a fork until fluffy. Next, ____ the flour into the bowl. After that, _____ the eggs and then ___ to the bowl. Finally, _____ the mixture into paper cases and ____ for twenty minutes in the oven.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76888" y="3779838"/>
            <a:ext cx="700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/>
            <a:r>
              <a:rPr lang="en-GB" altLang="en-US" sz="2000" b="1">
                <a:solidFill>
                  <a:srgbClr val="87BD32"/>
                </a:solidFill>
              </a:rPr>
              <a:t>heat</a:t>
            </a:r>
            <a:endParaRPr lang="en-US" altLang="en-US" sz="2000">
              <a:solidFill>
                <a:srgbClr val="87BD32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461125" y="3779838"/>
            <a:ext cx="574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/>
            <a:r>
              <a:rPr lang="en-GB" altLang="en-US" sz="2000" b="1">
                <a:solidFill>
                  <a:srgbClr val="87BD32"/>
                </a:solidFill>
              </a:rPr>
              <a:t>put</a:t>
            </a:r>
            <a:endParaRPr lang="en-US" altLang="en-US" sz="2000">
              <a:solidFill>
                <a:srgbClr val="87BD32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093788" y="3779838"/>
            <a:ext cx="693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/>
            <a:r>
              <a:rPr lang="en-GB" altLang="en-US" sz="2000" b="1">
                <a:solidFill>
                  <a:srgbClr val="87BD32"/>
                </a:solidFill>
              </a:rPr>
              <a:t>beat</a:t>
            </a:r>
            <a:endParaRPr lang="en-US" altLang="en-US" sz="2000">
              <a:solidFill>
                <a:srgbClr val="87BD32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908425" y="3779838"/>
            <a:ext cx="568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/>
            <a:r>
              <a:rPr lang="en-GB" altLang="en-US" sz="2000" b="1">
                <a:solidFill>
                  <a:srgbClr val="87BD32"/>
                </a:solidFill>
              </a:rPr>
              <a:t>sift</a:t>
            </a:r>
            <a:endParaRPr lang="en-US" altLang="en-US" sz="2000">
              <a:solidFill>
                <a:srgbClr val="87BD32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219950" y="3779838"/>
            <a:ext cx="873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/>
            <a:r>
              <a:rPr lang="en-GB" altLang="en-US" sz="2000" b="1">
                <a:solidFill>
                  <a:srgbClr val="87BD32"/>
                </a:solidFill>
              </a:rPr>
              <a:t>whisk</a:t>
            </a:r>
            <a:endParaRPr lang="en-US" altLang="en-US" sz="2000">
              <a:solidFill>
                <a:srgbClr val="87BD32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971675" y="3779838"/>
            <a:ext cx="704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/>
            <a:r>
              <a:rPr lang="en-GB" altLang="en-US" sz="2000" b="1">
                <a:solidFill>
                  <a:srgbClr val="87BD32"/>
                </a:solidFill>
              </a:rPr>
              <a:t>add</a:t>
            </a:r>
            <a:r>
              <a:rPr lang="en-GB" altLang="en-US" sz="2000">
                <a:solidFill>
                  <a:srgbClr val="87BD32"/>
                </a:solidFill>
              </a:rPr>
              <a:t> </a:t>
            </a:r>
            <a:endParaRPr lang="en-US" altLang="en-US" sz="2000">
              <a:solidFill>
                <a:srgbClr val="87BD32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860675" y="3779838"/>
            <a:ext cx="863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/>
            <a:r>
              <a:rPr lang="en-GB" altLang="en-US" sz="2000" b="1">
                <a:solidFill>
                  <a:srgbClr val="87BD32"/>
                </a:solidFill>
              </a:rPr>
              <a:t>spoon</a:t>
            </a:r>
            <a:endParaRPr lang="en-US" altLang="en-US" sz="2000">
              <a:solidFill>
                <a:srgbClr val="87BD32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660900" y="3779838"/>
            <a:ext cx="731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/>
            <a:r>
              <a:rPr lang="en-GB" altLang="en-US" sz="2000" b="1">
                <a:solidFill>
                  <a:srgbClr val="87BD32"/>
                </a:solidFill>
              </a:rPr>
              <a:t>bake</a:t>
            </a:r>
            <a:endParaRPr lang="en-US" altLang="en-US" sz="2000">
              <a:solidFill>
                <a:srgbClr val="87BD32"/>
              </a:solidFill>
            </a:endParaRPr>
          </a:p>
        </p:txBody>
      </p:sp>
      <p:sp>
        <p:nvSpPr>
          <p:cNvPr id="14" name="Challenge!"/>
          <p:cNvSpPr/>
          <p:nvPr/>
        </p:nvSpPr>
        <p:spPr>
          <a:xfrm>
            <a:off x="6697663" y="5576888"/>
            <a:ext cx="1690687" cy="598487"/>
          </a:xfrm>
          <a:prstGeom prst="roundRect">
            <a:avLst/>
          </a:prstGeom>
          <a:solidFill>
            <a:srgbClr val="E50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Challenge!</a:t>
            </a:r>
            <a:endParaRPr lang="en-GB" b="1" dirty="0"/>
          </a:p>
        </p:txBody>
      </p:sp>
      <p:pic>
        <p:nvPicPr>
          <p:cNvPr id="1844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088" y="2047875"/>
            <a:ext cx="1338262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 bwMode="auto">
          <a:xfrm>
            <a:off x="755650" y="4503738"/>
            <a:ext cx="76327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charset="0"/>
                <a:cs typeface="Sassoon Infant Rg" panose="02000503030000020003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charset="0"/>
                <a:cs typeface="Sassoon Infant Rg" panose="02000503030000020003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charset="0"/>
                <a:cs typeface="Sassoon Infant Rg" panose="02000503030000020003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charset="0"/>
                <a:cs typeface="Sassoon Infant Rg" panose="02000503030000020003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charset="0"/>
                <a:cs typeface="Sassoon Infant Rg" panose="02000503030000020003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charset="0"/>
                <a:cs typeface="Sassoon Infant Rg" panose="02000503030000020003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charset="0"/>
                <a:cs typeface="Sassoon Infant Rg" panose="02000503030000020003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charset="0"/>
                <a:cs typeface="Sassoon Infant Rg" panose="02000503030000020003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charset="0"/>
                <a:cs typeface="Sassoon Infant Rg" panose="02000503030000020003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chemeClr val="tx1"/>
                </a:solidFill>
                <a:ea typeface="MS PGothic" panose="020B0600070205080204" pitchFamily="34" charset="-128"/>
              </a:rPr>
              <a:t>Challenge: </a:t>
            </a:r>
            <a:r>
              <a:rPr lang="en-GB" altLang="en-US" sz="2400">
                <a:solidFill>
                  <a:schemeClr val="tx1"/>
                </a:solidFill>
                <a:ea typeface="MS PGothic" panose="020B0600070205080204" pitchFamily="34" charset="-128"/>
              </a:rPr>
              <a:t>Can you write your own recipe using lots of commands and imperative verbs? 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446213" y="1743075"/>
            <a:ext cx="700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/>
            <a:r>
              <a:rPr lang="en-GB" altLang="en-US" sz="2000" b="1">
                <a:solidFill>
                  <a:srgbClr val="87BD32"/>
                </a:solidFill>
              </a:rPr>
              <a:t>heat</a:t>
            </a:r>
            <a:endParaRPr lang="en-US" altLang="en-US" sz="2000">
              <a:solidFill>
                <a:srgbClr val="87BD32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5368925" y="1751013"/>
            <a:ext cx="574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/>
            <a:r>
              <a:rPr lang="en-GB" altLang="en-US" sz="2000" b="1">
                <a:solidFill>
                  <a:srgbClr val="87BD32"/>
                </a:solidFill>
              </a:rPr>
              <a:t>put</a:t>
            </a:r>
            <a:endParaRPr lang="en-US" altLang="en-US" sz="2000">
              <a:solidFill>
                <a:srgbClr val="87BD32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4406900" y="2030413"/>
            <a:ext cx="692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/>
            <a:r>
              <a:rPr lang="en-GB" altLang="en-US" sz="2000" b="1">
                <a:solidFill>
                  <a:srgbClr val="87BD32"/>
                </a:solidFill>
              </a:rPr>
              <a:t>beat</a:t>
            </a:r>
            <a:endParaRPr lang="en-US" altLang="en-US" sz="2000">
              <a:solidFill>
                <a:srgbClr val="87BD32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2860675" y="2295525"/>
            <a:ext cx="568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/>
            <a:r>
              <a:rPr lang="en-GB" altLang="en-US" sz="2000" b="1">
                <a:solidFill>
                  <a:srgbClr val="87BD32"/>
                </a:solidFill>
              </a:rPr>
              <a:t>sift</a:t>
            </a:r>
            <a:endParaRPr lang="en-US" altLang="en-US" sz="2000">
              <a:solidFill>
                <a:srgbClr val="87BD32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2024063" y="2562225"/>
            <a:ext cx="873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/>
            <a:r>
              <a:rPr lang="en-GB" altLang="en-US" sz="2000" b="1">
                <a:solidFill>
                  <a:srgbClr val="87BD32"/>
                </a:solidFill>
              </a:rPr>
              <a:t>whisk</a:t>
            </a:r>
            <a:endParaRPr lang="en-US" altLang="en-US" sz="2000">
              <a:solidFill>
                <a:srgbClr val="87BD32"/>
              </a:solidFill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4911725" y="2562225"/>
            <a:ext cx="706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/>
            <a:r>
              <a:rPr lang="en-GB" altLang="en-US" sz="2000" b="1">
                <a:solidFill>
                  <a:srgbClr val="87BD32"/>
                </a:solidFill>
              </a:rPr>
              <a:t>add</a:t>
            </a:r>
            <a:r>
              <a:rPr lang="en-GB" altLang="en-US" sz="2000">
                <a:solidFill>
                  <a:srgbClr val="87BD32"/>
                </a:solidFill>
              </a:rPr>
              <a:t> </a:t>
            </a:r>
            <a:endParaRPr lang="en-US" altLang="en-US" sz="2000">
              <a:solidFill>
                <a:srgbClr val="87BD32"/>
              </a:solidFill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2403475" y="2855913"/>
            <a:ext cx="862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/>
            <a:r>
              <a:rPr lang="en-GB" altLang="en-US" sz="2000" b="1">
                <a:solidFill>
                  <a:srgbClr val="87BD32"/>
                </a:solidFill>
              </a:rPr>
              <a:t>spoon</a:t>
            </a:r>
            <a:endParaRPr lang="en-US" altLang="en-US" sz="2000">
              <a:solidFill>
                <a:srgbClr val="87BD32"/>
              </a:solidFill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300163" y="3119438"/>
            <a:ext cx="730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/>
            <a:r>
              <a:rPr lang="en-GB" altLang="en-US" sz="2000" b="1">
                <a:solidFill>
                  <a:srgbClr val="87BD32"/>
                </a:solidFill>
              </a:rPr>
              <a:t>bake</a:t>
            </a:r>
            <a:endParaRPr lang="en-US" altLang="en-US" sz="2000">
              <a:solidFill>
                <a:srgbClr val="87BD3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46100" y="765175"/>
            <a:ext cx="76327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2400"/>
              <a:t>Can you write the command sentences needed to tell the Bee-Bot how to get from the school to the forest?</a:t>
            </a:r>
          </a:p>
        </p:txBody>
      </p:sp>
      <p:sp>
        <p:nvSpPr>
          <p:cNvPr id="4" name="show answer button"/>
          <p:cNvSpPr/>
          <p:nvPr/>
        </p:nvSpPr>
        <p:spPr>
          <a:xfrm>
            <a:off x="755650" y="5576888"/>
            <a:ext cx="1690688" cy="598487"/>
          </a:xfrm>
          <a:prstGeom prst="roundRect">
            <a:avLst/>
          </a:prstGeom>
          <a:solidFill>
            <a:srgbClr val="E50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show answer</a:t>
            </a:r>
            <a:endParaRPr lang="en-GB" b="1" dirty="0"/>
          </a:p>
        </p:txBody>
      </p:sp>
      <p:sp>
        <p:nvSpPr>
          <p:cNvPr id="6" name="Challenge!"/>
          <p:cNvSpPr/>
          <p:nvPr/>
        </p:nvSpPr>
        <p:spPr>
          <a:xfrm>
            <a:off x="6697663" y="5576888"/>
            <a:ext cx="1690687" cy="598487"/>
          </a:xfrm>
          <a:prstGeom prst="roundRect">
            <a:avLst/>
          </a:prstGeom>
          <a:solidFill>
            <a:srgbClr val="E50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Challenge!</a:t>
            </a:r>
            <a:endParaRPr lang="en-GB" b="1" dirty="0"/>
          </a:p>
        </p:txBody>
      </p:sp>
      <p:pic>
        <p:nvPicPr>
          <p:cNvPr id="19461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" t="7637" r="7005" b="7880"/>
          <a:stretch>
            <a:fillRect/>
          </a:stretch>
        </p:blipFill>
        <p:spPr bwMode="auto">
          <a:xfrm>
            <a:off x="755650" y="1687513"/>
            <a:ext cx="4471988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3944938"/>
            <a:ext cx="693737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ight Arrow 9"/>
          <p:cNvSpPr/>
          <p:nvPr/>
        </p:nvSpPr>
        <p:spPr>
          <a:xfrm>
            <a:off x="546100" y="4046538"/>
            <a:ext cx="485775" cy="433387"/>
          </a:xfrm>
          <a:prstGeom prst="rightArrow">
            <a:avLst/>
          </a:prstGeom>
          <a:solidFill>
            <a:srgbClr val="87BD3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" name="Right Arrow 10"/>
          <p:cNvSpPr/>
          <p:nvPr/>
        </p:nvSpPr>
        <p:spPr>
          <a:xfrm rot="10800000">
            <a:off x="4926013" y="2566988"/>
            <a:ext cx="485775" cy="433387"/>
          </a:xfrm>
          <a:prstGeom prst="rightArrow">
            <a:avLst/>
          </a:prstGeom>
          <a:solidFill>
            <a:srgbClr val="87BD3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47688" y="727075"/>
            <a:ext cx="7739062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2400" b="1"/>
              <a:t>Challenge: </a:t>
            </a:r>
            <a:r>
              <a:rPr lang="en-GB" altLang="en-US" sz="2400"/>
              <a:t>Can you write your own directions to somewhere else on the map, using command sentences?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635625" y="2201863"/>
            <a:ext cx="272732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2400"/>
              <a:t>Go forward three squares. Turn left. Go forward 2 squares. Turn right. Go forward one square.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566 -0.00301 L 0.24757 -0.2094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1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750"/>
                            </p:stCondLst>
                            <p:childTnLst>
                              <p:par>
                                <p:cTn id="2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757 -0.20949 L 0.32761 -0.20949 " pathEditMode="relative" rAng="0" ptsTypes="AA">
                                      <p:cBhvr>
                                        <p:cTn id="29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55650" y="765175"/>
            <a:ext cx="76327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2400"/>
              <a:t>Can you write the command sentences needed to tell the parrot how to get to the treasure?</a:t>
            </a:r>
          </a:p>
          <a:p>
            <a:pPr eaLnBrk="1" hangingPunct="1">
              <a:lnSpc>
                <a:spcPct val="90000"/>
              </a:lnSpc>
            </a:pPr>
            <a:endParaRPr lang="en-GB" altLang="en-US" sz="2400"/>
          </a:p>
          <a:p>
            <a:pPr eaLnBrk="1" hangingPunct="1">
              <a:lnSpc>
                <a:spcPct val="90000"/>
              </a:lnSpc>
            </a:pPr>
            <a:endParaRPr lang="en-GB" altLang="en-US" sz="2400"/>
          </a:p>
        </p:txBody>
      </p:sp>
      <p:sp>
        <p:nvSpPr>
          <p:cNvPr id="4" name="show answer button"/>
          <p:cNvSpPr/>
          <p:nvPr/>
        </p:nvSpPr>
        <p:spPr>
          <a:xfrm>
            <a:off x="755650" y="5576888"/>
            <a:ext cx="1690688" cy="598487"/>
          </a:xfrm>
          <a:prstGeom prst="roundRect">
            <a:avLst/>
          </a:prstGeom>
          <a:solidFill>
            <a:srgbClr val="E50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show answer</a:t>
            </a:r>
            <a:endParaRPr lang="en-GB" b="1" dirty="0"/>
          </a:p>
        </p:txBody>
      </p:sp>
      <p:pic>
        <p:nvPicPr>
          <p:cNvPr id="2048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44650"/>
            <a:ext cx="4481513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hallenge!"/>
          <p:cNvSpPr/>
          <p:nvPr/>
        </p:nvSpPr>
        <p:spPr>
          <a:xfrm>
            <a:off x="6697663" y="5576888"/>
            <a:ext cx="1690687" cy="598487"/>
          </a:xfrm>
          <a:prstGeom prst="roundRect">
            <a:avLst/>
          </a:prstGeom>
          <a:solidFill>
            <a:srgbClr val="E50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Challenge!</a:t>
            </a:r>
            <a:endParaRPr lang="en-GB" b="1" dirty="0"/>
          </a:p>
        </p:txBody>
      </p:sp>
      <p:sp>
        <p:nvSpPr>
          <p:cNvPr id="10" name="Right Arrow 9"/>
          <p:cNvSpPr/>
          <p:nvPr/>
        </p:nvSpPr>
        <p:spPr>
          <a:xfrm>
            <a:off x="546100" y="1789113"/>
            <a:ext cx="485775" cy="434975"/>
          </a:xfrm>
          <a:prstGeom prst="rightArrow">
            <a:avLst/>
          </a:prstGeom>
          <a:solidFill>
            <a:srgbClr val="87BD3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" name="Right Arrow 10"/>
          <p:cNvSpPr/>
          <p:nvPr/>
        </p:nvSpPr>
        <p:spPr>
          <a:xfrm rot="10800000">
            <a:off x="4329113" y="2566988"/>
            <a:ext cx="485775" cy="433387"/>
          </a:xfrm>
          <a:prstGeom prst="rightArrow">
            <a:avLst/>
          </a:prstGeom>
          <a:solidFill>
            <a:srgbClr val="87BD3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55650" y="731838"/>
            <a:ext cx="7704138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2400" b="1"/>
              <a:t>Challenge:</a:t>
            </a:r>
            <a:r>
              <a:rPr lang="en-GB" altLang="en-US" sz="2400"/>
              <a:t> Can you write your own directions to somewhere else on the map, using command sentences?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635625" y="2400300"/>
            <a:ext cx="2727325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2400"/>
              <a:t>Go forwards four squares. Turn right. Go forwards one square.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1717675"/>
            <a:ext cx="5778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-0.0044 L 0.32882 -0.0044 " pathEditMode="relative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882 -0.0044 L 0.32969 0.0965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755650" y="765175"/>
            <a:ext cx="763270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2400"/>
              <a:t>Can you fill in the missing verbs and nouns in the exclamation sentences that Little Red Riding Hood says to her grandma? Use the wolf’s replies to help you.</a:t>
            </a:r>
          </a:p>
        </p:txBody>
      </p:sp>
      <p:sp>
        <p:nvSpPr>
          <p:cNvPr id="4" name="show answer button"/>
          <p:cNvSpPr/>
          <p:nvPr/>
        </p:nvSpPr>
        <p:spPr>
          <a:xfrm>
            <a:off x="755650" y="5576888"/>
            <a:ext cx="1690688" cy="598487"/>
          </a:xfrm>
          <a:prstGeom prst="roundRect">
            <a:avLst/>
          </a:prstGeom>
          <a:solidFill>
            <a:srgbClr val="E50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show answer</a:t>
            </a:r>
            <a:endParaRPr lang="en-GB" b="1" dirty="0"/>
          </a:p>
        </p:txBody>
      </p:sp>
      <p:sp>
        <p:nvSpPr>
          <p:cNvPr id="21508" name="Rectangle 1"/>
          <p:cNvSpPr>
            <a:spLocks noChangeArrowheads="1"/>
          </p:cNvSpPr>
          <p:nvPr/>
        </p:nvSpPr>
        <p:spPr bwMode="auto">
          <a:xfrm>
            <a:off x="766763" y="1954213"/>
            <a:ext cx="3098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2000"/>
              <a:t>Oh grandma, what big ____ you _____!</a:t>
            </a:r>
          </a:p>
        </p:txBody>
      </p:sp>
      <p:sp>
        <p:nvSpPr>
          <p:cNvPr id="21509" name="Rectangle 1"/>
          <p:cNvSpPr>
            <a:spLocks noChangeArrowheads="1"/>
          </p:cNvSpPr>
          <p:nvPr/>
        </p:nvSpPr>
        <p:spPr bwMode="auto">
          <a:xfrm>
            <a:off x="766763" y="2836863"/>
            <a:ext cx="3098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2000"/>
              <a:t>Oh grandma, what big ____ you _____!</a:t>
            </a:r>
          </a:p>
        </p:txBody>
      </p:sp>
      <p:sp>
        <p:nvSpPr>
          <p:cNvPr id="21510" name="Rectangle 1"/>
          <p:cNvSpPr>
            <a:spLocks noChangeArrowheads="1"/>
          </p:cNvSpPr>
          <p:nvPr/>
        </p:nvSpPr>
        <p:spPr bwMode="auto">
          <a:xfrm>
            <a:off x="766763" y="3705225"/>
            <a:ext cx="3282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2000"/>
              <a:t>Oh grandma, what a big ____ you _____!</a:t>
            </a:r>
          </a:p>
        </p:txBody>
      </p:sp>
      <p:sp>
        <p:nvSpPr>
          <p:cNvPr id="21511" name="Rectangle 1"/>
          <p:cNvSpPr>
            <a:spLocks noChangeArrowheads="1"/>
          </p:cNvSpPr>
          <p:nvPr/>
        </p:nvSpPr>
        <p:spPr bwMode="auto">
          <a:xfrm>
            <a:off x="755650" y="4587875"/>
            <a:ext cx="3282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2000"/>
              <a:t>Oh grandma, what big _____ you _____!</a:t>
            </a:r>
          </a:p>
        </p:txBody>
      </p:sp>
      <p:sp>
        <p:nvSpPr>
          <p:cNvPr id="21512" name="Rectangle 1"/>
          <p:cNvSpPr>
            <a:spLocks noChangeArrowheads="1"/>
          </p:cNvSpPr>
          <p:nvPr/>
        </p:nvSpPr>
        <p:spPr bwMode="auto">
          <a:xfrm>
            <a:off x="5700713" y="1954213"/>
            <a:ext cx="2676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en-GB" altLang="en-US" sz="2000"/>
              <a:t>All the better to see you with my dear.</a:t>
            </a:r>
          </a:p>
        </p:txBody>
      </p:sp>
      <p:sp>
        <p:nvSpPr>
          <p:cNvPr id="21513" name="Rectangle 1"/>
          <p:cNvSpPr>
            <a:spLocks noChangeArrowheads="1"/>
          </p:cNvSpPr>
          <p:nvPr/>
        </p:nvSpPr>
        <p:spPr bwMode="auto">
          <a:xfrm>
            <a:off x="5700713" y="2836863"/>
            <a:ext cx="2676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en-GB" altLang="en-US" sz="2000"/>
              <a:t>All the better to hear you with my dear.</a:t>
            </a:r>
          </a:p>
        </p:txBody>
      </p:sp>
      <p:sp>
        <p:nvSpPr>
          <p:cNvPr id="21514" name="Rectangle 1"/>
          <p:cNvSpPr>
            <a:spLocks noChangeArrowheads="1"/>
          </p:cNvSpPr>
          <p:nvPr/>
        </p:nvSpPr>
        <p:spPr bwMode="auto">
          <a:xfrm>
            <a:off x="5553075" y="3705225"/>
            <a:ext cx="2835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en-GB" altLang="en-US" sz="2000"/>
              <a:t>All the better to smell you with my dear.</a:t>
            </a:r>
          </a:p>
        </p:txBody>
      </p:sp>
      <p:sp>
        <p:nvSpPr>
          <p:cNvPr id="21515" name="Rectangle 1"/>
          <p:cNvSpPr>
            <a:spLocks noChangeArrowheads="1"/>
          </p:cNvSpPr>
          <p:nvPr/>
        </p:nvSpPr>
        <p:spPr bwMode="auto">
          <a:xfrm>
            <a:off x="5541963" y="4587875"/>
            <a:ext cx="2835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en-GB" altLang="en-US" sz="2000"/>
              <a:t>All the better to eat you with my dear!</a:t>
            </a:r>
          </a:p>
        </p:txBody>
      </p:sp>
      <p:pic>
        <p:nvPicPr>
          <p:cNvPr id="2151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4351338"/>
            <a:ext cx="230663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755650" y="2217738"/>
            <a:ext cx="76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GB" altLang="en-US" sz="2000" b="1">
                <a:solidFill>
                  <a:srgbClr val="87BD32"/>
                </a:solidFill>
              </a:rPr>
              <a:t>eyes</a:t>
            </a:r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788988" y="3097213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GB" altLang="en-US" sz="2000" b="1">
                <a:solidFill>
                  <a:srgbClr val="87BD32"/>
                </a:solidFill>
              </a:rPr>
              <a:t>ears</a:t>
            </a: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763588" y="3963988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GB" altLang="en-US" sz="2000" b="1">
                <a:solidFill>
                  <a:srgbClr val="87BD32"/>
                </a:solidFill>
              </a:rPr>
              <a:t>nose</a:t>
            </a: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781050" y="4845050"/>
            <a:ext cx="857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GB" altLang="en-US" sz="2000" b="1">
                <a:solidFill>
                  <a:srgbClr val="87BD32"/>
                </a:solidFill>
              </a:rPr>
              <a:t>teeth</a:t>
            </a:r>
          </a:p>
        </p:txBody>
      </p:sp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1976438" y="2217738"/>
            <a:ext cx="857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GB" altLang="en-US" sz="2000" b="1">
                <a:solidFill>
                  <a:srgbClr val="87BD32"/>
                </a:solidFill>
              </a:rPr>
              <a:t>have</a:t>
            </a:r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1985963" y="3097213"/>
            <a:ext cx="857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GB" altLang="en-US" sz="2000" b="1">
                <a:solidFill>
                  <a:srgbClr val="87BD32"/>
                </a:solidFill>
              </a:rPr>
              <a:t>have</a:t>
            </a:r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1985963" y="3963988"/>
            <a:ext cx="857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GB" altLang="en-US" sz="2000" b="1">
                <a:solidFill>
                  <a:srgbClr val="87BD32"/>
                </a:solidFill>
              </a:rPr>
              <a:t>have</a:t>
            </a: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2117725" y="4845050"/>
            <a:ext cx="857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GB" altLang="en-US" sz="2000" b="1">
                <a:solidFill>
                  <a:srgbClr val="87BD32"/>
                </a:solidFill>
              </a:rPr>
              <a:t>have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7" grpId="0"/>
      <p:bldP spid="30" grpId="0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755650" y="765175"/>
            <a:ext cx="76327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2400"/>
              <a:t>In two minutes, see how many compliments you can write to other children in your class as exclamations.</a:t>
            </a:r>
          </a:p>
        </p:txBody>
      </p:sp>
      <p:sp>
        <p:nvSpPr>
          <p:cNvPr id="4" name="show answer button"/>
          <p:cNvSpPr/>
          <p:nvPr/>
        </p:nvSpPr>
        <p:spPr>
          <a:xfrm>
            <a:off x="755650" y="5368925"/>
            <a:ext cx="1690688" cy="598488"/>
          </a:xfrm>
          <a:prstGeom prst="roundRect">
            <a:avLst/>
          </a:prstGeom>
          <a:solidFill>
            <a:srgbClr val="E50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show answer</a:t>
            </a:r>
            <a:endParaRPr lang="en-GB" b="1" dirty="0"/>
          </a:p>
        </p:txBody>
      </p:sp>
      <p:pic>
        <p:nvPicPr>
          <p:cNvPr id="2253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2151063"/>
            <a:ext cx="611188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1"/>
          <p:cNvSpPr>
            <a:spLocks noChangeArrowheads="1"/>
          </p:cNvSpPr>
          <p:nvPr/>
        </p:nvSpPr>
        <p:spPr bwMode="auto">
          <a:xfrm>
            <a:off x="982663" y="2286000"/>
            <a:ext cx="26416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2400" b="1"/>
              <a:t>For example: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400" b="1">
                <a:solidFill>
                  <a:srgbClr val="CA4692"/>
                </a:solidFill>
              </a:rPr>
              <a:t>To: </a:t>
            </a:r>
            <a:r>
              <a:rPr lang="en-GB" altLang="en-US" sz="2400">
                <a:solidFill>
                  <a:srgbClr val="CA4692"/>
                </a:solidFill>
              </a:rPr>
              <a:t>Henry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400" b="1">
                <a:solidFill>
                  <a:srgbClr val="CA4692"/>
                </a:solidFill>
              </a:rPr>
              <a:t>From: </a:t>
            </a:r>
            <a:r>
              <a:rPr lang="en-GB" altLang="en-US" sz="2400">
                <a:solidFill>
                  <a:srgbClr val="CA4692"/>
                </a:solidFill>
              </a:rPr>
              <a:t>Aishah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400">
                <a:solidFill>
                  <a:srgbClr val="CA4692"/>
                </a:solidFill>
              </a:rPr>
              <a:t>What neat handwriting you have! </a:t>
            </a:r>
          </a:p>
        </p:txBody>
      </p:sp>
      <p:sp>
        <p:nvSpPr>
          <p:cNvPr id="22534" name="Rectangle 1"/>
          <p:cNvSpPr>
            <a:spLocks noChangeArrowheads="1"/>
          </p:cNvSpPr>
          <p:nvPr/>
        </p:nvSpPr>
        <p:spPr bwMode="auto">
          <a:xfrm>
            <a:off x="5451475" y="2286000"/>
            <a:ext cx="293687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2400" b="1"/>
              <a:t>For example: 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400" b="1">
                <a:solidFill>
                  <a:srgbClr val="CA4692"/>
                </a:solidFill>
              </a:rPr>
              <a:t>To: </a:t>
            </a:r>
            <a:r>
              <a:rPr lang="en-GB" altLang="en-US" sz="2400">
                <a:solidFill>
                  <a:srgbClr val="CA4692"/>
                </a:solidFill>
              </a:rPr>
              <a:t>Eva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400" b="1">
                <a:solidFill>
                  <a:srgbClr val="CA4692"/>
                </a:solidFill>
              </a:rPr>
              <a:t>From: </a:t>
            </a:r>
            <a:r>
              <a:rPr lang="en-GB" altLang="en-US" sz="2400">
                <a:solidFill>
                  <a:srgbClr val="CA4692"/>
                </a:solidFill>
              </a:rPr>
              <a:t>Ibrahmin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400">
                <a:solidFill>
                  <a:srgbClr val="CA4692"/>
                </a:solidFill>
              </a:rPr>
              <a:t>How good at football you are!</a:t>
            </a:r>
          </a:p>
          <a:p>
            <a:pPr eaLnBrk="1" hangingPunct="1">
              <a:lnSpc>
                <a:spcPct val="90000"/>
              </a:lnSpc>
            </a:pPr>
            <a:endParaRPr lang="en-GB" altLang="en-US" sz="2400">
              <a:solidFill>
                <a:srgbClr val="CC66FF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668588" y="5205413"/>
            <a:ext cx="57197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/>
            <a:r>
              <a:rPr lang="en-GB" altLang="en-US"/>
              <a:t>Any compliment will be an exclamation sentence  as long as it starts with ‘how’ or ‘what’, contains a verb and ends in an exclamation mark.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647700" y="765175"/>
            <a:ext cx="784860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2400"/>
              <a:t>Can you add the correct punctuation to these sentences? Think carefully about whether these sentences need a question mark or an exclamation mark!</a:t>
            </a:r>
          </a:p>
        </p:txBody>
      </p:sp>
      <p:sp>
        <p:nvSpPr>
          <p:cNvPr id="4" name="show answer button"/>
          <p:cNvSpPr/>
          <p:nvPr/>
        </p:nvSpPr>
        <p:spPr>
          <a:xfrm>
            <a:off x="755650" y="5530850"/>
            <a:ext cx="1690688" cy="598488"/>
          </a:xfrm>
          <a:prstGeom prst="roundRect">
            <a:avLst/>
          </a:prstGeom>
          <a:solidFill>
            <a:srgbClr val="E50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show answer</a:t>
            </a:r>
            <a:endParaRPr lang="en-GB" b="1" dirty="0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755650" y="2614613"/>
            <a:ext cx="38052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2000"/>
              <a:t>What a way to say you’re sorry</a:t>
            </a: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755650" y="3516313"/>
            <a:ext cx="5280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2000"/>
              <a:t>What are you going to have for lunch today </a:t>
            </a: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755650" y="4418013"/>
            <a:ext cx="5192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2000"/>
              <a:t>How ridiculous to walk to school in the rain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754688" y="4341813"/>
            <a:ext cx="3889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2800" b="1">
                <a:solidFill>
                  <a:srgbClr val="87BD32"/>
                </a:solidFill>
              </a:rPr>
              <a:t>!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394200" y="2563813"/>
            <a:ext cx="3873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2800" b="1">
                <a:solidFill>
                  <a:srgbClr val="87BD32"/>
                </a:solidFill>
              </a:rPr>
              <a:t>!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788025" y="3463925"/>
            <a:ext cx="3889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2800" b="1">
                <a:solidFill>
                  <a:srgbClr val="87BD32"/>
                </a:solidFill>
              </a:rPr>
              <a:t>?</a:t>
            </a:r>
          </a:p>
        </p:txBody>
      </p:sp>
      <p:pic>
        <p:nvPicPr>
          <p:cNvPr id="23562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725" y="1854200"/>
            <a:ext cx="492125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8" y="1757363"/>
            <a:ext cx="969962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755650" y="765175"/>
            <a:ext cx="7632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2000"/>
              <a:t>Can you write speech bubbles to imagine what each of the people at this football match is saying? One must be a command, one must be a statement, one must be a question and one must be an exclamation.</a:t>
            </a:r>
          </a:p>
        </p:txBody>
      </p:sp>
      <p:sp>
        <p:nvSpPr>
          <p:cNvPr id="4" name="show answer button"/>
          <p:cNvSpPr/>
          <p:nvPr/>
        </p:nvSpPr>
        <p:spPr>
          <a:xfrm>
            <a:off x="755650" y="5530850"/>
            <a:ext cx="1690688" cy="598488"/>
          </a:xfrm>
          <a:prstGeom prst="roundRect">
            <a:avLst/>
          </a:prstGeom>
          <a:solidFill>
            <a:srgbClr val="E50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show answer</a:t>
            </a:r>
            <a:endParaRPr lang="en-GB" b="1" dirty="0"/>
          </a:p>
        </p:txBody>
      </p:sp>
      <p:pic>
        <p:nvPicPr>
          <p:cNvPr id="2458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2851150"/>
            <a:ext cx="4479925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5884863" y="2370138"/>
            <a:ext cx="2120900" cy="1163637"/>
          </a:xfrm>
          <a:prstGeom prst="wedgeRoundRectCallout">
            <a:avLst>
              <a:gd name="adj1" fmla="val -46546"/>
              <a:gd name="adj2" fmla="val 8250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</a:rPr>
              <a:t>If your sentence is a command, it must tell you to do something.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6551613" y="4103688"/>
            <a:ext cx="1903412" cy="1274762"/>
          </a:xfrm>
          <a:prstGeom prst="wedgeRoundRectCallout">
            <a:avLst>
              <a:gd name="adj1" fmla="val -62454"/>
              <a:gd name="adj2" fmla="val 107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tx1"/>
                </a:solidFill>
              </a:rPr>
              <a:t>I</a:t>
            </a:r>
            <a:r>
              <a:rPr lang="en-GB" sz="1400" dirty="0">
                <a:solidFill>
                  <a:schemeClr val="tx1"/>
                </a:solidFill>
              </a:rPr>
              <a:t>f </a:t>
            </a:r>
            <a:r>
              <a:rPr lang="en-GB" sz="1400" dirty="0">
                <a:solidFill>
                  <a:schemeClr val="tx1"/>
                </a:solidFill>
              </a:rPr>
              <a:t>your sentence is an exclamation, it must start with ‘how’ or ‘what’ and contain a verb</a:t>
            </a:r>
            <a:r>
              <a:rPr lang="en-GB" sz="1400" dirty="0">
                <a:solidFill>
                  <a:schemeClr val="tx1"/>
                </a:solidFill>
              </a:rPr>
              <a:t>.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755650" y="2117725"/>
            <a:ext cx="1903413" cy="1250950"/>
          </a:xfrm>
          <a:prstGeom prst="wedgeRoundRectCallout">
            <a:avLst>
              <a:gd name="adj1" fmla="val 48886"/>
              <a:gd name="adj2" fmla="val 6821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tx1"/>
                </a:solidFill>
              </a:rPr>
              <a:t>If your sentence is a statement, it must tell you something and end in a full stop.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755650" y="3622675"/>
            <a:ext cx="1690688" cy="1587500"/>
          </a:xfrm>
          <a:prstGeom prst="wedgeRoundRectCallout">
            <a:avLst>
              <a:gd name="adj1" fmla="val 65041"/>
              <a:gd name="adj2" fmla="val -683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tx1"/>
                </a:solidFill>
              </a:rPr>
              <a:t>If your sentence is a question, it must ask something and should end in a question </a:t>
            </a:r>
            <a:r>
              <a:rPr lang="en-GB" sz="1400" dirty="0">
                <a:solidFill>
                  <a:schemeClr val="tx1"/>
                </a:solidFill>
              </a:rPr>
              <a:t>mark.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88" y="2547938"/>
            <a:ext cx="3933825" cy="290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755650" y="765175"/>
            <a:ext cx="7632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2000"/>
              <a:t>Can you write speech bubbles to imagine what each of the children working in the group is saying? One must be a command, one must be a statement, one must be a question and one must be an exclamation.</a:t>
            </a:r>
          </a:p>
        </p:txBody>
      </p:sp>
      <p:sp>
        <p:nvSpPr>
          <p:cNvPr id="4" name="show answer button"/>
          <p:cNvSpPr/>
          <p:nvPr/>
        </p:nvSpPr>
        <p:spPr>
          <a:xfrm>
            <a:off x="755650" y="5530850"/>
            <a:ext cx="1690688" cy="598488"/>
          </a:xfrm>
          <a:prstGeom prst="roundRect">
            <a:avLst/>
          </a:prstGeom>
          <a:solidFill>
            <a:srgbClr val="E50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show answer</a:t>
            </a:r>
            <a:endParaRPr lang="en-GB" b="1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6210300" y="2182813"/>
            <a:ext cx="2119313" cy="1163637"/>
          </a:xfrm>
          <a:prstGeom prst="wedgeRoundRectCallout">
            <a:avLst>
              <a:gd name="adj1" fmla="val -75173"/>
              <a:gd name="adj2" fmla="val -178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</a:rPr>
              <a:t>If your sentence is a command, it must tell you to do something.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6426200" y="3436938"/>
            <a:ext cx="1903413" cy="1276350"/>
          </a:xfrm>
          <a:prstGeom prst="wedgeRoundRectCallout">
            <a:avLst>
              <a:gd name="adj1" fmla="val -66384"/>
              <a:gd name="adj2" fmla="val -3217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tx1"/>
                </a:solidFill>
              </a:rPr>
              <a:t>I</a:t>
            </a:r>
            <a:r>
              <a:rPr lang="en-GB" sz="1400" dirty="0">
                <a:solidFill>
                  <a:schemeClr val="tx1"/>
                </a:solidFill>
              </a:rPr>
              <a:t>f </a:t>
            </a:r>
            <a:r>
              <a:rPr lang="en-GB" sz="1400" dirty="0">
                <a:solidFill>
                  <a:schemeClr val="tx1"/>
                </a:solidFill>
              </a:rPr>
              <a:t>your sentence is an exclamation, it must start with ‘how’ or ‘what’ and contain a verb</a:t>
            </a:r>
            <a:r>
              <a:rPr lang="en-GB" sz="1400" dirty="0">
                <a:solidFill>
                  <a:schemeClr val="tx1"/>
                </a:solidFill>
              </a:rPr>
              <a:t>.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1012825" y="2185988"/>
            <a:ext cx="1903413" cy="1250950"/>
          </a:xfrm>
          <a:prstGeom prst="wedgeRoundRectCallout">
            <a:avLst>
              <a:gd name="adj1" fmla="val 88183"/>
              <a:gd name="adj2" fmla="val -419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tx1"/>
                </a:solidFill>
              </a:rPr>
              <a:t>If your sentence is a statement, it must tell you something and end in a full stop.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1012825" y="3690938"/>
            <a:ext cx="1690688" cy="1587500"/>
          </a:xfrm>
          <a:prstGeom prst="wedgeRoundRectCallout">
            <a:avLst>
              <a:gd name="adj1" fmla="val 86179"/>
              <a:gd name="adj2" fmla="val -5396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tx1"/>
                </a:solidFill>
              </a:rPr>
              <a:t>If your sentence is a question, it must ask something and should end in a question </a:t>
            </a:r>
            <a:r>
              <a:rPr lang="en-GB" sz="1400" dirty="0">
                <a:solidFill>
                  <a:schemeClr val="tx1"/>
                </a:solidFill>
              </a:rPr>
              <a:t>mark.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3157538"/>
            <a:ext cx="3883025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755650" y="765175"/>
            <a:ext cx="7632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2000"/>
              <a:t>Can you write speech bubbles to imagine what each of the children at the party is saying? One must be a command, one must be a statement, one must be a question and one must be an exclamation.</a:t>
            </a:r>
          </a:p>
        </p:txBody>
      </p:sp>
      <p:sp>
        <p:nvSpPr>
          <p:cNvPr id="4" name="show answer button"/>
          <p:cNvSpPr/>
          <p:nvPr/>
        </p:nvSpPr>
        <p:spPr>
          <a:xfrm>
            <a:off x="755650" y="5530850"/>
            <a:ext cx="1690688" cy="598488"/>
          </a:xfrm>
          <a:prstGeom prst="roundRect">
            <a:avLst/>
          </a:prstGeom>
          <a:solidFill>
            <a:srgbClr val="E50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show answer</a:t>
            </a:r>
            <a:endParaRPr lang="en-GB" b="1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5237163" y="1965325"/>
            <a:ext cx="2119312" cy="1163638"/>
          </a:xfrm>
          <a:prstGeom prst="wedgeRoundRectCallout">
            <a:avLst>
              <a:gd name="adj1" fmla="val -59095"/>
              <a:gd name="adj2" fmla="val 4821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</a:rPr>
              <a:t>If your sentence is a command, it must tell you to do something.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6426200" y="3436938"/>
            <a:ext cx="1903413" cy="1276350"/>
          </a:xfrm>
          <a:prstGeom prst="wedgeRoundRectCallout">
            <a:avLst>
              <a:gd name="adj1" fmla="val -72060"/>
              <a:gd name="adj2" fmla="val -3413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tx1"/>
                </a:solidFill>
              </a:rPr>
              <a:t>I</a:t>
            </a:r>
            <a:r>
              <a:rPr lang="en-GB" sz="1400" dirty="0">
                <a:solidFill>
                  <a:schemeClr val="tx1"/>
                </a:solidFill>
              </a:rPr>
              <a:t>f </a:t>
            </a:r>
            <a:r>
              <a:rPr lang="en-GB" sz="1400" dirty="0">
                <a:solidFill>
                  <a:schemeClr val="tx1"/>
                </a:solidFill>
              </a:rPr>
              <a:t>your sentence is an exclamation, it must start with ‘how’ or ‘what’ and contain a verb</a:t>
            </a:r>
            <a:r>
              <a:rPr lang="en-GB" sz="1400" dirty="0">
                <a:solidFill>
                  <a:schemeClr val="tx1"/>
                </a:solidFill>
              </a:rPr>
              <a:t>.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1573213" y="1965325"/>
            <a:ext cx="1903412" cy="1250950"/>
          </a:xfrm>
          <a:prstGeom prst="wedgeRoundRectCallout">
            <a:avLst>
              <a:gd name="adj1" fmla="val 63732"/>
              <a:gd name="adj2" fmla="val 4363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tx1"/>
                </a:solidFill>
              </a:rPr>
              <a:t>If your sentence is a statement, it must tell you something and end in a full stop.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1012825" y="3690938"/>
            <a:ext cx="1690688" cy="1587500"/>
          </a:xfrm>
          <a:prstGeom prst="wedgeRoundRectCallout">
            <a:avLst>
              <a:gd name="adj1" fmla="val 63566"/>
              <a:gd name="adj2" fmla="val -4297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tx1"/>
                </a:solidFill>
              </a:rPr>
              <a:t>If your sentence is a question, it must ask something and should end in a question </a:t>
            </a:r>
            <a:r>
              <a:rPr lang="en-GB" sz="1400" dirty="0">
                <a:solidFill>
                  <a:schemeClr val="tx1"/>
                </a:solidFill>
              </a:rPr>
              <a:t>mark.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/>
          <p:cNvSpPr>
            <a:spLocks noGrp="1"/>
          </p:cNvSpPr>
          <p:nvPr>
            <p:ph type="title"/>
          </p:nvPr>
        </p:nvSpPr>
        <p:spPr>
          <a:xfrm>
            <a:off x="457200" y="765175"/>
            <a:ext cx="8220075" cy="993775"/>
          </a:xfrm>
        </p:spPr>
        <p:txBody>
          <a:bodyPr/>
          <a:lstStyle/>
          <a:p>
            <a:r>
              <a:rPr lang="en-GB" altLang="en-US" sz="3600" smtClean="0">
                <a:latin typeface="Twinkl" pitchFamily="2" charset="0"/>
              </a:rPr>
              <a:t>Can you match the sentence with the correct sentence type?</a:t>
            </a:r>
            <a:endParaRPr lang="en-GB" altLang="en-US" sz="3600" smtClean="0"/>
          </a:p>
        </p:txBody>
      </p:sp>
      <p:sp>
        <p:nvSpPr>
          <p:cNvPr id="2" name="Rectangle 1"/>
          <p:cNvSpPr/>
          <p:nvPr/>
        </p:nvSpPr>
        <p:spPr>
          <a:xfrm>
            <a:off x="755650" y="2051050"/>
            <a:ext cx="4805363" cy="519113"/>
          </a:xfrm>
          <a:prstGeom prst="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Sentence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5602288" y="2051050"/>
            <a:ext cx="2770187" cy="519113"/>
          </a:xfrm>
          <a:prstGeom prst="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Type of Sentence</a:t>
            </a:r>
          </a:p>
        </p:txBody>
      </p:sp>
      <p:sp>
        <p:nvSpPr>
          <p:cNvPr id="9" name="Rectangle 8"/>
          <p:cNvSpPr/>
          <p:nvPr/>
        </p:nvSpPr>
        <p:spPr>
          <a:xfrm>
            <a:off x="755650" y="2601913"/>
            <a:ext cx="4805363" cy="519112"/>
          </a:xfrm>
          <a:prstGeom prst="rect">
            <a:avLst/>
          </a:prstGeom>
          <a:solidFill>
            <a:srgbClr val="AF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It is a beautiful day.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602288" y="2601913"/>
            <a:ext cx="2786062" cy="519112"/>
          </a:xfrm>
          <a:prstGeom prst="rect">
            <a:avLst/>
          </a:prstGeom>
          <a:solidFill>
            <a:srgbClr val="AF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question</a:t>
            </a:r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5650" y="3154363"/>
            <a:ext cx="4805363" cy="517525"/>
          </a:xfrm>
          <a:prstGeom prst="rect">
            <a:avLst/>
          </a:prstGeom>
          <a:solidFill>
            <a:srgbClr val="AF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Where should we have our picnic?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3705225"/>
            <a:ext cx="4805363" cy="519113"/>
          </a:xfrm>
          <a:prstGeom prst="rect">
            <a:avLst/>
          </a:prstGeom>
          <a:solidFill>
            <a:srgbClr val="AF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Take the sandwiches out of the lunch box.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55650" y="4256088"/>
            <a:ext cx="4805363" cy="519112"/>
          </a:xfrm>
          <a:prstGeom prst="rect">
            <a:avLst/>
          </a:prstGeom>
          <a:solidFill>
            <a:srgbClr val="AF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What a mess we have made!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602288" y="3154363"/>
            <a:ext cx="2786062" cy="517525"/>
          </a:xfrm>
          <a:prstGeom prst="rect">
            <a:avLst/>
          </a:prstGeom>
          <a:solidFill>
            <a:srgbClr val="AF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command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602288" y="3705225"/>
            <a:ext cx="2786062" cy="519113"/>
          </a:xfrm>
          <a:prstGeom prst="rect">
            <a:avLst/>
          </a:prstGeom>
          <a:solidFill>
            <a:srgbClr val="AF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exclamation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602288" y="4256088"/>
            <a:ext cx="2786062" cy="519112"/>
          </a:xfrm>
          <a:prstGeom prst="rect">
            <a:avLst/>
          </a:prstGeom>
          <a:solidFill>
            <a:srgbClr val="AF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statement</a:t>
            </a:r>
          </a:p>
        </p:txBody>
      </p:sp>
      <p:sp>
        <p:nvSpPr>
          <p:cNvPr id="4" name="show answer button"/>
          <p:cNvSpPr/>
          <p:nvPr/>
        </p:nvSpPr>
        <p:spPr>
          <a:xfrm>
            <a:off x="755650" y="5494338"/>
            <a:ext cx="1690688" cy="598487"/>
          </a:xfrm>
          <a:prstGeom prst="roundRect">
            <a:avLst/>
          </a:prstGeom>
          <a:solidFill>
            <a:srgbClr val="E50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show answer</a:t>
            </a:r>
            <a:endParaRPr lang="en-GB" b="1" dirty="0"/>
          </a:p>
        </p:txBody>
      </p:sp>
      <p:sp>
        <p:nvSpPr>
          <p:cNvPr id="19" name="Rectangle 18"/>
          <p:cNvSpPr/>
          <p:nvPr/>
        </p:nvSpPr>
        <p:spPr>
          <a:xfrm>
            <a:off x="5602288" y="2600325"/>
            <a:ext cx="2786062" cy="517525"/>
          </a:xfrm>
          <a:prstGeom prst="rect">
            <a:avLst/>
          </a:prstGeom>
          <a:solidFill>
            <a:srgbClr val="CDE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ysClr val="windowText" lastClr="000000"/>
                </a:solidFill>
              </a:rPr>
              <a:t>statement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02288" y="3159125"/>
            <a:ext cx="2786062" cy="519113"/>
          </a:xfrm>
          <a:prstGeom prst="rect">
            <a:avLst/>
          </a:prstGeom>
          <a:solidFill>
            <a:srgbClr val="CDE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ysClr val="windowText" lastClr="000000"/>
                </a:solidFill>
              </a:rPr>
              <a:t>question</a:t>
            </a:r>
            <a:endParaRPr lang="en-GB" b="1" dirty="0">
              <a:solidFill>
                <a:sysClr val="windowText" lastClr="0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02288" y="3709988"/>
            <a:ext cx="2786062" cy="519112"/>
          </a:xfrm>
          <a:prstGeom prst="rect">
            <a:avLst/>
          </a:prstGeom>
          <a:solidFill>
            <a:srgbClr val="CDE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ysClr val="windowText" lastClr="000000"/>
                </a:solidFill>
              </a:rPr>
              <a:t>command</a:t>
            </a:r>
            <a:endParaRPr lang="en-GB" b="1" dirty="0">
              <a:solidFill>
                <a:sysClr val="windowText" lastClr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602288" y="4260850"/>
            <a:ext cx="2786062" cy="519113"/>
          </a:xfrm>
          <a:prstGeom prst="rect">
            <a:avLst/>
          </a:prstGeom>
          <a:solidFill>
            <a:srgbClr val="CDE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ysClr val="windowText" lastClr="000000"/>
                </a:solidFill>
              </a:rPr>
              <a:t>exclamation </a:t>
            </a:r>
            <a:endParaRPr lang="en-GB" b="1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2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755650" y="765175"/>
            <a:ext cx="76327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2400"/>
              <a:t>Can you write one </a:t>
            </a:r>
            <a:r>
              <a:rPr lang="en-GB" altLang="en-US" sz="2400" b="1"/>
              <a:t>statement</a:t>
            </a:r>
            <a:r>
              <a:rPr lang="en-GB" altLang="en-US" sz="2400"/>
              <a:t> sentence that describes each of these animals?</a:t>
            </a:r>
          </a:p>
        </p:txBody>
      </p:sp>
      <p:pic>
        <p:nvPicPr>
          <p:cNvPr id="1024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1990725"/>
            <a:ext cx="14255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63" y="2738438"/>
            <a:ext cx="21463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88" y="2863850"/>
            <a:ext cx="2370137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5" y="2940050"/>
            <a:ext cx="119062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ow answer button"/>
          <p:cNvSpPr/>
          <p:nvPr/>
        </p:nvSpPr>
        <p:spPr>
          <a:xfrm>
            <a:off x="755650" y="5494338"/>
            <a:ext cx="1690688" cy="598487"/>
          </a:xfrm>
          <a:prstGeom prst="roundRect">
            <a:avLst/>
          </a:prstGeom>
          <a:solidFill>
            <a:srgbClr val="E50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show answer</a:t>
            </a:r>
            <a:endParaRPr lang="en-GB" b="1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541588" y="4903788"/>
            <a:ext cx="5846762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/>
            <a:r>
              <a:rPr lang="en-GB" altLang="en-US"/>
              <a:t>Any sentence is correct as long as it tells you something about the animal and ends in a full stop. For example: The giraffe has a long neck. The elephant is huge. The zebra has stripes. The lion is fierce.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755650" y="765175"/>
            <a:ext cx="76327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2400"/>
              <a:t>Can you rearrange the words in each sentence to make five statements that tell a story?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04875" y="2233613"/>
            <a:ext cx="57531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/>
            <a:r>
              <a:rPr lang="en-GB" altLang="en-US" sz="2800">
                <a:solidFill>
                  <a:srgbClr val="70AD47"/>
                </a:solidFill>
                <a:ea typeface="MS PGothic" panose="020B0600070205080204" pitchFamily="34" charset="-128"/>
              </a:rPr>
              <a:t>is The hungry. lion</a:t>
            </a:r>
            <a:endParaRPr lang="en-GB" altLang="en-US" sz="8000">
              <a:latin typeface="Cambria" panose="02040503050406030204" pitchFamily="18" charset="0"/>
              <a:ea typeface="ＭＳ 明朝"/>
              <a:cs typeface="Times New Roman" panose="02020603050405020304" pitchFamily="18" charset="0"/>
            </a:endParaRPr>
          </a:p>
          <a:p>
            <a:pPr eaLnBrk="1" hangingPunct="1"/>
            <a:r>
              <a:rPr lang="en-GB" altLang="en-US" sz="2800">
                <a:solidFill>
                  <a:schemeClr val="accent2"/>
                </a:solidFill>
                <a:ea typeface="MS PGothic" panose="020B0600070205080204" pitchFamily="34" charset="-128"/>
              </a:rPr>
              <a:t>scared. The is zebra </a:t>
            </a:r>
            <a:endParaRPr lang="en-GB" altLang="en-US" sz="8000">
              <a:solidFill>
                <a:schemeClr val="accent2"/>
              </a:solidFill>
              <a:latin typeface="Cambria" panose="02040503050406030204" pitchFamily="18" charset="0"/>
              <a:ea typeface="ＭＳ 明朝"/>
              <a:cs typeface="ＭＳ 明朝"/>
            </a:endParaRPr>
          </a:p>
          <a:p>
            <a:pPr eaLnBrk="1" hangingPunct="1"/>
            <a:r>
              <a:rPr lang="en-GB" altLang="en-US" sz="2800">
                <a:solidFill>
                  <a:srgbClr val="70AD47"/>
                </a:solidFill>
                <a:ea typeface="MS PGothic" panose="020B0600070205080204" pitchFamily="34" charset="-128"/>
              </a:rPr>
              <a:t>elephant clever. The is </a:t>
            </a:r>
            <a:endParaRPr lang="en-GB" altLang="en-US" sz="8000">
              <a:latin typeface="Cambria" panose="02040503050406030204" pitchFamily="18" charset="0"/>
              <a:ea typeface="ＭＳ 明朝"/>
              <a:cs typeface="ＭＳ 明朝"/>
            </a:endParaRPr>
          </a:p>
          <a:p>
            <a:pPr eaLnBrk="1" hangingPunct="1"/>
            <a:r>
              <a:rPr lang="en-GB" altLang="en-US" sz="2800">
                <a:solidFill>
                  <a:srgbClr val="ED7D31"/>
                </a:solidFill>
                <a:ea typeface="MS PGothic" panose="020B0600070205080204" pitchFamily="34" charset="-128"/>
              </a:rPr>
              <a:t>up The elephant the lion. trips </a:t>
            </a:r>
            <a:endParaRPr lang="en-GB" altLang="en-US" sz="8000">
              <a:solidFill>
                <a:srgbClr val="ED7D31"/>
              </a:solidFill>
              <a:latin typeface="Cambria" panose="02040503050406030204" pitchFamily="18" charset="0"/>
              <a:ea typeface="ＭＳ 明朝"/>
              <a:cs typeface="ＭＳ 明朝"/>
            </a:endParaRPr>
          </a:p>
          <a:p>
            <a:pPr eaLnBrk="1" hangingPunct="1"/>
            <a:r>
              <a:rPr lang="en-GB" altLang="en-US" sz="2800">
                <a:solidFill>
                  <a:srgbClr val="70AD47"/>
                </a:solidFill>
                <a:ea typeface="MS PGothic" panose="020B0600070205080204" pitchFamily="34" charset="-128"/>
              </a:rPr>
              <a:t>away. zebra runs The</a:t>
            </a:r>
            <a:endParaRPr lang="en-GB" altLang="en-US" sz="8000">
              <a:latin typeface="Cambria" panose="02040503050406030204" pitchFamily="18" charset="0"/>
              <a:ea typeface="ＭＳ 明朝"/>
              <a:cs typeface="ＭＳ 明朝"/>
            </a:endParaRPr>
          </a:p>
        </p:txBody>
      </p:sp>
      <p:sp>
        <p:nvSpPr>
          <p:cNvPr id="5" name="show answer button"/>
          <p:cNvSpPr/>
          <p:nvPr/>
        </p:nvSpPr>
        <p:spPr>
          <a:xfrm>
            <a:off x="755650" y="5494338"/>
            <a:ext cx="1690688" cy="598487"/>
          </a:xfrm>
          <a:prstGeom prst="roundRect">
            <a:avLst/>
          </a:prstGeom>
          <a:solidFill>
            <a:srgbClr val="E50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show answer</a:t>
            </a:r>
            <a:endParaRPr lang="en-GB" b="1" dirty="0"/>
          </a:p>
        </p:txBody>
      </p:sp>
      <p:pic>
        <p:nvPicPr>
          <p:cNvPr id="1126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3" y="4214813"/>
            <a:ext cx="2205037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3" y="4675188"/>
            <a:ext cx="1954212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538" y="1790700"/>
            <a:ext cx="119062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904875" y="2232025"/>
            <a:ext cx="57531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/>
            <a:r>
              <a:rPr lang="en-GB" altLang="en-US" sz="2800">
                <a:solidFill>
                  <a:srgbClr val="70AD47"/>
                </a:solidFill>
                <a:ea typeface="MS PGothic" panose="020B0600070205080204" pitchFamily="34" charset="-128"/>
              </a:rPr>
              <a:t>The lion is hungry.</a:t>
            </a:r>
            <a:endParaRPr lang="en-GB" altLang="en-US" sz="8000">
              <a:latin typeface="Cambria" panose="02040503050406030204" pitchFamily="18" charset="0"/>
              <a:ea typeface="ＭＳ 明朝"/>
              <a:cs typeface="Times New Roman" panose="02020603050405020304" pitchFamily="18" charset="0"/>
            </a:endParaRPr>
          </a:p>
          <a:p>
            <a:pPr eaLnBrk="1" hangingPunct="1"/>
            <a:r>
              <a:rPr lang="en-GB" altLang="en-US" sz="2800">
                <a:solidFill>
                  <a:schemeClr val="accent2"/>
                </a:solidFill>
                <a:ea typeface="MS PGothic" panose="020B0600070205080204" pitchFamily="34" charset="-128"/>
              </a:rPr>
              <a:t>The zebra is scared.</a:t>
            </a:r>
            <a:endParaRPr lang="en-GB" altLang="en-US" sz="8000">
              <a:solidFill>
                <a:schemeClr val="accent2"/>
              </a:solidFill>
              <a:latin typeface="Cambria" panose="02040503050406030204" pitchFamily="18" charset="0"/>
              <a:ea typeface="ＭＳ 明朝"/>
              <a:cs typeface="ＭＳ 明朝"/>
            </a:endParaRPr>
          </a:p>
          <a:p>
            <a:pPr eaLnBrk="1" hangingPunct="1"/>
            <a:r>
              <a:rPr lang="en-GB" altLang="en-US" sz="2800">
                <a:solidFill>
                  <a:srgbClr val="70AD47"/>
                </a:solidFill>
                <a:ea typeface="MS PGothic" panose="020B0600070205080204" pitchFamily="34" charset="-128"/>
              </a:rPr>
              <a:t>The elephant is clever.</a:t>
            </a:r>
            <a:endParaRPr lang="en-GB" altLang="en-US" sz="8000">
              <a:latin typeface="Cambria" panose="02040503050406030204" pitchFamily="18" charset="0"/>
              <a:ea typeface="ＭＳ 明朝"/>
              <a:cs typeface="ＭＳ 明朝"/>
            </a:endParaRPr>
          </a:p>
          <a:p>
            <a:pPr eaLnBrk="1" hangingPunct="1"/>
            <a:r>
              <a:rPr lang="en-GB" altLang="en-US" sz="2800">
                <a:solidFill>
                  <a:srgbClr val="ED7D31"/>
                </a:solidFill>
                <a:ea typeface="MS PGothic" panose="020B0600070205080204" pitchFamily="34" charset="-128"/>
              </a:rPr>
              <a:t>The elephant trips up the lion.</a:t>
            </a:r>
            <a:endParaRPr lang="en-GB" altLang="en-US" sz="8000">
              <a:solidFill>
                <a:srgbClr val="ED7D31"/>
              </a:solidFill>
              <a:latin typeface="Cambria" panose="02040503050406030204" pitchFamily="18" charset="0"/>
              <a:ea typeface="ＭＳ 明朝"/>
              <a:cs typeface="ＭＳ 明朝"/>
            </a:endParaRPr>
          </a:p>
          <a:p>
            <a:pPr eaLnBrk="1" hangingPunct="1"/>
            <a:r>
              <a:rPr lang="en-GB" altLang="en-US" sz="2800">
                <a:solidFill>
                  <a:srgbClr val="70AD47"/>
                </a:solidFill>
                <a:ea typeface="MS PGothic" panose="020B0600070205080204" pitchFamily="34" charset="-128"/>
              </a:rPr>
              <a:t>The zebra runs away.</a:t>
            </a:r>
            <a:endParaRPr lang="en-GB" altLang="en-US" sz="8000">
              <a:latin typeface="Cambria" panose="02040503050406030204" pitchFamily="18" charset="0"/>
              <a:ea typeface="ＭＳ 明朝"/>
              <a:cs typeface="ＭＳ 明朝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755650" y="765175"/>
            <a:ext cx="763270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2400"/>
              <a:t>Can you turn these statement sentences into question sentences by adding punctuation, rearranging words or adding new words?</a:t>
            </a:r>
          </a:p>
        </p:txBody>
      </p:sp>
      <p:sp>
        <p:nvSpPr>
          <p:cNvPr id="5" name="show answer button"/>
          <p:cNvSpPr/>
          <p:nvPr/>
        </p:nvSpPr>
        <p:spPr>
          <a:xfrm>
            <a:off x="755650" y="5494338"/>
            <a:ext cx="1690688" cy="598487"/>
          </a:xfrm>
          <a:prstGeom prst="roundRect">
            <a:avLst/>
          </a:prstGeom>
          <a:solidFill>
            <a:srgbClr val="E50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show answer</a:t>
            </a:r>
            <a:endParaRPr lang="en-GB" b="1" dirty="0"/>
          </a:p>
        </p:txBody>
      </p:sp>
      <p:sp>
        <p:nvSpPr>
          <p:cNvPr id="11" name="Rectangle 10"/>
          <p:cNvSpPr/>
          <p:nvPr/>
        </p:nvSpPr>
        <p:spPr>
          <a:xfrm>
            <a:off x="4397375" y="2219325"/>
            <a:ext cx="2762250" cy="457200"/>
          </a:xfrm>
          <a:prstGeom prst="rect">
            <a:avLst/>
          </a:prstGeom>
          <a:solidFill>
            <a:srgbClr val="8D3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bg1"/>
                </a:solidFill>
                <a:ea typeface="ＭＳ Ｐゴシック"/>
                <a:cs typeface="ＭＳ Ｐゴシック"/>
              </a:rPr>
              <a:t>Is the lion </a:t>
            </a:r>
            <a:r>
              <a:rPr lang="en-GB" b="1" dirty="0">
                <a:solidFill>
                  <a:schemeClr val="bg1"/>
                </a:solidFill>
                <a:ea typeface="ＭＳ Ｐゴシック"/>
                <a:cs typeface="ＭＳ Ｐゴシック"/>
              </a:rPr>
              <a:t>vicious?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2" name="Isosceles Triangle 11"/>
          <p:cNvSpPr/>
          <p:nvPr/>
        </p:nvSpPr>
        <p:spPr>
          <a:xfrm rot="5400000">
            <a:off x="4383882" y="2234406"/>
            <a:ext cx="457200" cy="427037"/>
          </a:xfrm>
          <a:prstGeom prst="triangle">
            <a:avLst/>
          </a:prstGeom>
          <a:solidFill>
            <a:srgbClr val="CEB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755650" y="2219325"/>
            <a:ext cx="3641725" cy="457200"/>
          </a:xfrm>
          <a:prstGeom prst="rect">
            <a:avLst/>
          </a:prstGeom>
          <a:solidFill>
            <a:srgbClr val="CEB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  <a:ea typeface="ＭＳ Ｐゴシック"/>
                <a:cs typeface="ＭＳ Ｐゴシック"/>
              </a:rPr>
              <a:t>For example: </a:t>
            </a:r>
            <a:r>
              <a:rPr lang="en-GB" dirty="0">
                <a:solidFill>
                  <a:schemeClr val="tx1"/>
                </a:solidFill>
                <a:ea typeface="ＭＳ Ｐゴシック"/>
                <a:cs typeface="ＭＳ Ｐゴシック"/>
              </a:rPr>
              <a:t>The </a:t>
            </a:r>
            <a:r>
              <a:rPr lang="en-GB" dirty="0">
                <a:solidFill>
                  <a:schemeClr val="tx1"/>
                </a:solidFill>
                <a:ea typeface="ＭＳ Ｐゴシック"/>
                <a:cs typeface="ＭＳ Ｐゴシック"/>
              </a:rPr>
              <a:t>lion is vicious.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97375" y="2770188"/>
            <a:ext cx="3990975" cy="735012"/>
          </a:xfrm>
          <a:prstGeom prst="rect">
            <a:avLst/>
          </a:prstGeom>
          <a:solidFill>
            <a:srgbClr val="8D3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bg1"/>
                </a:solidFill>
                <a:ea typeface="ＭＳ Ｐゴシック"/>
                <a:cs typeface="ＭＳ Ｐゴシック"/>
              </a:rPr>
              <a:t>Do giraffes have long necks so that they can reach tall trees?</a:t>
            </a:r>
            <a:endParaRPr lang="en-GB" b="1" dirty="0">
              <a:solidFill>
                <a:schemeClr val="bg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97375" y="3598863"/>
            <a:ext cx="3990975" cy="735012"/>
          </a:xfrm>
          <a:prstGeom prst="rect">
            <a:avLst/>
          </a:prstGeom>
          <a:solidFill>
            <a:srgbClr val="8D3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bg1"/>
                </a:solidFill>
                <a:ea typeface="ＭＳ Ｐゴシック"/>
                <a:cs typeface="ＭＳ Ｐゴシック"/>
              </a:rPr>
              <a:t>Do zebras have stripes to help them camouflage?</a:t>
            </a:r>
          </a:p>
        </p:txBody>
      </p:sp>
      <p:sp>
        <p:nvSpPr>
          <p:cNvPr id="14" name="Isosceles Triangle 13"/>
          <p:cNvSpPr/>
          <p:nvPr/>
        </p:nvSpPr>
        <p:spPr>
          <a:xfrm rot="5400000">
            <a:off x="3816351" y="2924175"/>
            <a:ext cx="735012" cy="427037"/>
          </a:xfrm>
          <a:prstGeom prst="triangle">
            <a:avLst/>
          </a:prstGeom>
          <a:solidFill>
            <a:srgbClr val="CEB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755650" y="2770188"/>
            <a:ext cx="3641725" cy="735012"/>
          </a:xfrm>
          <a:prstGeom prst="rect">
            <a:avLst/>
          </a:prstGeom>
          <a:solidFill>
            <a:srgbClr val="CEB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  <a:ea typeface="ＭＳ Ｐゴシック"/>
                <a:cs typeface="ＭＳ Ｐゴシック"/>
              </a:rPr>
              <a:t>Giraffes have long necks so that they can reach tall trees.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Isosceles Triangle 16"/>
          <p:cNvSpPr/>
          <p:nvPr/>
        </p:nvSpPr>
        <p:spPr>
          <a:xfrm rot="5400000">
            <a:off x="3816351" y="3752850"/>
            <a:ext cx="735012" cy="427037"/>
          </a:xfrm>
          <a:prstGeom prst="triangle">
            <a:avLst/>
          </a:prstGeom>
          <a:solidFill>
            <a:srgbClr val="CEB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755650" y="3598863"/>
            <a:ext cx="3641725" cy="735012"/>
          </a:xfrm>
          <a:prstGeom prst="rect">
            <a:avLst/>
          </a:prstGeom>
          <a:solidFill>
            <a:srgbClr val="CEB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  <a:ea typeface="ＭＳ Ｐゴシック"/>
                <a:cs typeface="ＭＳ Ｐゴシック"/>
              </a:rPr>
              <a:t>Zebras have stripes to help them to camouflage.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397375" y="4427538"/>
            <a:ext cx="3990975" cy="735012"/>
          </a:xfrm>
          <a:prstGeom prst="rect">
            <a:avLst/>
          </a:prstGeom>
          <a:solidFill>
            <a:srgbClr val="8D3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bg1"/>
                </a:solidFill>
                <a:ea typeface="ＭＳ Ｐゴシック"/>
                <a:cs typeface="ＭＳ Ｐゴシック"/>
              </a:rPr>
              <a:t>Do African </a:t>
            </a:r>
            <a:r>
              <a:rPr lang="en-GB" b="1" dirty="0">
                <a:solidFill>
                  <a:schemeClr val="bg1"/>
                </a:solidFill>
                <a:ea typeface="ＭＳ Ｐゴシック"/>
                <a:cs typeface="ＭＳ Ｐゴシック"/>
              </a:rPr>
              <a:t>elephants </a:t>
            </a:r>
            <a:r>
              <a:rPr lang="en-GB" b="1" dirty="0">
                <a:solidFill>
                  <a:schemeClr val="bg1"/>
                </a:solidFill>
                <a:ea typeface="ＭＳ Ｐゴシック"/>
                <a:cs typeface="ＭＳ Ｐゴシック"/>
              </a:rPr>
              <a:t>have ears shaped like Africa?</a:t>
            </a:r>
          </a:p>
        </p:txBody>
      </p:sp>
      <p:sp>
        <p:nvSpPr>
          <p:cNvPr id="20" name="Isosceles Triangle 19"/>
          <p:cNvSpPr/>
          <p:nvPr/>
        </p:nvSpPr>
        <p:spPr>
          <a:xfrm rot="5400000">
            <a:off x="3816351" y="4581525"/>
            <a:ext cx="735012" cy="427037"/>
          </a:xfrm>
          <a:prstGeom prst="triangle">
            <a:avLst/>
          </a:prstGeom>
          <a:solidFill>
            <a:srgbClr val="CEB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755650" y="4427538"/>
            <a:ext cx="3641725" cy="735012"/>
          </a:xfrm>
          <a:prstGeom prst="rect">
            <a:avLst/>
          </a:prstGeom>
          <a:solidFill>
            <a:srgbClr val="CEB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  <a:ea typeface="ＭＳ Ｐゴシック"/>
                <a:cs typeface="ＭＳ Ｐゴシック"/>
              </a:rPr>
              <a:t>African </a:t>
            </a:r>
            <a:r>
              <a:rPr lang="en-GB" dirty="0">
                <a:solidFill>
                  <a:schemeClr val="tx1"/>
                </a:solidFill>
                <a:ea typeface="ＭＳ Ｐゴシック"/>
                <a:cs typeface="ＭＳ Ｐゴシック"/>
              </a:rPr>
              <a:t>elephants </a:t>
            </a:r>
            <a:r>
              <a:rPr lang="en-GB" dirty="0">
                <a:solidFill>
                  <a:schemeClr val="tx1"/>
                </a:solidFill>
                <a:ea typeface="ＭＳ Ｐゴシック"/>
                <a:cs typeface="ＭＳ Ｐゴシック"/>
              </a:rPr>
              <a:t>have ears shaped like Africa.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0.0467 2.59259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0.0467 2.59259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0.0467 2.59259E-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6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14" grpId="0" animBg="1"/>
      <p:bldP spid="17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690563" y="765175"/>
            <a:ext cx="7762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2000"/>
              <a:t>Oh no, these aliens have got lost in space! Can you help them to get back to their home planets? Each planet is a different sentence type. Read the alien’s sentences to work out where they live.</a:t>
            </a:r>
          </a:p>
        </p:txBody>
      </p:sp>
      <p:sp>
        <p:nvSpPr>
          <p:cNvPr id="5" name="show answer button"/>
          <p:cNvSpPr/>
          <p:nvPr/>
        </p:nvSpPr>
        <p:spPr>
          <a:xfrm>
            <a:off x="755650" y="1711325"/>
            <a:ext cx="1690688" cy="598488"/>
          </a:xfrm>
          <a:prstGeom prst="roundRect">
            <a:avLst/>
          </a:prstGeom>
          <a:solidFill>
            <a:srgbClr val="E50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show answer</a:t>
            </a:r>
            <a:endParaRPr lang="en-GB" b="1" dirty="0"/>
          </a:p>
        </p:txBody>
      </p:sp>
      <p:pic>
        <p:nvPicPr>
          <p:cNvPr id="1331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89"/>
          <a:stretch>
            <a:fillRect/>
          </a:stretch>
        </p:blipFill>
        <p:spPr bwMode="auto">
          <a:xfrm>
            <a:off x="6683375" y="4994275"/>
            <a:ext cx="1836738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79"/>
          <a:stretch>
            <a:fillRect/>
          </a:stretch>
        </p:blipFill>
        <p:spPr bwMode="auto">
          <a:xfrm>
            <a:off x="2827338" y="5148263"/>
            <a:ext cx="1801812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" b="20901"/>
          <a:stretch>
            <a:fillRect/>
          </a:stretch>
        </p:blipFill>
        <p:spPr bwMode="auto">
          <a:xfrm>
            <a:off x="447675" y="5138738"/>
            <a:ext cx="278765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31"/>
          <a:stretch>
            <a:fillRect/>
          </a:stretch>
        </p:blipFill>
        <p:spPr bwMode="auto">
          <a:xfrm>
            <a:off x="4767263" y="5059363"/>
            <a:ext cx="1824037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263650" y="5399088"/>
            <a:ext cx="1071563" cy="62071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7B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dirty="0">
                <a:solidFill>
                  <a:srgbClr val="87BD31"/>
                </a:solidFill>
              </a:rPr>
              <a:t>Planet Command</a:t>
            </a:r>
            <a:endParaRPr lang="en-GB" sz="1400" b="1" dirty="0">
              <a:solidFill>
                <a:srgbClr val="87BD3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192463" y="5399088"/>
            <a:ext cx="1071562" cy="62071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dirty="0">
                <a:solidFill>
                  <a:srgbClr val="0076B0"/>
                </a:solidFill>
              </a:rPr>
              <a:t>Planet Question</a:t>
            </a:r>
            <a:endParaRPr lang="en-GB" sz="1400" b="1" dirty="0">
              <a:solidFill>
                <a:srgbClr val="0076B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121275" y="5399088"/>
            <a:ext cx="1116013" cy="62071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AB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dirty="0">
                <a:solidFill>
                  <a:srgbClr val="FAB001"/>
                </a:solidFill>
              </a:rPr>
              <a:t>Planet Statement</a:t>
            </a:r>
            <a:endParaRPr lang="en-GB" sz="1400" b="1" dirty="0">
              <a:solidFill>
                <a:srgbClr val="FAB00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977063" y="5399088"/>
            <a:ext cx="1249362" cy="62071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dirty="0">
                <a:solidFill>
                  <a:srgbClr val="E84D15"/>
                </a:solidFill>
              </a:rPr>
              <a:t>Planet Exclamation</a:t>
            </a:r>
            <a:endParaRPr lang="en-GB" sz="1400" b="1" dirty="0">
              <a:solidFill>
                <a:srgbClr val="E84D15"/>
              </a:solidFill>
            </a:endParaRPr>
          </a:p>
        </p:txBody>
      </p: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3648075" y="3290888"/>
            <a:ext cx="1714500" cy="1314450"/>
            <a:chOff x="1133486" y="3549842"/>
            <a:chExt cx="1714499" cy="1314752"/>
          </a:xfrm>
        </p:grpSpPr>
        <p:pic>
          <p:nvPicPr>
            <p:cNvPr id="13334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486" y="3549842"/>
              <a:ext cx="989465" cy="1314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ounded Rectangle 29"/>
            <p:cNvSpPr/>
            <p:nvPr/>
          </p:nvSpPr>
          <p:spPr>
            <a:xfrm>
              <a:off x="2063760" y="3586362"/>
              <a:ext cx="784225" cy="94478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dirty="0">
                  <a:solidFill>
                    <a:schemeClr val="accent5"/>
                  </a:solidFill>
                </a:rPr>
                <a:t>What pointy ears I have!</a:t>
              </a:r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6221413" y="1763713"/>
            <a:ext cx="1665287" cy="2073275"/>
            <a:chOff x="3098012" y="3319942"/>
            <a:chExt cx="1664815" cy="2074226"/>
          </a:xfrm>
        </p:grpSpPr>
        <p:pic>
          <p:nvPicPr>
            <p:cNvPr id="13332" name="Picture 2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8012" y="3319942"/>
              <a:ext cx="941685" cy="2074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Rounded Rectangle 31"/>
            <p:cNvSpPr/>
            <p:nvPr/>
          </p:nvSpPr>
          <p:spPr>
            <a:xfrm>
              <a:off x="3824881" y="3458117"/>
              <a:ext cx="937946" cy="108158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chemeClr val="accent5"/>
                  </a:solidFill>
                  <a:cs typeface="Twinkl"/>
                </a:rPr>
                <a:t>Will I be home in time for tea?</a:t>
              </a:r>
            </a:p>
          </p:txBody>
        </p: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1263650" y="2590800"/>
            <a:ext cx="1162050" cy="1804988"/>
            <a:chOff x="5129426" y="3524538"/>
            <a:chExt cx="1162253" cy="1804698"/>
          </a:xfrm>
        </p:grpSpPr>
        <p:pic>
          <p:nvPicPr>
            <p:cNvPr id="13330" name="Picture 2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426" y="4052059"/>
              <a:ext cx="1162253" cy="1277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Rounded Rectangle 33"/>
            <p:cNvSpPr/>
            <p:nvPr/>
          </p:nvSpPr>
          <p:spPr>
            <a:xfrm>
              <a:off x="5173884" y="3524538"/>
              <a:ext cx="1073337" cy="62061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chemeClr val="accent5"/>
                  </a:solidFill>
                  <a:cs typeface="Twinkl"/>
                </a:rPr>
                <a:t>My eye is huge.</a:t>
              </a:r>
            </a:p>
          </p:txBody>
        </p:sp>
      </p:grp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2952750" y="1689100"/>
            <a:ext cx="2008188" cy="1360488"/>
            <a:chOff x="5929372" y="3213432"/>
            <a:chExt cx="2008156" cy="1360513"/>
          </a:xfrm>
        </p:grpSpPr>
        <p:pic>
          <p:nvPicPr>
            <p:cNvPr id="13328" name="Picture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5846" y="3524538"/>
              <a:ext cx="1151682" cy="1049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Rounded Rectangle 35"/>
            <p:cNvSpPr/>
            <p:nvPr/>
          </p:nvSpPr>
          <p:spPr>
            <a:xfrm>
              <a:off x="5929372" y="3213432"/>
              <a:ext cx="971535" cy="136051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chemeClr val="accent5"/>
                  </a:solidFill>
                  <a:cs typeface="Twinkl"/>
                </a:rPr>
                <a:t>Bow down before me, weak humans!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046 L 0.41805 0.137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3" y="68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6 -0.0037 L -0.26181 0.3261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164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486 L 0.34583 0.103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541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8 -0.01389 L -0.34236 0.2145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92" y="1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4" b="14955"/>
          <a:stretch>
            <a:fillRect/>
          </a:stretch>
        </p:blipFill>
        <p:spPr bwMode="auto">
          <a:xfrm>
            <a:off x="755650" y="1781175"/>
            <a:ext cx="7632700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90563" y="765175"/>
            <a:ext cx="7762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2000"/>
              <a:t>This is a very strange house! Write a list of all the questions you have about what it would be like to live there. For example: How do you sleep upside down?</a:t>
            </a:r>
          </a:p>
        </p:txBody>
      </p:sp>
      <p:sp>
        <p:nvSpPr>
          <p:cNvPr id="5" name="show answer button"/>
          <p:cNvSpPr/>
          <p:nvPr/>
        </p:nvSpPr>
        <p:spPr>
          <a:xfrm>
            <a:off x="869950" y="5399088"/>
            <a:ext cx="1690688" cy="598487"/>
          </a:xfrm>
          <a:prstGeom prst="roundRect">
            <a:avLst/>
          </a:prstGeom>
          <a:solidFill>
            <a:srgbClr val="E50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Challenge!</a:t>
            </a:r>
            <a:endParaRPr lang="en-GB" dirty="0"/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755650" y="769938"/>
            <a:ext cx="7632700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2400" b="1"/>
              <a:t>Challenge</a:t>
            </a:r>
            <a:r>
              <a:rPr lang="en-GB" altLang="en-US" sz="2400"/>
              <a:t>: Swap your questions with a partner and see if they can answer them.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690563" y="765175"/>
            <a:ext cx="7762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2000"/>
              <a:t>Can you choose the correct word from the question word hand to begin these question sentences?</a:t>
            </a:r>
          </a:p>
        </p:txBody>
      </p:sp>
      <p:sp>
        <p:nvSpPr>
          <p:cNvPr id="5" name="show answer button"/>
          <p:cNvSpPr/>
          <p:nvPr/>
        </p:nvSpPr>
        <p:spPr>
          <a:xfrm>
            <a:off x="755650" y="5494338"/>
            <a:ext cx="1690688" cy="598487"/>
          </a:xfrm>
          <a:prstGeom prst="roundRect">
            <a:avLst/>
          </a:prstGeom>
          <a:solidFill>
            <a:srgbClr val="E50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show answer</a:t>
            </a:r>
            <a:endParaRPr lang="en-GB" b="1" dirty="0"/>
          </a:p>
        </p:txBody>
      </p:sp>
      <p:pic>
        <p:nvPicPr>
          <p:cNvPr id="1536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72"/>
          <a:stretch>
            <a:fillRect/>
          </a:stretch>
        </p:blipFill>
        <p:spPr bwMode="auto">
          <a:xfrm rot="1112122">
            <a:off x="2552700" y="1608138"/>
            <a:ext cx="3535363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6"/>
          <p:cNvSpPr>
            <a:spLocks noChangeArrowheads="1"/>
          </p:cNvSpPr>
          <p:nvPr/>
        </p:nvSpPr>
        <p:spPr bwMode="auto">
          <a:xfrm rot="-1227780">
            <a:off x="3036888" y="2343150"/>
            <a:ext cx="3762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GB" altLang="en-US" sz="2000" b="1"/>
              <a:t>w</a:t>
            </a:r>
          </a:p>
          <a:p>
            <a:pPr algn="ctr" eaLnBrk="1" hangingPunct="1">
              <a:lnSpc>
                <a:spcPct val="90000"/>
              </a:lnSpc>
            </a:pPr>
            <a:r>
              <a:rPr lang="en-GB" altLang="en-US" sz="2000" b="1"/>
              <a:t>h</a:t>
            </a:r>
          </a:p>
          <a:p>
            <a:pPr algn="ctr" eaLnBrk="1" hangingPunct="1">
              <a:lnSpc>
                <a:spcPct val="90000"/>
              </a:lnSpc>
            </a:pPr>
            <a:r>
              <a:rPr lang="en-GB" altLang="en-US" sz="2000" b="1"/>
              <a:t>y</a:t>
            </a:r>
          </a:p>
          <a:p>
            <a:pPr algn="ctr" eaLnBrk="1" hangingPunct="1">
              <a:lnSpc>
                <a:spcPct val="90000"/>
              </a:lnSpc>
            </a:pPr>
            <a:endParaRPr lang="en-GB" altLang="en-US" sz="2000" b="1"/>
          </a:p>
        </p:txBody>
      </p:sp>
      <p:sp>
        <p:nvSpPr>
          <p:cNvPr id="15366" name="Rectangle 7"/>
          <p:cNvSpPr>
            <a:spLocks noChangeArrowheads="1"/>
          </p:cNvSpPr>
          <p:nvPr/>
        </p:nvSpPr>
        <p:spPr bwMode="auto">
          <a:xfrm rot="-757318">
            <a:off x="3505200" y="1958975"/>
            <a:ext cx="3778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GB" altLang="en-US" sz="2000" b="1"/>
              <a:t>w</a:t>
            </a:r>
          </a:p>
          <a:p>
            <a:pPr algn="ctr" eaLnBrk="1" hangingPunct="1">
              <a:lnSpc>
                <a:spcPct val="90000"/>
              </a:lnSpc>
            </a:pPr>
            <a:r>
              <a:rPr lang="en-GB" altLang="en-US" sz="2000" b="1"/>
              <a:t>h</a:t>
            </a:r>
          </a:p>
          <a:p>
            <a:pPr algn="ctr" eaLnBrk="1" hangingPunct="1">
              <a:lnSpc>
                <a:spcPct val="90000"/>
              </a:lnSpc>
            </a:pPr>
            <a:r>
              <a:rPr lang="en-GB" altLang="en-US" sz="2000" b="1"/>
              <a:t>e</a:t>
            </a:r>
          </a:p>
          <a:p>
            <a:pPr algn="ctr" eaLnBrk="1" hangingPunct="1">
              <a:lnSpc>
                <a:spcPct val="90000"/>
              </a:lnSpc>
            </a:pPr>
            <a:r>
              <a:rPr lang="en-GB" altLang="en-US" sz="2000" b="1"/>
              <a:t>r</a:t>
            </a:r>
          </a:p>
          <a:p>
            <a:pPr algn="ctr" eaLnBrk="1" hangingPunct="1">
              <a:lnSpc>
                <a:spcPct val="90000"/>
              </a:lnSpc>
            </a:pPr>
            <a:r>
              <a:rPr lang="en-GB" altLang="en-US" sz="2000" b="1"/>
              <a:t>e</a:t>
            </a:r>
          </a:p>
          <a:p>
            <a:pPr algn="ctr" eaLnBrk="1" hangingPunct="1">
              <a:lnSpc>
                <a:spcPct val="90000"/>
              </a:lnSpc>
            </a:pPr>
            <a:endParaRPr lang="en-GB" altLang="en-US" sz="2000" b="1"/>
          </a:p>
        </p:txBody>
      </p:sp>
      <p:sp>
        <p:nvSpPr>
          <p:cNvPr id="15367" name="Rectangle 8"/>
          <p:cNvSpPr>
            <a:spLocks noChangeArrowheads="1"/>
          </p:cNvSpPr>
          <p:nvPr/>
        </p:nvSpPr>
        <p:spPr bwMode="auto">
          <a:xfrm>
            <a:off x="4059238" y="1673225"/>
            <a:ext cx="3778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GB" altLang="en-US" sz="2000" b="1"/>
              <a:t>w</a:t>
            </a:r>
          </a:p>
          <a:p>
            <a:pPr algn="ctr" eaLnBrk="1" hangingPunct="1">
              <a:lnSpc>
                <a:spcPct val="90000"/>
              </a:lnSpc>
            </a:pPr>
            <a:r>
              <a:rPr lang="en-GB" altLang="en-US" sz="2000" b="1"/>
              <a:t>h</a:t>
            </a:r>
          </a:p>
          <a:p>
            <a:pPr algn="ctr" eaLnBrk="1" hangingPunct="1">
              <a:lnSpc>
                <a:spcPct val="90000"/>
              </a:lnSpc>
            </a:pPr>
            <a:r>
              <a:rPr lang="en-GB" altLang="en-US" sz="2000" b="1"/>
              <a:t>a</a:t>
            </a:r>
          </a:p>
          <a:p>
            <a:pPr algn="ctr" eaLnBrk="1" hangingPunct="1">
              <a:lnSpc>
                <a:spcPct val="90000"/>
              </a:lnSpc>
            </a:pPr>
            <a:r>
              <a:rPr lang="en-GB" altLang="en-US" sz="2000" b="1"/>
              <a:t>t</a:t>
            </a:r>
          </a:p>
          <a:p>
            <a:pPr algn="ctr" eaLnBrk="1" hangingPunct="1">
              <a:lnSpc>
                <a:spcPct val="90000"/>
              </a:lnSpc>
            </a:pPr>
            <a:endParaRPr lang="en-GB" altLang="en-US" sz="2000" b="1"/>
          </a:p>
        </p:txBody>
      </p:sp>
      <p:sp>
        <p:nvSpPr>
          <p:cNvPr id="15368" name="Rectangle 9"/>
          <p:cNvSpPr>
            <a:spLocks noChangeArrowheads="1"/>
          </p:cNvSpPr>
          <p:nvPr/>
        </p:nvSpPr>
        <p:spPr bwMode="auto">
          <a:xfrm rot="693559">
            <a:off x="4684713" y="2030413"/>
            <a:ext cx="3762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GB" altLang="en-US" sz="2000" b="1"/>
              <a:t>w</a:t>
            </a:r>
          </a:p>
          <a:p>
            <a:pPr algn="ctr" eaLnBrk="1" hangingPunct="1">
              <a:lnSpc>
                <a:spcPct val="90000"/>
              </a:lnSpc>
            </a:pPr>
            <a:r>
              <a:rPr lang="en-GB" altLang="en-US" sz="2000" b="1"/>
              <a:t>h</a:t>
            </a:r>
          </a:p>
          <a:p>
            <a:pPr algn="ctr" eaLnBrk="1" hangingPunct="1">
              <a:lnSpc>
                <a:spcPct val="90000"/>
              </a:lnSpc>
            </a:pPr>
            <a:r>
              <a:rPr lang="en-GB" altLang="en-US" sz="2000" b="1"/>
              <a:t>o</a:t>
            </a:r>
          </a:p>
          <a:p>
            <a:pPr algn="ctr" eaLnBrk="1" hangingPunct="1">
              <a:lnSpc>
                <a:spcPct val="90000"/>
              </a:lnSpc>
            </a:pPr>
            <a:endParaRPr lang="en-GB" altLang="en-US" sz="2000" b="1"/>
          </a:p>
        </p:txBody>
      </p:sp>
      <p:sp>
        <p:nvSpPr>
          <p:cNvPr id="15369" name="Rectangle 10"/>
          <p:cNvSpPr>
            <a:spLocks noChangeArrowheads="1"/>
          </p:cNvSpPr>
          <p:nvPr/>
        </p:nvSpPr>
        <p:spPr bwMode="auto">
          <a:xfrm rot="-1726088">
            <a:off x="4994275" y="3790950"/>
            <a:ext cx="1003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GB" altLang="en-US" sz="2000" b="1"/>
              <a:t>when</a:t>
            </a:r>
          </a:p>
        </p:txBody>
      </p:sp>
      <p:sp>
        <p:nvSpPr>
          <p:cNvPr id="15370" name="Rectangle 18"/>
          <p:cNvSpPr>
            <a:spLocks noChangeArrowheads="1"/>
          </p:cNvSpPr>
          <p:nvPr/>
        </p:nvSpPr>
        <p:spPr bwMode="auto">
          <a:xfrm>
            <a:off x="3589338" y="3411538"/>
            <a:ext cx="10033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GB" altLang="en-US" sz="6000" b="1"/>
              <a:t>?</a:t>
            </a:r>
          </a:p>
        </p:txBody>
      </p:sp>
      <p:sp>
        <p:nvSpPr>
          <p:cNvPr id="15371" name="Rectangle 19"/>
          <p:cNvSpPr>
            <a:spLocks noChangeArrowheads="1"/>
          </p:cNvSpPr>
          <p:nvPr/>
        </p:nvSpPr>
        <p:spPr bwMode="auto">
          <a:xfrm>
            <a:off x="1050925" y="2189163"/>
            <a:ext cx="15763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2000"/>
              <a:t>___ is the sky blue?</a:t>
            </a:r>
          </a:p>
        </p:txBody>
      </p:sp>
      <p:sp>
        <p:nvSpPr>
          <p:cNvPr id="15372" name="Rectangle 20"/>
          <p:cNvSpPr>
            <a:spLocks noChangeArrowheads="1"/>
          </p:cNvSpPr>
          <p:nvPr/>
        </p:nvSpPr>
        <p:spPr bwMode="auto">
          <a:xfrm>
            <a:off x="6024563" y="1449388"/>
            <a:ext cx="200501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2000"/>
              <a:t>_____ have all the chocolate biscuits gone?</a:t>
            </a:r>
          </a:p>
        </p:txBody>
      </p:sp>
      <p:sp>
        <p:nvSpPr>
          <p:cNvPr id="15373" name="Rectangle 21"/>
          <p:cNvSpPr>
            <a:spLocks noChangeArrowheads="1"/>
          </p:cNvSpPr>
          <p:nvPr/>
        </p:nvSpPr>
        <p:spPr bwMode="auto">
          <a:xfrm>
            <a:off x="6294438" y="2835275"/>
            <a:ext cx="233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2000"/>
              <a:t>____ should I dress up as for Halloween?</a:t>
            </a:r>
          </a:p>
        </p:txBody>
      </p:sp>
      <p:sp>
        <p:nvSpPr>
          <p:cNvPr id="15374" name="Rectangle 22"/>
          <p:cNvSpPr>
            <a:spLocks noChangeArrowheads="1"/>
          </p:cNvSpPr>
          <p:nvPr/>
        </p:nvSpPr>
        <p:spPr bwMode="auto">
          <a:xfrm>
            <a:off x="841375" y="3687763"/>
            <a:ext cx="2327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2000"/>
              <a:t>___ is coming to the party?</a:t>
            </a:r>
          </a:p>
        </p:txBody>
      </p:sp>
      <p:sp>
        <p:nvSpPr>
          <p:cNvPr id="15375" name="Rectangle 23"/>
          <p:cNvSpPr>
            <a:spLocks noChangeArrowheads="1"/>
          </p:cNvSpPr>
          <p:nvPr/>
        </p:nvSpPr>
        <p:spPr bwMode="auto">
          <a:xfrm>
            <a:off x="5876925" y="4881563"/>
            <a:ext cx="23288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2000"/>
              <a:t>____ will I be allowed to walk home on my own? 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962025" y="2179638"/>
            <a:ext cx="787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GB" altLang="en-US" sz="2000" b="1">
                <a:solidFill>
                  <a:srgbClr val="92D050"/>
                </a:solidFill>
              </a:rPr>
              <a:t>Why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6007100" y="1423988"/>
            <a:ext cx="955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GB" altLang="en-US" sz="2000" b="1">
                <a:solidFill>
                  <a:srgbClr val="92D050"/>
                </a:solidFill>
              </a:rPr>
              <a:t>Where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6173788" y="2816225"/>
            <a:ext cx="955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GB" altLang="en-US" sz="2000" b="1">
                <a:solidFill>
                  <a:srgbClr val="92D050"/>
                </a:solidFill>
              </a:rPr>
              <a:t>What</a:t>
            </a: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5759450" y="4852988"/>
            <a:ext cx="955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GB" altLang="en-US" sz="2000" b="1">
                <a:solidFill>
                  <a:srgbClr val="92D050"/>
                </a:solidFill>
              </a:rPr>
              <a:t>When</a:t>
            </a: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666750" y="3671888"/>
            <a:ext cx="955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GB" altLang="en-US" sz="2000" b="1">
                <a:solidFill>
                  <a:srgbClr val="92D050"/>
                </a:solidFill>
              </a:rPr>
              <a:t>Who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29" grpId="0"/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55650" y="765175"/>
            <a:ext cx="763270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2400"/>
              <a:t>Working with a partner, come up with a list of questions that you would ask if you were interviewing for a new teacher at your school. </a:t>
            </a:r>
          </a:p>
        </p:txBody>
      </p:sp>
      <p:sp>
        <p:nvSpPr>
          <p:cNvPr id="5" name="show answer button"/>
          <p:cNvSpPr/>
          <p:nvPr/>
        </p:nvSpPr>
        <p:spPr>
          <a:xfrm>
            <a:off x="755650" y="5494338"/>
            <a:ext cx="1690688" cy="598487"/>
          </a:xfrm>
          <a:prstGeom prst="roundRect">
            <a:avLst/>
          </a:prstGeom>
          <a:solidFill>
            <a:srgbClr val="E50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Challenge!</a:t>
            </a:r>
            <a:endParaRPr lang="en-GB" b="1" dirty="0"/>
          </a:p>
        </p:txBody>
      </p:sp>
      <p:pic>
        <p:nvPicPr>
          <p:cNvPr id="1638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5" y="2181225"/>
            <a:ext cx="3905250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692150" y="765175"/>
            <a:ext cx="77597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2400" b="1"/>
              <a:t>Challenge: </a:t>
            </a:r>
            <a:r>
              <a:rPr lang="en-GB" altLang="en-US" sz="2400"/>
              <a:t>Come up with the answers that would make you want the interviewee to work at your school.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CBCA707B-BBA2-4E7E-9DB6-705861FD9E17}" vid="{48CF7D95-9755-429D-A1B1-06B08BB4DD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</TotalTime>
  <Words>1525</Words>
  <Application>Microsoft Office PowerPoint</Application>
  <PresentationFormat>On-screen Show (4:3)</PresentationFormat>
  <Paragraphs>184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Cambria</vt:lpstr>
      <vt:lpstr>ＭＳ 明朝</vt:lpstr>
      <vt:lpstr>Twinkl SemiBold</vt:lpstr>
      <vt:lpstr>Calibri</vt:lpstr>
      <vt:lpstr>Times New Roman</vt:lpstr>
      <vt:lpstr>Twinkl</vt:lpstr>
      <vt:lpstr>Sassoon Infant Rg</vt:lpstr>
      <vt:lpstr>MS PGothic</vt:lpstr>
      <vt:lpstr>MS PGothic</vt:lpstr>
      <vt:lpstr>Arial</vt:lpstr>
      <vt:lpstr>Office Theme</vt:lpstr>
      <vt:lpstr>PowerPoint Presentation</vt:lpstr>
      <vt:lpstr>Can you match the sentence with the correct sentence type?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Bracken Devlin</dc:creator>
  <cp:lastModifiedBy>Staff</cp:lastModifiedBy>
  <cp:revision>29</cp:revision>
  <dcterms:created xsi:type="dcterms:W3CDTF">2017-04-19T14:21:14Z</dcterms:created>
  <dcterms:modified xsi:type="dcterms:W3CDTF">2020-06-26T11:44:20Z</dcterms:modified>
</cp:coreProperties>
</file>