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64" r:id="rId2"/>
    <p:sldId id="271" r:id="rId3"/>
    <p:sldId id="292" r:id="rId4"/>
    <p:sldId id="293" r:id="rId5"/>
    <p:sldId id="294" r:id="rId6"/>
    <p:sldId id="279" r:id="rId7"/>
    <p:sldId id="295" r:id="rId8"/>
    <p:sldId id="296" r:id="rId9"/>
    <p:sldId id="297" r:id="rId10"/>
    <p:sldId id="282" r:id="rId11"/>
    <p:sldId id="283" r:id="rId12"/>
    <p:sldId id="298" r:id="rId13"/>
    <p:sldId id="284" r:id="rId14"/>
    <p:sldId id="299" r:id="rId15"/>
    <p:sldId id="300" r:id="rId16"/>
    <p:sldId id="301" r:id="rId17"/>
    <p:sldId id="302" r:id="rId18"/>
    <p:sldId id="303" r:id="rId19"/>
    <p:sldId id="267" r:id="rId20"/>
  </p:sldIdLst>
  <p:sldSz cx="9144000" cy="6858000" type="screen4x3"/>
  <p:notesSz cx="6858000" cy="9144000"/>
  <p:embeddedFontLst>
    <p:embeddedFont>
      <p:font typeface="Twinkl SemiBold" pitchFamily="2" charset="0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Twinkl" pitchFamily="2" charset="0"/>
      <p:regular r:id="rId28"/>
      <p:bold r:id="rId2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61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B0E2"/>
    <a:srgbClr val="B0DEF8"/>
    <a:srgbClr val="87BD31"/>
    <a:srgbClr val="FFE100"/>
    <a:srgbClr val="715127"/>
    <a:srgbClr val="CEDF98"/>
    <a:srgbClr val="00639A"/>
    <a:srgbClr val="D91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78" y="78"/>
      </p:cViewPr>
      <p:guideLst>
        <p:guide orient="horz" pos="2183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61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4C0738C-7680-4967-B66F-448D77364224}" type="datetimeFigureOut">
              <a:rPr lang="en-GB"/>
              <a:pPr>
                <a:defRPr/>
              </a:pPr>
              <a:t>26/06/2020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AD8165D-6EBB-4347-AB6C-0647520B6E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0511A7B-B843-4264-947E-F54D942251CC}" type="datetimeFigureOut">
              <a:rPr lang="en-GB"/>
              <a:pPr>
                <a:defRPr/>
              </a:pPr>
              <a:t>26/06/2020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693E07-E118-42CF-B35B-7D78078467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368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368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28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512763"/>
            <a:ext cx="8137525" cy="5807075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3820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358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400" b="0" smtClean="0"/>
              <a:t>What Is a Subordinating Conjunction?</a:t>
            </a:r>
            <a:endParaRPr lang="en-GB" altLang="en-US" sz="3400" smtClean="0">
              <a:latin typeface="Twinkl" pitchFamily="2" charset="0"/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755650" y="1352550"/>
            <a:ext cx="76327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 </a:t>
            </a:r>
            <a:r>
              <a:rPr lang="en-GB" altLang="en-US" b="1">
                <a:solidFill>
                  <a:srgbClr val="00639A"/>
                </a:solidFill>
              </a:rPr>
              <a:t>subordinating</a:t>
            </a:r>
            <a:r>
              <a:rPr lang="en-GB" altLang="en-US">
                <a:solidFill>
                  <a:srgbClr val="00639A"/>
                </a:solidFill>
              </a:rPr>
              <a:t> </a:t>
            </a:r>
            <a:r>
              <a:rPr lang="en-GB" altLang="en-US" b="1">
                <a:solidFill>
                  <a:srgbClr val="00639A"/>
                </a:solidFill>
              </a:rPr>
              <a:t>conjunction</a:t>
            </a:r>
            <a:r>
              <a:rPr lang="en-GB" altLang="en-US">
                <a:solidFill>
                  <a:srgbClr val="00639A"/>
                </a:solidFill>
              </a:rPr>
              <a:t> </a:t>
            </a:r>
            <a:r>
              <a:rPr lang="en-GB" altLang="en-US">
                <a:solidFill>
                  <a:schemeClr val="tx1"/>
                </a:solidFill>
              </a:rPr>
              <a:t>is a word which still </a:t>
            </a:r>
            <a:r>
              <a:rPr lang="en-GB" altLang="en-US" b="1">
                <a:solidFill>
                  <a:schemeClr val="tx1"/>
                </a:solidFill>
              </a:rPr>
              <a:t>links two clauses </a:t>
            </a:r>
            <a:r>
              <a:rPr lang="en-GB" altLang="en-US">
                <a:solidFill>
                  <a:schemeClr val="tx1"/>
                </a:solidFill>
              </a:rPr>
              <a:t>together in a sentence, but the </a:t>
            </a:r>
            <a:r>
              <a:rPr lang="en-GB" altLang="en-US" b="1">
                <a:solidFill>
                  <a:srgbClr val="00639A"/>
                </a:solidFill>
              </a:rPr>
              <a:t>subordinate</a:t>
            </a:r>
            <a:r>
              <a:rPr lang="en-GB" altLang="en-US">
                <a:solidFill>
                  <a:srgbClr val="00639A"/>
                </a:solidFill>
              </a:rPr>
              <a:t> </a:t>
            </a:r>
            <a:r>
              <a:rPr lang="en-GB" altLang="en-US" b="1">
                <a:solidFill>
                  <a:srgbClr val="00639A"/>
                </a:solidFill>
              </a:rPr>
              <a:t>clause</a:t>
            </a:r>
            <a:r>
              <a:rPr lang="en-GB" altLang="en-US">
                <a:solidFill>
                  <a:srgbClr val="00639A"/>
                </a:solidFill>
              </a:rPr>
              <a:t> </a:t>
            </a:r>
            <a:r>
              <a:rPr lang="en-GB" altLang="en-US">
                <a:solidFill>
                  <a:schemeClr val="tx1"/>
                </a:solidFill>
              </a:rPr>
              <a:t>it adds does not make sense on its own.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Let’s look at a few examples:</a:t>
            </a:r>
          </a:p>
        </p:txBody>
      </p:sp>
      <p:sp>
        <p:nvSpPr>
          <p:cNvPr id="73" name="Rectangle 1"/>
          <p:cNvSpPr>
            <a:spLocks noChangeArrowheads="1"/>
          </p:cNvSpPr>
          <p:nvPr/>
        </p:nvSpPr>
        <p:spPr bwMode="auto">
          <a:xfrm>
            <a:off x="2398713" y="3143250"/>
            <a:ext cx="5976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87BD31"/>
                </a:solidFill>
              </a:rPr>
              <a:t>I will be late </a:t>
            </a:r>
            <a:r>
              <a:rPr lang="en-GB" altLang="en-US" sz="2400" b="1">
                <a:solidFill>
                  <a:srgbClr val="0070C0"/>
                </a:solidFill>
              </a:rPr>
              <a:t>if</a:t>
            </a:r>
            <a:r>
              <a:rPr lang="en-GB" altLang="en-US" sz="2400">
                <a:solidFill>
                  <a:schemeClr val="tx1"/>
                </a:solidFill>
              </a:rPr>
              <a:t> </a:t>
            </a:r>
            <a:r>
              <a:rPr lang="en-GB" altLang="en-US" sz="2400">
                <a:solidFill>
                  <a:srgbClr val="D91C31"/>
                </a:solidFill>
              </a:rPr>
              <a:t>I don’t get on the next bus.</a:t>
            </a:r>
          </a:p>
        </p:txBody>
      </p:sp>
      <p:pic>
        <p:nvPicPr>
          <p:cNvPr id="74" name="Picture 16" descr="Remo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318452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een"/>
          <p:cNvGrpSpPr>
            <a:grpSpLocks/>
          </p:cNvGrpSpPr>
          <p:nvPr/>
        </p:nvGrpSpPr>
        <p:grpSpPr bwMode="auto">
          <a:xfrm>
            <a:off x="2520950" y="3524250"/>
            <a:ext cx="1724025" cy="947738"/>
            <a:chOff x="2520280" y="3524250"/>
            <a:chExt cx="1724025" cy="947082"/>
          </a:xfrm>
        </p:grpSpPr>
        <p:sp>
          <p:nvSpPr>
            <p:cNvPr id="78" name="Right Brace 77"/>
            <p:cNvSpPr/>
            <p:nvPr/>
          </p:nvSpPr>
          <p:spPr>
            <a:xfrm rot="5400000">
              <a:off x="3144333" y="2900197"/>
              <a:ext cx="475920" cy="1724025"/>
            </a:xfrm>
            <a:prstGeom prst="rightBrace">
              <a:avLst>
                <a:gd name="adj1" fmla="val 48626"/>
                <a:gd name="adj2" fmla="val 4889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76" name="Rounded Rectangle 23"/>
            <p:cNvSpPr/>
            <p:nvPr/>
          </p:nvSpPr>
          <p:spPr>
            <a:xfrm>
              <a:off x="2694905" y="3958924"/>
              <a:ext cx="1416050" cy="512408"/>
            </a:xfrm>
            <a:prstGeom prst="roundRect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400" dirty="0"/>
                <a:t>Main Clause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2505075" y="3532188"/>
            <a:ext cx="1795463" cy="1014412"/>
          </a:xfrm>
          <a:prstGeom prst="rect">
            <a:avLst/>
          </a:prstGeom>
          <a:solidFill>
            <a:srgbClr val="FBF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4" name="blue"/>
          <p:cNvGrpSpPr>
            <a:grpSpLocks/>
          </p:cNvGrpSpPr>
          <p:nvPr/>
        </p:nvGrpSpPr>
        <p:grpSpPr bwMode="auto">
          <a:xfrm>
            <a:off x="3736975" y="3563938"/>
            <a:ext cx="1416050" cy="935037"/>
            <a:chOff x="3736771" y="3526521"/>
            <a:chExt cx="1416050" cy="936422"/>
          </a:xfrm>
        </p:grpSpPr>
        <p:sp>
          <p:nvSpPr>
            <p:cNvPr id="80" name="Right Brace 79"/>
            <p:cNvSpPr/>
            <p:nvPr/>
          </p:nvSpPr>
          <p:spPr>
            <a:xfrm rot="5400000">
              <a:off x="4195206" y="3634824"/>
              <a:ext cx="476955" cy="260350"/>
            </a:xfrm>
            <a:prstGeom prst="rightBrace">
              <a:avLst>
                <a:gd name="adj1" fmla="val 48626"/>
                <a:gd name="adj2" fmla="val 4889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75" name="Rounded Rectangle 17"/>
            <p:cNvSpPr/>
            <p:nvPr/>
          </p:nvSpPr>
          <p:spPr>
            <a:xfrm>
              <a:off x="3736771" y="3968500"/>
              <a:ext cx="1416050" cy="494443"/>
            </a:xfrm>
            <a:prstGeom prst="roundRect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400" dirty="0"/>
                <a:t>Subordinating Conjunction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3325813" y="3563938"/>
            <a:ext cx="1979612" cy="977900"/>
          </a:xfrm>
          <a:prstGeom prst="rect">
            <a:avLst/>
          </a:prstGeom>
          <a:solidFill>
            <a:srgbClr val="FBF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5" name="red"/>
          <p:cNvGrpSpPr>
            <a:grpSpLocks/>
          </p:cNvGrpSpPr>
          <p:nvPr/>
        </p:nvGrpSpPr>
        <p:grpSpPr bwMode="auto">
          <a:xfrm>
            <a:off x="4670425" y="3543300"/>
            <a:ext cx="3525838" cy="928688"/>
            <a:chOff x="4670658" y="3543300"/>
            <a:chExt cx="3525385" cy="928032"/>
          </a:xfrm>
        </p:grpSpPr>
        <p:sp>
          <p:nvSpPr>
            <p:cNvPr id="79" name="Right Brace 78"/>
            <p:cNvSpPr/>
            <p:nvPr/>
          </p:nvSpPr>
          <p:spPr>
            <a:xfrm rot="5400000">
              <a:off x="6195394" y="2018564"/>
              <a:ext cx="475914" cy="3525385"/>
            </a:xfrm>
            <a:prstGeom prst="rightBrace">
              <a:avLst>
                <a:gd name="adj1" fmla="val 48626"/>
                <a:gd name="adj2" fmla="val 4889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77" name="Rounded Rectangle 24"/>
            <p:cNvSpPr/>
            <p:nvPr/>
          </p:nvSpPr>
          <p:spPr>
            <a:xfrm>
              <a:off x="5565893" y="3977968"/>
              <a:ext cx="1830153" cy="493364"/>
            </a:xfrm>
            <a:prstGeom prst="roundRect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400" dirty="0"/>
                <a:t>Subordinate Clause</a:t>
              </a:r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55650" y="4503738"/>
            <a:ext cx="76327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87BD31"/>
                </a:solidFill>
              </a:rPr>
              <a:t>‘I will be late’ </a:t>
            </a:r>
            <a:r>
              <a:rPr lang="en-GB" altLang="en-US">
                <a:solidFill>
                  <a:schemeClr val="tx1"/>
                </a:solidFill>
              </a:rPr>
              <a:t>is the </a:t>
            </a:r>
            <a:r>
              <a:rPr lang="en-GB" altLang="en-US" b="1">
                <a:solidFill>
                  <a:schemeClr val="tx1"/>
                </a:solidFill>
              </a:rPr>
              <a:t>main</a:t>
            </a:r>
            <a:r>
              <a:rPr lang="en-GB" altLang="en-US">
                <a:solidFill>
                  <a:schemeClr val="tx1"/>
                </a:solidFill>
              </a:rPr>
              <a:t> </a:t>
            </a:r>
            <a:r>
              <a:rPr lang="en-GB" altLang="en-US" b="1">
                <a:solidFill>
                  <a:schemeClr val="tx1"/>
                </a:solidFill>
              </a:rPr>
              <a:t>clause</a:t>
            </a:r>
            <a:r>
              <a:rPr lang="en-GB" altLang="en-US">
                <a:solidFill>
                  <a:schemeClr val="tx1"/>
                </a:solidFill>
              </a:rPr>
              <a:t>. This clause makes sense on its own.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</a:t>
            </a:r>
            <a:r>
              <a:rPr lang="en-GB" altLang="en-US" b="1">
                <a:solidFill>
                  <a:schemeClr val="tx1"/>
                </a:solidFill>
              </a:rPr>
              <a:t>subordinating</a:t>
            </a:r>
            <a:r>
              <a:rPr lang="en-GB" altLang="en-US">
                <a:solidFill>
                  <a:schemeClr val="tx1"/>
                </a:solidFill>
              </a:rPr>
              <a:t> </a:t>
            </a:r>
            <a:r>
              <a:rPr lang="en-GB" altLang="en-US" b="1">
                <a:solidFill>
                  <a:schemeClr val="tx1"/>
                </a:solidFill>
              </a:rPr>
              <a:t>conjunction</a:t>
            </a:r>
            <a:r>
              <a:rPr lang="en-GB" altLang="en-US">
                <a:solidFill>
                  <a:schemeClr val="tx1"/>
                </a:solidFill>
              </a:rPr>
              <a:t> in this sentence is ‘</a:t>
            </a:r>
            <a:r>
              <a:rPr lang="en-GB" altLang="en-US" b="1">
                <a:solidFill>
                  <a:srgbClr val="00639A"/>
                </a:solidFill>
              </a:rPr>
              <a:t>if</a:t>
            </a:r>
            <a:r>
              <a:rPr lang="en-GB" altLang="en-US">
                <a:solidFill>
                  <a:schemeClr val="tx1"/>
                </a:solidFill>
              </a:rPr>
              <a:t>’. It starts the subordinate clause.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D91C31"/>
                </a:solidFill>
              </a:rPr>
              <a:t>‘if I don’t get on the next bus’ </a:t>
            </a:r>
            <a:r>
              <a:rPr lang="en-GB" altLang="en-US">
                <a:solidFill>
                  <a:schemeClr val="tx1"/>
                </a:solidFill>
              </a:rPr>
              <a:t>is the </a:t>
            </a:r>
            <a:r>
              <a:rPr lang="en-GB" altLang="en-US" b="1">
                <a:solidFill>
                  <a:schemeClr val="tx1"/>
                </a:solidFill>
              </a:rPr>
              <a:t>subordinate</a:t>
            </a:r>
            <a:r>
              <a:rPr lang="en-GB" altLang="en-US">
                <a:solidFill>
                  <a:schemeClr val="tx1"/>
                </a:solidFill>
              </a:rPr>
              <a:t> </a:t>
            </a:r>
            <a:r>
              <a:rPr lang="en-GB" altLang="en-US" b="1">
                <a:solidFill>
                  <a:schemeClr val="tx1"/>
                </a:solidFill>
              </a:rPr>
              <a:t>clause</a:t>
            </a:r>
            <a:r>
              <a:rPr lang="en-GB" altLang="en-US">
                <a:solidFill>
                  <a:schemeClr val="tx1"/>
                </a:solidFill>
              </a:rPr>
              <a:t>. This doesn’t make sense on its own but does add extra information to the main clause.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6" grpId="0" animBg="1"/>
      <p:bldP spid="7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1"/>
                </a:solidFill>
                <a:latin typeface="Twinkl" pitchFamily="2" charset="0"/>
              </a:rPr>
              <a:t>Silly Sentences</a:t>
            </a:r>
            <a:endParaRPr lang="en-GB" altLang="en-US" smtClean="0"/>
          </a:p>
        </p:txBody>
      </p:sp>
      <p:sp>
        <p:nvSpPr>
          <p:cNvPr id="18435" name="Content Placeholder 2"/>
          <p:cNvSpPr>
            <a:spLocks/>
          </p:cNvSpPr>
          <p:nvPr/>
        </p:nvSpPr>
        <p:spPr bwMode="auto">
          <a:xfrm>
            <a:off x="644525" y="1282700"/>
            <a:ext cx="7888288" cy="454025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Choose a </a:t>
            </a:r>
            <a:r>
              <a:rPr lang="en-GB" altLang="en-US" b="1">
                <a:solidFill>
                  <a:srgbClr val="0070C0"/>
                </a:solidFill>
              </a:rPr>
              <a:t>main</a:t>
            </a:r>
            <a:r>
              <a:rPr lang="en-GB" altLang="en-US"/>
              <a:t> </a:t>
            </a:r>
            <a:r>
              <a:rPr lang="en-GB" altLang="en-US" b="1">
                <a:solidFill>
                  <a:srgbClr val="0070C0"/>
                </a:solidFill>
              </a:rPr>
              <a:t>clause</a:t>
            </a:r>
            <a:r>
              <a:rPr lang="en-GB" altLang="en-US"/>
              <a:t>, a </a:t>
            </a:r>
            <a:r>
              <a:rPr lang="en-GB" altLang="en-US" b="1">
                <a:solidFill>
                  <a:srgbClr val="0070C0"/>
                </a:solidFill>
              </a:rPr>
              <a:t>subordinating</a:t>
            </a:r>
            <a:r>
              <a:rPr lang="en-GB" altLang="en-US"/>
              <a:t> </a:t>
            </a:r>
            <a:r>
              <a:rPr lang="en-GB" altLang="en-US" b="1">
                <a:solidFill>
                  <a:srgbClr val="0070C0"/>
                </a:solidFill>
              </a:rPr>
              <a:t>conjunction</a:t>
            </a:r>
            <a:r>
              <a:rPr lang="en-GB" altLang="en-US"/>
              <a:t> and a </a:t>
            </a:r>
            <a:r>
              <a:rPr lang="en-GB" altLang="en-US" b="1">
                <a:solidFill>
                  <a:srgbClr val="0070C0"/>
                </a:solidFill>
              </a:rPr>
              <a:t>subordinate</a:t>
            </a:r>
            <a:r>
              <a:rPr lang="en-GB" altLang="en-US"/>
              <a:t> </a:t>
            </a:r>
            <a:r>
              <a:rPr lang="en-GB" altLang="en-US" b="1">
                <a:solidFill>
                  <a:srgbClr val="0070C0"/>
                </a:solidFill>
              </a:rPr>
              <a:t>clause</a:t>
            </a:r>
            <a:r>
              <a:rPr lang="en-GB" altLang="en-US"/>
              <a:t> to make the silliest sentences you can </a:t>
            </a:r>
            <a:r>
              <a:rPr lang="en-GB" altLang="en-US" b="1"/>
              <a:t>that still make sense.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82638" y="1854200"/>
          <a:ext cx="7556500" cy="42608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18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8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113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Main </a:t>
                      </a:r>
                      <a:br>
                        <a:rPr lang="en-GB" sz="2000" dirty="0"/>
                      </a:br>
                      <a:r>
                        <a:rPr lang="en-GB" sz="2000" dirty="0"/>
                        <a:t>Clauses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Subordinating Conjunctions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Subordinate Clauses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973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Jimmy was crying</a:t>
                      </a:r>
                    </a:p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Laura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 needed a bag</a:t>
                      </a:r>
                    </a:p>
                    <a:p>
                      <a:pPr algn="ctr"/>
                      <a:endParaRPr lang="en-GB" sz="18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The job was finished</a:t>
                      </a:r>
                    </a:p>
                    <a:p>
                      <a:pPr algn="ctr"/>
                      <a:endParaRPr lang="en-GB" sz="18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School was closed</a:t>
                      </a:r>
                    </a:p>
                    <a:p>
                      <a:pPr algn="ctr"/>
                      <a:endParaRPr lang="en-GB" sz="18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She put the flowers in the vase</a:t>
                      </a:r>
                    </a:p>
                    <a:p>
                      <a:pPr algn="ctr"/>
                      <a:endParaRPr lang="en-GB" sz="18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I love crisps</a:t>
                      </a:r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because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en-GB" sz="18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until</a:t>
                      </a:r>
                    </a:p>
                    <a:p>
                      <a:pPr algn="ctr"/>
                      <a:endParaRPr lang="en-GB" sz="18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although</a:t>
                      </a:r>
                    </a:p>
                    <a:p>
                      <a:pPr algn="ctr"/>
                      <a:endParaRPr lang="en-GB" sz="18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while</a:t>
                      </a:r>
                    </a:p>
                    <a:p>
                      <a:pPr algn="ctr"/>
                      <a:endParaRPr lang="en-GB" sz="18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before</a:t>
                      </a:r>
                    </a:p>
                    <a:p>
                      <a:pPr algn="ctr"/>
                      <a:endParaRPr lang="en-GB" sz="18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when</a:t>
                      </a:r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they are salty.</a:t>
                      </a:r>
                    </a:p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she dropped her shopping.</a:t>
                      </a:r>
                    </a:p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he lost his sock.</a:t>
                      </a:r>
                    </a:p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the painting was done.</a:t>
                      </a:r>
                    </a:p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she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 bought them.</a:t>
                      </a:r>
                    </a:p>
                    <a:p>
                      <a:pPr algn="ctr"/>
                      <a:endParaRPr lang="en-GB" sz="18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the end of the day.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1"/>
                </a:solidFill>
                <a:latin typeface="Twinkl" pitchFamily="2" charset="0"/>
              </a:rPr>
              <a:t>Block Busters</a:t>
            </a:r>
            <a:endParaRPr lang="en-GB" altLang="en-US" smtClean="0"/>
          </a:p>
        </p:txBody>
      </p:sp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750888" y="1360488"/>
            <a:ext cx="7632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tx1"/>
                </a:solidFill>
              </a:rPr>
              <a:t>Fill in the missing words by choosing an appropriate subordinating conjunction. Use the first letter of each answer to spell out the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hidden word.</a:t>
            </a:r>
            <a:endParaRPr lang="en-GB" altLang="en-US" u="sng">
              <a:solidFill>
                <a:schemeClr val="tx1"/>
              </a:solidFill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50888" y="4591050"/>
            <a:ext cx="76327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Twinkl Sb"/>
              <a:buAutoNum type="arabicParenR"/>
            </a:pPr>
            <a:r>
              <a:rPr lang="en-GB" altLang="en-US" sz="1700">
                <a:solidFill>
                  <a:schemeClr val="tx1"/>
                </a:solidFill>
              </a:rPr>
              <a:t>Li listened to some music </a:t>
            </a:r>
            <a:r>
              <a:rPr lang="en-GB" altLang="en-US" sz="1700" u="sng">
                <a:solidFill>
                  <a:schemeClr val="tx1"/>
                </a:solidFill>
              </a:rPr>
              <a:t> 		</a:t>
            </a:r>
            <a:r>
              <a:rPr lang="en-GB" altLang="en-US" sz="1700">
                <a:solidFill>
                  <a:schemeClr val="tx1"/>
                </a:solidFill>
              </a:rPr>
              <a:t> he waited.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Twinkl Sb"/>
              <a:buAutoNum type="arabicParenR"/>
            </a:pPr>
            <a:r>
              <a:rPr lang="en-GB" altLang="en-US" sz="1700">
                <a:solidFill>
                  <a:schemeClr val="tx1"/>
                </a:solidFill>
              </a:rPr>
              <a:t>I ate my dessert </a:t>
            </a:r>
            <a:r>
              <a:rPr lang="en-GB" altLang="en-US" sz="1700" u="sng">
                <a:solidFill>
                  <a:schemeClr val="tx1"/>
                </a:solidFill>
              </a:rPr>
              <a:t>		</a:t>
            </a:r>
            <a:r>
              <a:rPr lang="en-GB" altLang="en-US" sz="1700">
                <a:solidFill>
                  <a:schemeClr val="tx1"/>
                </a:solidFill>
              </a:rPr>
              <a:t> I ate my dinner.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Twinkl Sb"/>
              <a:buAutoNum type="arabicParenR"/>
            </a:pPr>
            <a:r>
              <a:rPr lang="en-GB" altLang="en-US" sz="1700">
                <a:solidFill>
                  <a:schemeClr val="tx1"/>
                </a:solidFill>
              </a:rPr>
              <a:t>It has been a long time </a:t>
            </a:r>
            <a:r>
              <a:rPr lang="en-GB" altLang="en-US" sz="1700" u="sng">
                <a:solidFill>
                  <a:schemeClr val="tx1"/>
                </a:solidFill>
              </a:rPr>
              <a:t>		</a:t>
            </a:r>
            <a:r>
              <a:rPr lang="en-GB" altLang="en-US" sz="1700">
                <a:solidFill>
                  <a:schemeClr val="tx1"/>
                </a:solidFill>
              </a:rPr>
              <a:t> I have seen my auntie.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Twinkl Sb"/>
              <a:buAutoNum type="arabicParenR"/>
            </a:pPr>
            <a:r>
              <a:rPr lang="en-GB" altLang="en-US" sz="1700">
                <a:solidFill>
                  <a:schemeClr val="tx1"/>
                </a:solidFill>
              </a:rPr>
              <a:t>I tried my best on the test </a:t>
            </a:r>
            <a:r>
              <a:rPr lang="en-GB" altLang="en-US" sz="1700" u="sng">
                <a:solidFill>
                  <a:schemeClr val="tx1"/>
                </a:solidFill>
              </a:rPr>
              <a:t>		</a:t>
            </a:r>
            <a:r>
              <a:rPr lang="en-GB" altLang="en-US" sz="1700">
                <a:solidFill>
                  <a:schemeClr val="tx1"/>
                </a:solidFill>
              </a:rPr>
              <a:t> it was hard.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Twinkl Sb"/>
              <a:buAutoNum type="arabicParenR"/>
            </a:pPr>
            <a:r>
              <a:rPr lang="en-GB" altLang="en-US" sz="1700">
                <a:solidFill>
                  <a:schemeClr val="tx1"/>
                </a:solidFill>
              </a:rPr>
              <a:t>Paul must tidy up the mess </a:t>
            </a:r>
            <a:r>
              <a:rPr lang="en-GB" altLang="en-US" sz="1700" u="sng">
                <a:solidFill>
                  <a:schemeClr val="tx1"/>
                </a:solidFill>
              </a:rPr>
              <a:t>		</a:t>
            </a:r>
            <a:r>
              <a:rPr lang="en-GB" altLang="en-US" sz="1700">
                <a:solidFill>
                  <a:schemeClr val="tx1"/>
                </a:solidFill>
              </a:rPr>
              <a:t> his Granny sees it.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Twinkl Sb"/>
              <a:buAutoNum type="arabicParenR"/>
            </a:pPr>
            <a:r>
              <a:rPr lang="en-GB" altLang="en-US" sz="1700">
                <a:solidFill>
                  <a:schemeClr val="tx1"/>
                </a:solidFill>
              </a:rPr>
              <a:t>You would be very tired </a:t>
            </a:r>
            <a:r>
              <a:rPr lang="en-GB" altLang="en-US" sz="1700" u="sng">
                <a:solidFill>
                  <a:schemeClr val="tx1"/>
                </a:solidFill>
              </a:rPr>
              <a:t>		</a:t>
            </a:r>
            <a:r>
              <a:rPr lang="en-GB" altLang="en-US" sz="1700">
                <a:solidFill>
                  <a:schemeClr val="tx1"/>
                </a:solidFill>
              </a:rPr>
              <a:t> you had just finished a marathon.</a:t>
            </a:r>
          </a:p>
        </p:txBody>
      </p:sp>
      <p:pic>
        <p:nvPicPr>
          <p:cNvPr id="19461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" t="15707" r="14166" b="40695"/>
          <a:stretch>
            <a:fillRect/>
          </a:stretch>
        </p:blipFill>
        <p:spPr bwMode="auto">
          <a:xfrm>
            <a:off x="1384300" y="2276475"/>
            <a:ext cx="6156325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2208213" y="3430588"/>
            <a:ext cx="855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463" name="TextBox 14"/>
          <p:cNvSpPr txBox="1">
            <a:spLocks noChangeArrowheads="1"/>
          </p:cNvSpPr>
          <p:nvPr/>
        </p:nvSpPr>
        <p:spPr bwMode="auto">
          <a:xfrm>
            <a:off x="3670300" y="3430588"/>
            <a:ext cx="857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464" name="TextBox 15"/>
          <p:cNvSpPr txBox="1">
            <a:spLocks noChangeArrowheads="1"/>
          </p:cNvSpPr>
          <p:nvPr/>
        </p:nvSpPr>
        <p:spPr bwMode="auto">
          <a:xfrm>
            <a:off x="5132388" y="3427413"/>
            <a:ext cx="855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465" name="TextBox 16"/>
          <p:cNvSpPr txBox="1">
            <a:spLocks noChangeArrowheads="1"/>
          </p:cNvSpPr>
          <p:nvPr/>
        </p:nvSpPr>
        <p:spPr bwMode="auto">
          <a:xfrm>
            <a:off x="2940050" y="3030538"/>
            <a:ext cx="855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466" name="TextBox 17"/>
          <p:cNvSpPr txBox="1">
            <a:spLocks noChangeArrowheads="1"/>
          </p:cNvSpPr>
          <p:nvPr/>
        </p:nvSpPr>
        <p:spPr bwMode="auto">
          <a:xfrm>
            <a:off x="4406900" y="3030538"/>
            <a:ext cx="855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467" name="TextBox 18"/>
          <p:cNvSpPr txBox="1">
            <a:spLocks noChangeArrowheads="1"/>
          </p:cNvSpPr>
          <p:nvPr/>
        </p:nvSpPr>
        <p:spPr bwMode="auto">
          <a:xfrm>
            <a:off x="5862638" y="3032125"/>
            <a:ext cx="855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430463" y="3432175"/>
            <a:ext cx="415925" cy="368300"/>
          </a:xfrm>
          <a:prstGeom prst="rect">
            <a:avLst/>
          </a:prstGeom>
          <a:solidFill>
            <a:srgbClr val="FFE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87BD31"/>
                </a:solidFill>
              </a:rPr>
              <a:t>w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163888" y="3014663"/>
            <a:ext cx="415925" cy="369887"/>
          </a:xfrm>
          <a:prstGeom prst="rect">
            <a:avLst/>
          </a:prstGeom>
          <a:solidFill>
            <a:srgbClr val="FFE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87BD31"/>
                </a:solidFill>
              </a:rPr>
              <a:t>a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614863" y="3011488"/>
            <a:ext cx="414337" cy="368300"/>
          </a:xfrm>
          <a:prstGeom prst="rect">
            <a:avLst/>
          </a:prstGeom>
          <a:solidFill>
            <a:srgbClr val="FFE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87BD31"/>
                </a:solidFill>
              </a:rPr>
              <a:t>a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083300" y="3016250"/>
            <a:ext cx="414338" cy="369888"/>
          </a:xfrm>
          <a:prstGeom prst="rect">
            <a:avLst/>
          </a:prstGeom>
          <a:solidFill>
            <a:srgbClr val="FFE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87BD31"/>
                </a:solidFill>
              </a:rPr>
              <a:t>i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890963" y="3436938"/>
            <a:ext cx="415925" cy="368300"/>
          </a:xfrm>
          <a:prstGeom prst="rect">
            <a:avLst/>
          </a:prstGeom>
          <a:solidFill>
            <a:srgbClr val="FFE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87BD31"/>
                </a:solidFill>
              </a:rPr>
              <a:t>s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62575" y="3436938"/>
            <a:ext cx="415925" cy="368300"/>
          </a:xfrm>
          <a:prstGeom prst="rect">
            <a:avLst/>
          </a:prstGeom>
          <a:solidFill>
            <a:srgbClr val="FFE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87BD31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1"/>
                </a:solidFill>
                <a:latin typeface="Twinkl" pitchFamily="2" charset="0"/>
              </a:rPr>
              <a:t>Block Busters</a:t>
            </a:r>
            <a:endParaRPr lang="en-GB" altLang="en-US" smtClean="0"/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" t="15707" r="14166" b="40695"/>
          <a:stretch>
            <a:fillRect/>
          </a:stretch>
        </p:blipFill>
        <p:spPr bwMode="auto">
          <a:xfrm>
            <a:off x="1384300" y="1370013"/>
            <a:ext cx="6156325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50888" y="3676650"/>
            <a:ext cx="76327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Twinkl Sb"/>
              <a:buAutoNum type="arabicParenR"/>
            </a:pPr>
            <a:r>
              <a:rPr lang="en-GB" altLang="en-US" sz="1700">
                <a:solidFill>
                  <a:schemeClr val="tx1"/>
                </a:solidFill>
              </a:rPr>
              <a:t>Li listened to some music </a:t>
            </a:r>
            <a:r>
              <a:rPr lang="en-GB" altLang="en-US" sz="1700" b="1">
                <a:solidFill>
                  <a:srgbClr val="87BD31"/>
                </a:solidFill>
              </a:rPr>
              <a:t>while</a:t>
            </a:r>
            <a:r>
              <a:rPr lang="en-GB" altLang="en-US" sz="1700">
                <a:solidFill>
                  <a:schemeClr val="tx1"/>
                </a:solidFill>
              </a:rPr>
              <a:t> he waited.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Twinkl Sb"/>
              <a:buAutoNum type="arabicParenR"/>
            </a:pPr>
            <a:r>
              <a:rPr lang="en-GB" altLang="en-US" sz="1700">
                <a:solidFill>
                  <a:schemeClr val="tx1"/>
                </a:solidFill>
              </a:rPr>
              <a:t>I ate my dessert </a:t>
            </a:r>
            <a:r>
              <a:rPr lang="en-GB" altLang="en-US" sz="1700" b="1">
                <a:solidFill>
                  <a:srgbClr val="87BD31"/>
                </a:solidFill>
              </a:rPr>
              <a:t>after</a:t>
            </a:r>
            <a:r>
              <a:rPr lang="en-GB" altLang="en-US" sz="1700">
                <a:solidFill>
                  <a:schemeClr val="tx1"/>
                </a:solidFill>
              </a:rPr>
              <a:t> I ate my dinner.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Twinkl Sb"/>
              <a:buAutoNum type="arabicParenR"/>
            </a:pPr>
            <a:r>
              <a:rPr lang="en-GB" altLang="en-US" sz="1700">
                <a:solidFill>
                  <a:schemeClr val="tx1"/>
                </a:solidFill>
              </a:rPr>
              <a:t>It has been a long time </a:t>
            </a:r>
            <a:r>
              <a:rPr lang="en-GB" altLang="en-US" sz="1700" b="1">
                <a:solidFill>
                  <a:srgbClr val="87BD31"/>
                </a:solidFill>
              </a:rPr>
              <a:t>since</a:t>
            </a:r>
            <a:r>
              <a:rPr lang="en-GB" altLang="en-US" sz="1700">
                <a:solidFill>
                  <a:schemeClr val="tx1"/>
                </a:solidFill>
              </a:rPr>
              <a:t> I have seen my auntie.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Twinkl Sb"/>
              <a:buAutoNum type="arabicParenR"/>
            </a:pPr>
            <a:r>
              <a:rPr lang="en-GB" altLang="en-US" sz="1700">
                <a:solidFill>
                  <a:schemeClr val="tx1"/>
                </a:solidFill>
              </a:rPr>
              <a:t>I tried my best on the test </a:t>
            </a:r>
            <a:r>
              <a:rPr lang="en-GB" altLang="en-US" sz="1700" b="1">
                <a:solidFill>
                  <a:srgbClr val="87BD31"/>
                </a:solidFill>
              </a:rPr>
              <a:t>although</a:t>
            </a:r>
            <a:r>
              <a:rPr lang="en-GB" altLang="en-US" sz="1700">
                <a:solidFill>
                  <a:schemeClr val="tx1"/>
                </a:solidFill>
              </a:rPr>
              <a:t> it was hard.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Twinkl Sb"/>
              <a:buAutoNum type="arabicParenR"/>
            </a:pPr>
            <a:r>
              <a:rPr lang="en-GB" altLang="en-US" sz="1700">
                <a:solidFill>
                  <a:schemeClr val="tx1"/>
                </a:solidFill>
              </a:rPr>
              <a:t>Paul must tidy up the mess </a:t>
            </a:r>
            <a:r>
              <a:rPr lang="en-GB" altLang="en-US" sz="1700" b="1">
                <a:solidFill>
                  <a:srgbClr val="87BD31"/>
                </a:solidFill>
              </a:rPr>
              <a:t>before</a:t>
            </a:r>
            <a:r>
              <a:rPr lang="en-GB" altLang="en-US" sz="1700">
                <a:solidFill>
                  <a:schemeClr val="tx1"/>
                </a:solidFill>
              </a:rPr>
              <a:t> his Granny sees it.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Twinkl Sb"/>
              <a:buAutoNum type="arabicParenR"/>
            </a:pPr>
            <a:r>
              <a:rPr lang="en-GB" altLang="en-US" sz="1700">
                <a:solidFill>
                  <a:schemeClr val="tx1"/>
                </a:solidFill>
              </a:rPr>
              <a:t>You would be very tired </a:t>
            </a:r>
            <a:r>
              <a:rPr lang="en-GB" altLang="en-US" sz="1700" b="1">
                <a:solidFill>
                  <a:srgbClr val="87BD31"/>
                </a:solidFill>
              </a:rPr>
              <a:t>if</a:t>
            </a:r>
            <a:r>
              <a:rPr lang="en-GB" altLang="en-US" sz="1700">
                <a:solidFill>
                  <a:schemeClr val="tx1"/>
                </a:solidFill>
              </a:rPr>
              <a:t> you had just finished a marathon.</a:t>
            </a: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2208213" y="2524125"/>
            <a:ext cx="855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486" name="TextBox 14"/>
          <p:cNvSpPr txBox="1">
            <a:spLocks noChangeArrowheads="1"/>
          </p:cNvSpPr>
          <p:nvPr/>
        </p:nvSpPr>
        <p:spPr bwMode="auto">
          <a:xfrm>
            <a:off x="3670300" y="2524125"/>
            <a:ext cx="85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0487" name="TextBox 15"/>
          <p:cNvSpPr txBox="1">
            <a:spLocks noChangeArrowheads="1"/>
          </p:cNvSpPr>
          <p:nvPr/>
        </p:nvSpPr>
        <p:spPr bwMode="auto">
          <a:xfrm>
            <a:off x="5132388" y="2520950"/>
            <a:ext cx="855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488" name="TextBox 16"/>
          <p:cNvSpPr txBox="1">
            <a:spLocks noChangeArrowheads="1"/>
          </p:cNvSpPr>
          <p:nvPr/>
        </p:nvSpPr>
        <p:spPr bwMode="auto">
          <a:xfrm>
            <a:off x="2940050" y="2124075"/>
            <a:ext cx="855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489" name="TextBox 17"/>
          <p:cNvSpPr txBox="1">
            <a:spLocks noChangeArrowheads="1"/>
          </p:cNvSpPr>
          <p:nvPr/>
        </p:nvSpPr>
        <p:spPr bwMode="auto">
          <a:xfrm>
            <a:off x="4406900" y="2124075"/>
            <a:ext cx="855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490" name="TextBox 18"/>
          <p:cNvSpPr txBox="1">
            <a:spLocks noChangeArrowheads="1"/>
          </p:cNvSpPr>
          <p:nvPr/>
        </p:nvSpPr>
        <p:spPr bwMode="auto">
          <a:xfrm>
            <a:off x="5862638" y="2125663"/>
            <a:ext cx="855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430463" y="2525713"/>
            <a:ext cx="415925" cy="368300"/>
          </a:xfrm>
          <a:prstGeom prst="rect">
            <a:avLst/>
          </a:prstGeom>
          <a:solidFill>
            <a:srgbClr val="FFE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87BD31"/>
                </a:solidFill>
              </a:rPr>
              <a:t>w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163888" y="2108200"/>
            <a:ext cx="415925" cy="369888"/>
          </a:xfrm>
          <a:prstGeom prst="rect">
            <a:avLst/>
          </a:prstGeom>
          <a:solidFill>
            <a:srgbClr val="FFE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87BD31"/>
                </a:solidFill>
              </a:rPr>
              <a:t>a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614863" y="2105025"/>
            <a:ext cx="414337" cy="368300"/>
          </a:xfrm>
          <a:prstGeom prst="rect">
            <a:avLst/>
          </a:prstGeom>
          <a:solidFill>
            <a:srgbClr val="FFE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87BD31"/>
                </a:solidFill>
              </a:rPr>
              <a:t>a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083300" y="2109788"/>
            <a:ext cx="414338" cy="369887"/>
          </a:xfrm>
          <a:prstGeom prst="rect">
            <a:avLst/>
          </a:prstGeom>
          <a:solidFill>
            <a:srgbClr val="FFE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87BD31"/>
                </a:solidFill>
              </a:rPr>
              <a:t>i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890963" y="2530475"/>
            <a:ext cx="415925" cy="368300"/>
          </a:xfrm>
          <a:prstGeom prst="rect">
            <a:avLst/>
          </a:prstGeom>
          <a:solidFill>
            <a:srgbClr val="FFE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87BD31"/>
                </a:solidFill>
              </a:rPr>
              <a:t>s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362575" y="2530475"/>
            <a:ext cx="415925" cy="368300"/>
          </a:xfrm>
          <a:prstGeom prst="rect">
            <a:avLst/>
          </a:prstGeom>
          <a:solidFill>
            <a:srgbClr val="FFE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87BD31"/>
                </a:solidFill>
              </a:rPr>
              <a:t>b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55650" y="5486400"/>
            <a:ext cx="7632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does the hidden word mean? Look it up in a dictionary!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Can you write it in a sentence using a subordinating conjunction?</a:t>
            </a:r>
            <a:endParaRPr lang="en-GB" altLang="en-US" u="sng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1"/>
                </a:solidFill>
                <a:latin typeface="Twinkl" pitchFamily="2" charset="0"/>
              </a:rPr>
              <a:t>Subordinate Clause Quick Quiz</a:t>
            </a:r>
            <a:endParaRPr lang="en-GB" altLang="en-US" smtClean="0"/>
          </a:p>
        </p:txBody>
      </p:sp>
      <p:sp>
        <p:nvSpPr>
          <p:cNvPr id="21507" name="Title 1"/>
          <p:cNvSpPr>
            <a:spLocks/>
          </p:cNvSpPr>
          <p:nvPr/>
        </p:nvSpPr>
        <p:spPr bwMode="auto">
          <a:xfrm>
            <a:off x="755650" y="1233488"/>
            <a:ext cx="7632700" cy="998537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16000" rIns="25200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In this sentence is it the main clause or the </a:t>
            </a:r>
            <a:br>
              <a:rPr lang="en-GB" altLang="en-US" b="1">
                <a:solidFill>
                  <a:schemeClr val="tx1"/>
                </a:solidFill>
              </a:rPr>
            </a:br>
            <a:r>
              <a:rPr lang="en-GB" altLang="en-US" b="1">
                <a:solidFill>
                  <a:schemeClr val="tx1"/>
                </a:solidFill>
              </a:rPr>
              <a:t>subordinate clause that is underlined?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84225" y="3876675"/>
            <a:ext cx="3457575" cy="1084263"/>
          </a:xfrm>
          <a:prstGeom prst="roundRect">
            <a:avLst/>
          </a:prstGeom>
          <a:solidFill>
            <a:srgbClr val="4DB1E2"/>
          </a:solidFill>
          <a:ln w="38100">
            <a:solidFill>
              <a:srgbClr val="AF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main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30775" y="3876675"/>
            <a:ext cx="3457575" cy="1084263"/>
          </a:xfrm>
          <a:prstGeom prst="roundRect">
            <a:avLst/>
          </a:prstGeom>
          <a:solidFill>
            <a:srgbClr val="4DB1E2"/>
          </a:solidFill>
          <a:ln w="38100">
            <a:solidFill>
              <a:srgbClr val="AF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subordinate</a:t>
            </a:r>
          </a:p>
        </p:txBody>
      </p:sp>
      <p:sp>
        <p:nvSpPr>
          <p:cNvPr id="21510" name="Rectangle 1"/>
          <p:cNvSpPr>
            <a:spLocks noChangeArrowheads="1"/>
          </p:cNvSpPr>
          <p:nvPr/>
        </p:nvSpPr>
        <p:spPr bwMode="auto">
          <a:xfrm>
            <a:off x="755650" y="2597150"/>
            <a:ext cx="7632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Vivian was tired </a:t>
            </a:r>
            <a:r>
              <a:rPr lang="en-GB" altLang="en-US" sz="2400" u="sng">
                <a:solidFill>
                  <a:schemeClr val="tx1"/>
                </a:solidFill>
              </a:rPr>
              <a:t>as she hadn’t slept</a:t>
            </a:r>
            <a:r>
              <a:rPr lang="en-GB" altLang="en-US" sz="2400">
                <a:solidFill>
                  <a:schemeClr val="tx1"/>
                </a:solidFill>
              </a:rPr>
              <a:t>.</a:t>
            </a:r>
            <a:endParaRPr lang="en-GB" altLang="en-US" sz="2400" b="1">
              <a:solidFill>
                <a:schemeClr val="tx1"/>
              </a:solidFill>
            </a:endParaRPr>
          </a:p>
        </p:txBody>
      </p:sp>
      <p:sp>
        <p:nvSpPr>
          <p:cNvPr id="9" name="Rounded Rectangle 7"/>
          <p:cNvSpPr/>
          <p:nvPr/>
        </p:nvSpPr>
        <p:spPr>
          <a:xfrm>
            <a:off x="755650" y="5599113"/>
            <a:ext cx="7632700" cy="530225"/>
          </a:xfrm>
          <a:prstGeom prst="roundRect">
            <a:avLst/>
          </a:prstGeom>
          <a:solidFill>
            <a:srgbClr val="4EB0E2"/>
          </a:solidFill>
          <a:ln w="38100">
            <a:solidFill>
              <a:srgbClr val="AF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You’re correct. How did you know?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1"/>
                </a:solidFill>
                <a:latin typeface="Twinkl" pitchFamily="2" charset="0"/>
              </a:rPr>
              <a:t>Subordinate Clause Quick Quiz</a:t>
            </a:r>
            <a:endParaRPr lang="en-GB" altLang="en-US" smtClean="0"/>
          </a:p>
        </p:txBody>
      </p:sp>
      <p:sp>
        <p:nvSpPr>
          <p:cNvPr id="22531" name="Title 1"/>
          <p:cNvSpPr>
            <a:spLocks/>
          </p:cNvSpPr>
          <p:nvPr/>
        </p:nvSpPr>
        <p:spPr bwMode="auto">
          <a:xfrm>
            <a:off x="755650" y="1233488"/>
            <a:ext cx="7632700" cy="998537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16000" rIns="25200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In this sentence is it the main clause or the </a:t>
            </a:r>
            <a:br>
              <a:rPr lang="en-GB" altLang="en-US" b="1">
                <a:solidFill>
                  <a:schemeClr val="tx1"/>
                </a:solidFill>
              </a:rPr>
            </a:br>
            <a:r>
              <a:rPr lang="en-GB" altLang="en-US" b="1">
                <a:solidFill>
                  <a:schemeClr val="tx1"/>
                </a:solidFill>
              </a:rPr>
              <a:t>subordinate clause that is underlined?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930775" y="3876675"/>
            <a:ext cx="3457575" cy="1084263"/>
          </a:xfrm>
          <a:prstGeom prst="roundRect">
            <a:avLst/>
          </a:prstGeom>
          <a:solidFill>
            <a:srgbClr val="4DB1E2"/>
          </a:solidFill>
          <a:ln w="38100">
            <a:solidFill>
              <a:srgbClr val="AF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subordinate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55650" y="3876675"/>
            <a:ext cx="3457575" cy="1084263"/>
          </a:xfrm>
          <a:prstGeom prst="roundRect">
            <a:avLst/>
          </a:prstGeom>
          <a:solidFill>
            <a:srgbClr val="4DB1E2"/>
          </a:solidFill>
          <a:ln w="38100">
            <a:solidFill>
              <a:srgbClr val="AF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main</a:t>
            </a:r>
          </a:p>
        </p:txBody>
      </p:sp>
      <p:sp>
        <p:nvSpPr>
          <p:cNvPr id="22534" name="Rectangle 1"/>
          <p:cNvSpPr>
            <a:spLocks noChangeArrowheads="1"/>
          </p:cNvSpPr>
          <p:nvPr/>
        </p:nvSpPr>
        <p:spPr bwMode="auto">
          <a:xfrm>
            <a:off x="755650" y="2597150"/>
            <a:ext cx="7632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u="sng">
                <a:solidFill>
                  <a:schemeClr val="tx1"/>
                </a:solidFill>
              </a:rPr>
              <a:t>Greg put up an umbrella </a:t>
            </a:r>
            <a:r>
              <a:rPr lang="en-GB" altLang="en-US" sz="2400">
                <a:solidFill>
                  <a:schemeClr val="tx1"/>
                </a:solidFill>
              </a:rPr>
              <a:t>when it started raining.</a:t>
            </a:r>
            <a:endParaRPr lang="en-GB" altLang="en-US" sz="2800" b="1">
              <a:solidFill>
                <a:schemeClr val="tx1"/>
              </a:solidFill>
            </a:endParaRPr>
          </a:p>
        </p:txBody>
      </p:sp>
      <p:sp>
        <p:nvSpPr>
          <p:cNvPr id="9" name="Rounded Rectangle 7"/>
          <p:cNvSpPr/>
          <p:nvPr/>
        </p:nvSpPr>
        <p:spPr>
          <a:xfrm>
            <a:off x="755650" y="5599113"/>
            <a:ext cx="7632700" cy="530225"/>
          </a:xfrm>
          <a:prstGeom prst="roundRect">
            <a:avLst/>
          </a:prstGeom>
          <a:solidFill>
            <a:srgbClr val="4EB0E2"/>
          </a:solidFill>
          <a:ln w="38100">
            <a:solidFill>
              <a:srgbClr val="AF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100" dirty="0">
                <a:solidFill>
                  <a:schemeClr val="tx1"/>
                </a:solidFill>
              </a:rPr>
              <a:t>We know it’s a main clause because it makes sense on its own.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1"/>
                </a:solidFill>
                <a:latin typeface="Twinkl" pitchFamily="2" charset="0"/>
              </a:rPr>
              <a:t>Subordinate Clause Quick Quiz</a:t>
            </a:r>
            <a:endParaRPr lang="en-GB" altLang="en-US" smtClean="0"/>
          </a:p>
        </p:txBody>
      </p:sp>
      <p:sp>
        <p:nvSpPr>
          <p:cNvPr id="23555" name="Title 1"/>
          <p:cNvSpPr>
            <a:spLocks/>
          </p:cNvSpPr>
          <p:nvPr/>
        </p:nvSpPr>
        <p:spPr bwMode="auto">
          <a:xfrm>
            <a:off x="755650" y="1233488"/>
            <a:ext cx="7632700" cy="998537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16000" rIns="25200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In this sentence is it the main clause or the </a:t>
            </a:r>
            <a:br>
              <a:rPr lang="en-GB" altLang="en-US" b="1">
                <a:solidFill>
                  <a:schemeClr val="tx1"/>
                </a:solidFill>
              </a:rPr>
            </a:br>
            <a:r>
              <a:rPr lang="en-GB" altLang="en-US" b="1">
                <a:solidFill>
                  <a:schemeClr val="tx1"/>
                </a:solidFill>
              </a:rPr>
              <a:t>subordinate clause that is underlined?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930775" y="3876675"/>
            <a:ext cx="3457575" cy="1084263"/>
          </a:xfrm>
          <a:prstGeom prst="roundRect">
            <a:avLst/>
          </a:prstGeom>
          <a:solidFill>
            <a:srgbClr val="4DB1E2"/>
          </a:solidFill>
          <a:ln w="38100">
            <a:solidFill>
              <a:srgbClr val="AF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subordinate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55650" y="3876675"/>
            <a:ext cx="3457575" cy="1084263"/>
          </a:xfrm>
          <a:prstGeom prst="roundRect">
            <a:avLst/>
          </a:prstGeom>
          <a:solidFill>
            <a:srgbClr val="4DB1E2"/>
          </a:solidFill>
          <a:ln w="38100">
            <a:solidFill>
              <a:srgbClr val="AF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main</a:t>
            </a:r>
          </a:p>
        </p:txBody>
      </p:sp>
      <p:sp>
        <p:nvSpPr>
          <p:cNvPr id="23558" name="Rectangle 1"/>
          <p:cNvSpPr>
            <a:spLocks noChangeArrowheads="1"/>
          </p:cNvSpPr>
          <p:nvPr/>
        </p:nvSpPr>
        <p:spPr bwMode="auto">
          <a:xfrm>
            <a:off x="755650" y="2597150"/>
            <a:ext cx="76327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u="sng">
                <a:solidFill>
                  <a:schemeClr val="tx1"/>
                </a:solidFill>
              </a:rPr>
              <a:t>We could not go to the swimming baths</a:t>
            </a:r>
            <a:r>
              <a:rPr lang="en-GB" altLang="en-US" sz="2400">
                <a:solidFill>
                  <a:schemeClr val="tx1"/>
                </a:solidFill>
              </a:rPr>
              <a:t> because </a:t>
            </a:r>
            <a:br>
              <a:rPr lang="en-GB" altLang="en-US" sz="2400">
                <a:solidFill>
                  <a:schemeClr val="tx1"/>
                </a:solidFill>
              </a:rPr>
            </a:br>
            <a:r>
              <a:rPr lang="en-GB" altLang="en-US" sz="2400">
                <a:solidFill>
                  <a:schemeClr val="tx1"/>
                </a:solidFill>
              </a:rPr>
              <a:t>it was closed.</a:t>
            </a:r>
            <a:endParaRPr lang="en-GB" altLang="en-US" sz="2800" b="1">
              <a:solidFill>
                <a:schemeClr val="tx1"/>
              </a:solidFill>
            </a:endParaRPr>
          </a:p>
        </p:txBody>
      </p:sp>
      <p:sp>
        <p:nvSpPr>
          <p:cNvPr id="9" name="Rounded Rectangle 7"/>
          <p:cNvSpPr/>
          <p:nvPr/>
        </p:nvSpPr>
        <p:spPr>
          <a:xfrm>
            <a:off x="755650" y="5599113"/>
            <a:ext cx="7632700" cy="530225"/>
          </a:xfrm>
          <a:prstGeom prst="roundRect">
            <a:avLst/>
          </a:prstGeom>
          <a:solidFill>
            <a:srgbClr val="4EB0E2"/>
          </a:solidFill>
          <a:ln w="38100">
            <a:solidFill>
              <a:srgbClr val="AF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You’re correct. How did you know?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1"/>
                </a:solidFill>
                <a:latin typeface="Twinkl" pitchFamily="2" charset="0"/>
              </a:rPr>
              <a:t>Subordinate Clause Quick Quiz</a:t>
            </a:r>
            <a:endParaRPr lang="en-GB" altLang="en-US" smtClean="0"/>
          </a:p>
        </p:txBody>
      </p:sp>
      <p:sp>
        <p:nvSpPr>
          <p:cNvPr id="24579" name="Title 1"/>
          <p:cNvSpPr>
            <a:spLocks/>
          </p:cNvSpPr>
          <p:nvPr/>
        </p:nvSpPr>
        <p:spPr bwMode="auto">
          <a:xfrm>
            <a:off x="755650" y="1233488"/>
            <a:ext cx="7632700" cy="998537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16000" rIns="25200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In this sentence is it the main clause or the </a:t>
            </a:r>
            <a:br>
              <a:rPr lang="en-GB" altLang="en-US" b="1">
                <a:solidFill>
                  <a:schemeClr val="tx1"/>
                </a:solidFill>
              </a:rPr>
            </a:br>
            <a:r>
              <a:rPr lang="en-GB" altLang="en-US" b="1">
                <a:solidFill>
                  <a:schemeClr val="tx1"/>
                </a:solidFill>
              </a:rPr>
              <a:t>subordinate clause that is underlined?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55650" y="3876675"/>
            <a:ext cx="3457575" cy="1084263"/>
          </a:xfrm>
          <a:prstGeom prst="roundRect">
            <a:avLst/>
          </a:prstGeom>
          <a:solidFill>
            <a:srgbClr val="4DB1E2"/>
          </a:solidFill>
          <a:ln w="38100">
            <a:solidFill>
              <a:srgbClr val="AF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main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30775" y="3876675"/>
            <a:ext cx="3457575" cy="1084263"/>
          </a:xfrm>
          <a:prstGeom prst="roundRect">
            <a:avLst/>
          </a:prstGeom>
          <a:solidFill>
            <a:srgbClr val="4DB1E2"/>
          </a:solidFill>
          <a:ln w="38100">
            <a:solidFill>
              <a:srgbClr val="AF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subordinate</a:t>
            </a:r>
          </a:p>
        </p:txBody>
      </p:sp>
      <p:sp>
        <p:nvSpPr>
          <p:cNvPr id="24582" name="Rectangle 1"/>
          <p:cNvSpPr>
            <a:spLocks noChangeArrowheads="1"/>
          </p:cNvSpPr>
          <p:nvPr/>
        </p:nvSpPr>
        <p:spPr bwMode="auto">
          <a:xfrm>
            <a:off x="755650" y="2792413"/>
            <a:ext cx="7632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Don’t go into the sea </a:t>
            </a:r>
            <a:r>
              <a:rPr lang="en-GB" altLang="en-US" sz="2400" u="sng">
                <a:solidFill>
                  <a:schemeClr val="tx1"/>
                </a:solidFill>
              </a:rPr>
              <a:t>until the waves calm down.</a:t>
            </a:r>
            <a:endParaRPr lang="en-GB" altLang="en-US" sz="2800" b="1">
              <a:solidFill>
                <a:schemeClr val="tx1"/>
              </a:solidFill>
            </a:endParaRPr>
          </a:p>
        </p:txBody>
      </p:sp>
      <p:sp>
        <p:nvSpPr>
          <p:cNvPr id="9" name="Rounded Rectangle 7"/>
          <p:cNvSpPr/>
          <p:nvPr/>
        </p:nvSpPr>
        <p:spPr>
          <a:xfrm>
            <a:off x="755650" y="5599113"/>
            <a:ext cx="7632700" cy="530225"/>
          </a:xfrm>
          <a:prstGeom prst="roundRect">
            <a:avLst/>
          </a:prstGeom>
          <a:solidFill>
            <a:srgbClr val="4EB0E2"/>
          </a:solidFill>
          <a:ln w="38100">
            <a:solidFill>
              <a:srgbClr val="AF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100" dirty="0">
                <a:solidFill>
                  <a:schemeClr val="tx1"/>
                </a:solidFill>
              </a:rPr>
              <a:t>Which word in this sentence is the subordinating conjunction?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1"/>
                </a:solidFill>
                <a:latin typeface="Twinkl" pitchFamily="2" charset="0"/>
              </a:rPr>
              <a:t>Subordinate Clause Quick Quiz</a:t>
            </a:r>
            <a:endParaRPr lang="en-GB" altLang="en-US" smtClean="0"/>
          </a:p>
        </p:txBody>
      </p:sp>
      <p:sp>
        <p:nvSpPr>
          <p:cNvPr id="25603" name="Title 1"/>
          <p:cNvSpPr>
            <a:spLocks/>
          </p:cNvSpPr>
          <p:nvPr/>
        </p:nvSpPr>
        <p:spPr bwMode="auto">
          <a:xfrm>
            <a:off x="755650" y="1233488"/>
            <a:ext cx="7632700" cy="998537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16000" rIns="25200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In this sentence is it the main clause or the </a:t>
            </a:r>
            <a:br>
              <a:rPr lang="en-GB" altLang="en-US" b="1">
                <a:solidFill>
                  <a:schemeClr val="tx1"/>
                </a:solidFill>
              </a:rPr>
            </a:br>
            <a:r>
              <a:rPr lang="en-GB" altLang="en-US" b="1">
                <a:solidFill>
                  <a:schemeClr val="tx1"/>
                </a:solidFill>
              </a:rPr>
              <a:t>subordinate clause that is underlined?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916488" y="3876675"/>
            <a:ext cx="3457575" cy="1084263"/>
          </a:xfrm>
          <a:prstGeom prst="roundRect">
            <a:avLst/>
          </a:prstGeom>
          <a:solidFill>
            <a:srgbClr val="4DB1E2"/>
          </a:solidFill>
          <a:ln w="38100">
            <a:solidFill>
              <a:srgbClr val="AF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subordinate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5175" y="3876675"/>
            <a:ext cx="3457575" cy="1084263"/>
          </a:xfrm>
          <a:prstGeom prst="roundRect">
            <a:avLst/>
          </a:prstGeom>
          <a:solidFill>
            <a:srgbClr val="4DB1E2"/>
          </a:solidFill>
          <a:ln w="38100">
            <a:solidFill>
              <a:srgbClr val="AF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main</a:t>
            </a:r>
          </a:p>
        </p:txBody>
      </p:sp>
      <p:sp>
        <p:nvSpPr>
          <p:cNvPr id="25606" name="Rectangle 1"/>
          <p:cNvSpPr>
            <a:spLocks noChangeArrowheads="1"/>
          </p:cNvSpPr>
          <p:nvPr/>
        </p:nvSpPr>
        <p:spPr bwMode="auto">
          <a:xfrm>
            <a:off x="755650" y="2668588"/>
            <a:ext cx="7632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u="sng">
                <a:solidFill>
                  <a:schemeClr val="tx1"/>
                </a:solidFill>
              </a:rPr>
              <a:t>Zhou could not go on holiday</a:t>
            </a:r>
            <a:r>
              <a:rPr lang="en-GB" altLang="en-US" sz="2400">
                <a:solidFill>
                  <a:schemeClr val="tx1"/>
                </a:solidFill>
              </a:rPr>
              <a:t> although she really wanted to.</a:t>
            </a:r>
            <a:endParaRPr lang="en-GB" altLang="en-US" sz="2800" b="1">
              <a:solidFill>
                <a:schemeClr val="tx1"/>
              </a:solidFill>
            </a:endParaRPr>
          </a:p>
        </p:txBody>
      </p:sp>
      <p:sp>
        <p:nvSpPr>
          <p:cNvPr id="9" name="Rounded Rectangle 7"/>
          <p:cNvSpPr/>
          <p:nvPr/>
        </p:nvSpPr>
        <p:spPr>
          <a:xfrm>
            <a:off x="755650" y="5599113"/>
            <a:ext cx="7632700" cy="530225"/>
          </a:xfrm>
          <a:prstGeom prst="roundRect">
            <a:avLst/>
          </a:prstGeom>
          <a:solidFill>
            <a:srgbClr val="4EB0E2"/>
          </a:solidFill>
          <a:ln w="38100">
            <a:solidFill>
              <a:srgbClr val="AF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Why is this the main clause?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1"/>
                </a:solidFill>
                <a:latin typeface="Twinkl" pitchFamily="2" charset="0"/>
              </a:rPr>
              <a:t>Subordinate Clause Quick Quiz</a:t>
            </a:r>
            <a:endParaRPr lang="en-GB" altLang="en-US" smtClean="0"/>
          </a:p>
        </p:txBody>
      </p:sp>
      <p:sp>
        <p:nvSpPr>
          <p:cNvPr id="26627" name="Title 1"/>
          <p:cNvSpPr>
            <a:spLocks/>
          </p:cNvSpPr>
          <p:nvPr/>
        </p:nvSpPr>
        <p:spPr bwMode="auto">
          <a:xfrm>
            <a:off x="755650" y="1233488"/>
            <a:ext cx="7632700" cy="998537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16000" rIns="25200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In this sentence is it the main clause or the </a:t>
            </a:r>
            <a:br>
              <a:rPr lang="en-GB" altLang="en-US" b="1">
                <a:solidFill>
                  <a:schemeClr val="tx1"/>
                </a:solidFill>
              </a:rPr>
            </a:br>
            <a:r>
              <a:rPr lang="en-GB" altLang="en-US" b="1">
                <a:solidFill>
                  <a:schemeClr val="tx1"/>
                </a:solidFill>
              </a:rPr>
              <a:t>subordinate clause that is underlined?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55650" y="3876675"/>
            <a:ext cx="3457575" cy="1084263"/>
          </a:xfrm>
          <a:prstGeom prst="roundRect">
            <a:avLst/>
          </a:prstGeom>
          <a:solidFill>
            <a:srgbClr val="4DB1E2"/>
          </a:solidFill>
          <a:ln w="38100">
            <a:solidFill>
              <a:srgbClr val="AF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main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30775" y="3876675"/>
            <a:ext cx="3457575" cy="1084263"/>
          </a:xfrm>
          <a:prstGeom prst="roundRect">
            <a:avLst/>
          </a:prstGeom>
          <a:solidFill>
            <a:srgbClr val="4DB1E2"/>
          </a:solidFill>
          <a:ln w="38100">
            <a:solidFill>
              <a:srgbClr val="AF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subordinate</a:t>
            </a:r>
          </a:p>
        </p:txBody>
      </p:sp>
      <p:sp>
        <p:nvSpPr>
          <p:cNvPr id="26630" name="Rectangle 1"/>
          <p:cNvSpPr>
            <a:spLocks noChangeArrowheads="1"/>
          </p:cNvSpPr>
          <p:nvPr/>
        </p:nvSpPr>
        <p:spPr bwMode="auto">
          <a:xfrm>
            <a:off x="755650" y="2822575"/>
            <a:ext cx="7632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I can spot subordinate clauses </a:t>
            </a:r>
            <a:r>
              <a:rPr lang="en-GB" altLang="en-US" sz="2400" u="sng">
                <a:solidFill>
                  <a:schemeClr val="tx1"/>
                </a:solidFill>
              </a:rPr>
              <a:t>as I am a SPaG genius!</a:t>
            </a:r>
            <a:endParaRPr lang="en-GB" altLang="en-US" sz="2800" b="1">
              <a:solidFill>
                <a:schemeClr val="tx1"/>
              </a:solidFill>
            </a:endParaRPr>
          </a:p>
        </p:txBody>
      </p:sp>
      <p:sp>
        <p:nvSpPr>
          <p:cNvPr id="9" name="Rounded Rectangle 7"/>
          <p:cNvSpPr/>
          <p:nvPr/>
        </p:nvSpPr>
        <p:spPr>
          <a:xfrm>
            <a:off x="755650" y="5599113"/>
            <a:ext cx="7632700" cy="530225"/>
          </a:xfrm>
          <a:prstGeom prst="roundRect">
            <a:avLst/>
          </a:prstGeom>
          <a:solidFill>
            <a:srgbClr val="4EB0E2"/>
          </a:solidFill>
          <a:ln w="38100">
            <a:solidFill>
              <a:srgbClr val="AF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You must be a genius because that’s right!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mtClean="0"/>
              <a:t>Which Conjunction Makes Sense?</a:t>
            </a:r>
            <a:endParaRPr lang="en-GB" altLang="en-US" smtClean="0">
              <a:latin typeface="Twinkl" pitchFamily="2" charset="0"/>
            </a:endParaRPr>
          </a:p>
        </p:txBody>
      </p:sp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658813" y="1419225"/>
            <a:ext cx="763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Read the main and subordinate clauses below and decide which </a:t>
            </a:r>
            <a:r>
              <a:rPr lang="en-GB" altLang="en-US" b="1">
                <a:solidFill>
                  <a:srgbClr val="00639A"/>
                </a:solidFill>
              </a:rPr>
              <a:t>subordinating</a:t>
            </a:r>
            <a:r>
              <a:rPr lang="en-GB" altLang="en-US">
                <a:solidFill>
                  <a:srgbClr val="00639A"/>
                </a:solidFill>
              </a:rPr>
              <a:t> </a:t>
            </a:r>
            <a:r>
              <a:rPr lang="en-GB" altLang="en-US" b="1">
                <a:solidFill>
                  <a:srgbClr val="00639A"/>
                </a:solidFill>
              </a:rPr>
              <a:t>conjunction</a:t>
            </a:r>
            <a:r>
              <a:rPr lang="en-GB" altLang="en-US">
                <a:solidFill>
                  <a:srgbClr val="00639A"/>
                </a:solidFill>
              </a:rPr>
              <a:t> </a:t>
            </a:r>
            <a:r>
              <a:rPr lang="en-GB" altLang="en-US">
                <a:solidFill>
                  <a:schemeClr val="tx1"/>
                </a:solidFill>
              </a:rPr>
              <a:t>would make the most sense.</a:t>
            </a: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639888" y="2298700"/>
            <a:ext cx="6459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Beth was a little bit scared </a:t>
            </a:r>
            <a:r>
              <a:rPr lang="en-GB" altLang="en-US" sz="2000" u="sng">
                <a:solidFill>
                  <a:schemeClr val="tx1"/>
                </a:solidFill>
              </a:rPr>
              <a:t>          </a:t>
            </a:r>
            <a:r>
              <a:rPr lang="en-GB" altLang="en-US" sz="2000">
                <a:solidFill>
                  <a:schemeClr val="tx1"/>
                </a:solidFill>
              </a:rPr>
              <a:t> the ride was spinning quickly.</a:t>
            </a: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706438" y="3619500"/>
            <a:ext cx="6213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Hazim cheered loudly </a:t>
            </a:r>
            <a:r>
              <a:rPr lang="en-GB" altLang="en-US" sz="2000" u="sng">
                <a:solidFill>
                  <a:schemeClr val="tx1"/>
                </a:solidFill>
              </a:rPr>
              <a:t>          </a:t>
            </a:r>
            <a:r>
              <a:rPr lang="en-GB" altLang="en-US" sz="2000">
                <a:solidFill>
                  <a:schemeClr val="tx1"/>
                </a:solidFill>
              </a:rPr>
              <a:t> his favourite player scored a goal.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346325" y="4799013"/>
            <a:ext cx="6213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I didn’t go to school </a:t>
            </a:r>
            <a:r>
              <a:rPr lang="en-GB" altLang="en-US" sz="2000" u="sng">
                <a:solidFill>
                  <a:schemeClr val="tx1"/>
                </a:solidFill>
              </a:rPr>
              <a:t>           </a:t>
            </a:r>
            <a:r>
              <a:rPr lang="en-GB" altLang="en-US" sz="2000">
                <a:solidFill>
                  <a:schemeClr val="tx1"/>
                </a:solidFill>
              </a:rPr>
              <a:t> it was closed for the summer holidays.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092325"/>
            <a:ext cx="107315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3198813"/>
            <a:ext cx="1639887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524375"/>
            <a:ext cx="1639888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55650" y="5867400"/>
            <a:ext cx="7632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639A"/>
                </a:solidFill>
              </a:rPr>
              <a:t>I</a:t>
            </a:r>
            <a:r>
              <a:rPr lang="en-GB" altLang="en-US">
                <a:solidFill>
                  <a:schemeClr val="tx1"/>
                </a:solidFill>
              </a:rPr>
              <a:t>f </a:t>
            </a:r>
            <a:r>
              <a:rPr lang="en-GB" altLang="en-US" b="1">
                <a:solidFill>
                  <a:srgbClr val="00639A"/>
                </a:solidFill>
              </a:rPr>
              <a:t>S</a:t>
            </a:r>
            <a:r>
              <a:rPr lang="en-GB" altLang="en-US">
                <a:solidFill>
                  <a:schemeClr val="tx1"/>
                </a:solidFill>
              </a:rPr>
              <a:t>ince </a:t>
            </a:r>
            <a:r>
              <a:rPr lang="en-GB" altLang="en-US" b="1">
                <a:solidFill>
                  <a:srgbClr val="00639A"/>
                </a:solidFill>
              </a:rPr>
              <a:t>A</a:t>
            </a:r>
            <a:r>
              <a:rPr lang="en-GB" altLang="en-US">
                <a:solidFill>
                  <a:schemeClr val="tx1"/>
                </a:solidFill>
              </a:rPr>
              <a:t>s </a:t>
            </a:r>
            <a:r>
              <a:rPr lang="en-GB" altLang="en-US" b="1">
                <a:solidFill>
                  <a:srgbClr val="00639A"/>
                </a:solidFill>
              </a:rPr>
              <a:t>W</a:t>
            </a:r>
            <a:r>
              <a:rPr lang="en-GB" altLang="en-US">
                <a:solidFill>
                  <a:schemeClr val="tx1"/>
                </a:solidFill>
              </a:rPr>
              <a:t>hen </a:t>
            </a:r>
            <a:r>
              <a:rPr lang="en-GB" altLang="en-US" b="1">
                <a:solidFill>
                  <a:srgbClr val="00639A"/>
                </a:solidFill>
              </a:rPr>
              <a:t>A</a:t>
            </a:r>
            <a:r>
              <a:rPr lang="en-GB" altLang="en-US">
                <a:solidFill>
                  <a:schemeClr val="tx1"/>
                </a:solidFill>
              </a:rPr>
              <a:t>lthough </a:t>
            </a:r>
            <a:r>
              <a:rPr lang="en-GB" altLang="en-US" b="1">
                <a:solidFill>
                  <a:srgbClr val="00639A"/>
                </a:solidFill>
              </a:rPr>
              <a:t>W</a:t>
            </a:r>
            <a:r>
              <a:rPr lang="en-GB" altLang="en-US">
                <a:solidFill>
                  <a:schemeClr val="tx1"/>
                </a:solidFill>
              </a:rPr>
              <a:t>hile </a:t>
            </a:r>
            <a:r>
              <a:rPr lang="en-GB" altLang="en-US" b="1">
                <a:solidFill>
                  <a:srgbClr val="00639A"/>
                </a:solidFill>
              </a:rPr>
              <a:t>A</a:t>
            </a:r>
            <a:r>
              <a:rPr lang="en-GB" altLang="en-US">
                <a:solidFill>
                  <a:schemeClr val="tx1"/>
                </a:solidFill>
              </a:rPr>
              <a:t>fter </a:t>
            </a:r>
            <a:r>
              <a:rPr lang="en-GB" altLang="en-US" b="1">
                <a:solidFill>
                  <a:srgbClr val="00639A"/>
                </a:solidFill>
              </a:rPr>
              <a:t>B</a:t>
            </a:r>
            <a:r>
              <a:rPr lang="en-GB" altLang="en-US">
                <a:solidFill>
                  <a:schemeClr val="tx1"/>
                </a:solidFill>
              </a:rPr>
              <a:t>efore </a:t>
            </a:r>
            <a:r>
              <a:rPr lang="en-GB" altLang="en-US" b="1">
                <a:solidFill>
                  <a:srgbClr val="00639A"/>
                </a:solidFill>
              </a:rPr>
              <a:t>U</a:t>
            </a:r>
            <a:r>
              <a:rPr lang="en-GB" altLang="en-US">
                <a:solidFill>
                  <a:schemeClr val="tx1"/>
                </a:solidFill>
              </a:rPr>
              <a:t>ntil </a:t>
            </a:r>
            <a:r>
              <a:rPr lang="en-GB" altLang="en-US" b="1">
                <a:solidFill>
                  <a:srgbClr val="00639A"/>
                </a:solidFill>
              </a:rPr>
              <a:t>B</a:t>
            </a:r>
            <a:r>
              <a:rPr lang="en-GB" altLang="en-US">
                <a:solidFill>
                  <a:schemeClr val="tx1"/>
                </a:solidFill>
              </a:rPr>
              <a:t>ecause!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mtClean="0"/>
              <a:t>Which Conjunction Makes Sense?</a:t>
            </a:r>
            <a:endParaRPr lang="en-GB" altLang="en-US" smtClean="0">
              <a:latin typeface="Twinkl" pitchFamily="2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658813" y="1419225"/>
            <a:ext cx="763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Did you manage to choose a subordinating conjunction which makes sense in the sentence?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2178050"/>
            <a:ext cx="10747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3484563"/>
            <a:ext cx="1639887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962525"/>
            <a:ext cx="1639888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343150" y="2190750"/>
            <a:ext cx="62134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/>
              <a:t>Beth was a little bit scared 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</a:rPr>
              <a:t>as</a:t>
            </a:r>
            <a:r>
              <a:rPr lang="en-GB" sz="2000" dirty="0"/>
              <a:t> the ride was </a:t>
            </a:r>
            <a:br>
              <a:rPr lang="en-GB" sz="2000" dirty="0"/>
            </a:br>
            <a:r>
              <a:rPr lang="en-GB" sz="2000" dirty="0"/>
              <a:t>spinning quickly.</a:t>
            </a:r>
          </a:p>
          <a:p>
            <a:pPr algn="ctr">
              <a:defRPr/>
            </a:pPr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In this sentence, the conjunctions ‘because’, ‘when’ and ‘while’ also make sense.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346325" y="3625850"/>
            <a:ext cx="62134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 err="1"/>
              <a:t>Hazim</a:t>
            </a:r>
            <a:r>
              <a:rPr lang="en-GB" sz="2000" dirty="0"/>
              <a:t> cheered loudly 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</a:rPr>
              <a:t>when</a:t>
            </a:r>
            <a:r>
              <a:rPr lang="en-GB" sz="2000" dirty="0"/>
              <a:t> his favourite player scored a goal.</a:t>
            </a:r>
          </a:p>
          <a:p>
            <a:pPr algn="ctr">
              <a:defRPr/>
            </a:pPr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In this sentence, the conjunctions ‘because’, ‘as’, ‘while’ and ‘after’ also make sense.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346325" y="5100638"/>
            <a:ext cx="6213475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/>
              <a:t>I didn’t go to school 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</a:rPr>
              <a:t>while </a:t>
            </a:r>
            <a:r>
              <a:rPr lang="en-GB" sz="2000" dirty="0"/>
              <a:t>it was closed for the summer holidays.</a:t>
            </a:r>
          </a:p>
          <a:p>
            <a:pPr algn="ctr">
              <a:defRPr/>
            </a:pPr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In this sentence, the conjunctions ‘because’, ‘since’, ‘as’ and ‘when’ also make sense.</a:t>
            </a:r>
          </a:p>
          <a:p>
            <a:pPr algn="ctr">
              <a:defRPr/>
            </a:pPr>
            <a:endParaRPr lang="en-GB" sz="2000" dirty="0"/>
          </a:p>
          <a:p>
            <a:pPr algn="ctr">
              <a:defRPr/>
            </a:pP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 smtClean="0"/>
              <a:t>Where Is the Subordinate Clause?</a:t>
            </a:r>
            <a:endParaRPr lang="en-GB" altLang="en-US" sz="3600" smtClean="0">
              <a:latin typeface="Twinkl" pitchFamily="2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712788" y="1350963"/>
            <a:ext cx="77454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/>
              <a:t>Read the following sentences and write only the 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</a:rPr>
              <a:t>subordinate</a:t>
            </a:r>
            <a:r>
              <a:rPr lang="en-GB" sz="2000" dirty="0"/>
              <a:t> 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</a:rPr>
              <a:t>clause</a:t>
            </a:r>
            <a:r>
              <a:rPr lang="en-GB" sz="2000" dirty="0"/>
              <a:t> on your whiteboard.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309813" y="2217738"/>
            <a:ext cx="6213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/>
              <a:t>Siobhan had not seen her auntie since she met her at the cinema last Friday.</a:t>
            </a:r>
            <a:endParaRPr lang="en-GB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03188" y="3490913"/>
            <a:ext cx="6213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/>
              <a:t>Mo smiled for the cameras as he crossed the </a:t>
            </a:r>
            <a:br>
              <a:rPr lang="en-GB" sz="2000" dirty="0"/>
            </a:br>
            <a:r>
              <a:rPr lang="en-GB" sz="2000" dirty="0"/>
              <a:t>finish line.</a:t>
            </a:r>
            <a:endParaRPr lang="en-GB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756025" y="4867275"/>
            <a:ext cx="5289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Keri was tired after completing her marathon swim.</a:t>
            </a: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687388" y="5854700"/>
            <a:ext cx="7745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</a:rPr>
              <a:t>Top tip: </a:t>
            </a:r>
            <a:r>
              <a:rPr lang="en-GB" altLang="en-US" sz="2000">
                <a:solidFill>
                  <a:schemeClr val="tx1"/>
                </a:solidFill>
              </a:rPr>
              <a:t>A subordinate clause does not make sense on its own.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3235325"/>
            <a:ext cx="188277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1893888"/>
            <a:ext cx="1354138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4443413"/>
            <a:ext cx="2911475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 smtClean="0"/>
              <a:t>Where Is the Subordinate Clause?</a:t>
            </a:r>
            <a:endParaRPr lang="en-GB" altLang="en-US" sz="3600" smtClean="0">
              <a:latin typeface="Twinkl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3560763"/>
            <a:ext cx="1600200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885950"/>
            <a:ext cx="1354138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5248275"/>
            <a:ext cx="2286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1"/>
          <p:cNvSpPr>
            <a:spLocks noChangeArrowheads="1"/>
          </p:cNvSpPr>
          <p:nvPr/>
        </p:nvSpPr>
        <p:spPr bwMode="auto">
          <a:xfrm>
            <a:off x="703263" y="1217613"/>
            <a:ext cx="77454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The </a:t>
            </a:r>
            <a:r>
              <a:rPr lang="en-GB" altLang="en-US" sz="2000" b="1">
                <a:solidFill>
                  <a:srgbClr val="00639A"/>
                </a:solidFill>
              </a:rPr>
              <a:t>subordinate</a:t>
            </a:r>
            <a:r>
              <a:rPr lang="en-GB" altLang="en-US" sz="2000">
                <a:solidFill>
                  <a:srgbClr val="00639A"/>
                </a:solidFill>
              </a:rPr>
              <a:t> </a:t>
            </a:r>
            <a:r>
              <a:rPr lang="en-GB" altLang="en-US" sz="2000" b="1">
                <a:solidFill>
                  <a:srgbClr val="00639A"/>
                </a:solidFill>
              </a:rPr>
              <a:t>clauses</a:t>
            </a:r>
            <a:r>
              <a:rPr lang="en-GB" altLang="en-US" sz="2000">
                <a:solidFill>
                  <a:srgbClr val="00639A"/>
                </a:solidFill>
              </a:rPr>
              <a:t> </a:t>
            </a:r>
            <a:r>
              <a:rPr lang="en-GB" altLang="en-US" sz="2000">
                <a:solidFill>
                  <a:schemeClr val="tx1"/>
                </a:solidFill>
              </a:rPr>
              <a:t>in these sentences are underlined. They always </a:t>
            </a:r>
            <a:r>
              <a:rPr lang="en-GB" altLang="en-US" sz="2000" b="1">
                <a:solidFill>
                  <a:srgbClr val="00639A"/>
                </a:solidFill>
              </a:rPr>
              <a:t>start with a subordinating</a:t>
            </a:r>
            <a:r>
              <a:rPr lang="en-GB" altLang="en-US" sz="2000">
                <a:solidFill>
                  <a:srgbClr val="00639A"/>
                </a:solidFill>
              </a:rPr>
              <a:t> </a:t>
            </a:r>
            <a:r>
              <a:rPr lang="en-GB" altLang="en-US" sz="2000" b="1">
                <a:solidFill>
                  <a:srgbClr val="00639A"/>
                </a:solidFill>
              </a:rPr>
              <a:t>conjunction</a:t>
            </a:r>
            <a:r>
              <a:rPr lang="en-GB" altLang="en-US" sz="20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319338" y="2198688"/>
            <a:ext cx="6213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/>
              <a:t>Siobhan had not seen her auntie </a:t>
            </a:r>
            <a:r>
              <a:rPr lang="en-GB" sz="2000" b="1" u="sng" dirty="0">
                <a:solidFill>
                  <a:schemeClr val="accent5">
                    <a:lumMod val="50000"/>
                  </a:schemeClr>
                </a:solidFill>
              </a:rPr>
              <a:t>since</a:t>
            </a:r>
            <a:r>
              <a:rPr lang="en-GB" sz="2000" u="sng" dirty="0"/>
              <a:t> she met her at the cinema last Thursday</a:t>
            </a:r>
            <a:r>
              <a:rPr lang="en-GB" sz="2000" dirty="0"/>
              <a:t>.</a:t>
            </a:r>
            <a:endParaRPr lang="en-GB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794000" y="3779838"/>
            <a:ext cx="6213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/>
              <a:t>Mo smiled for the cameras </a:t>
            </a:r>
            <a:r>
              <a:rPr lang="en-GB" sz="2000" b="1" u="sng" dirty="0">
                <a:solidFill>
                  <a:srgbClr val="00639A"/>
                </a:solidFill>
              </a:rPr>
              <a:t>as</a:t>
            </a:r>
            <a:r>
              <a:rPr lang="en-GB" sz="2000" u="sng" dirty="0"/>
              <a:t> he crossed the </a:t>
            </a:r>
            <a:br>
              <a:rPr lang="en-GB" sz="2000" u="sng" dirty="0"/>
            </a:br>
            <a:r>
              <a:rPr lang="en-GB" sz="2000" u="sng" dirty="0"/>
              <a:t>finish line.</a:t>
            </a:r>
            <a:endParaRPr lang="en-GB" sz="16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289300" y="5457825"/>
            <a:ext cx="6213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Keri was tired </a:t>
            </a:r>
            <a:r>
              <a:rPr lang="en-GB" altLang="en-US" sz="2000" b="1" u="sng">
                <a:solidFill>
                  <a:srgbClr val="00639A"/>
                </a:solidFill>
              </a:rPr>
              <a:t>after</a:t>
            </a:r>
            <a:r>
              <a:rPr lang="en-GB" altLang="en-US" sz="2000" u="sng">
                <a:solidFill>
                  <a:schemeClr val="tx1"/>
                </a:solidFill>
              </a:rPr>
              <a:t> completing her </a:t>
            </a:r>
            <a:br>
              <a:rPr lang="en-GB" altLang="en-US" sz="2000" u="sng">
                <a:solidFill>
                  <a:schemeClr val="tx1"/>
                </a:solidFill>
              </a:rPr>
            </a:br>
            <a:r>
              <a:rPr lang="en-GB" altLang="en-US" sz="2000" u="sng">
                <a:solidFill>
                  <a:schemeClr val="tx1"/>
                </a:solidFill>
              </a:rPr>
              <a:t>marathon swim.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1"/>
                </a:solidFill>
                <a:latin typeface="Twinkl" pitchFamily="2" charset="0"/>
              </a:rPr>
              <a:t>Spin the Wheel!</a:t>
            </a:r>
            <a:endParaRPr lang="en-GB" altLang="en-US" smtClean="0"/>
          </a:p>
        </p:txBody>
      </p:sp>
      <p:sp>
        <p:nvSpPr>
          <p:cNvPr id="14339" name="Content Placeholder 2"/>
          <p:cNvSpPr>
            <a:spLocks/>
          </p:cNvSpPr>
          <p:nvPr/>
        </p:nvSpPr>
        <p:spPr bwMode="auto">
          <a:xfrm>
            <a:off x="755650" y="1266825"/>
            <a:ext cx="7777163" cy="454025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2000"/>
              <a:t>Spin the wheel to select a </a:t>
            </a:r>
            <a:r>
              <a:rPr lang="en-GB" altLang="en-US" sz="2000" b="1">
                <a:solidFill>
                  <a:srgbClr val="0070C0"/>
                </a:solidFill>
              </a:rPr>
              <a:t>subordinating</a:t>
            </a:r>
            <a:r>
              <a:rPr lang="en-GB" altLang="en-US" sz="2000"/>
              <a:t> </a:t>
            </a:r>
            <a:r>
              <a:rPr lang="en-GB" altLang="en-US" sz="2000" b="1">
                <a:solidFill>
                  <a:srgbClr val="0070C0"/>
                </a:solidFill>
              </a:rPr>
              <a:t>conjunction</a:t>
            </a:r>
            <a:r>
              <a:rPr lang="en-GB" altLang="en-US" sz="2000"/>
              <a:t>.</a:t>
            </a:r>
          </a:p>
        </p:txBody>
      </p:sp>
      <p:sp>
        <p:nvSpPr>
          <p:cNvPr id="14340" name="TextBox 9"/>
          <p:cNvSpPr txBox="1">
            <a:spLocks noChangeArrowheads="1"/>
          </p:cNvSpPr>
          <p:nvPr/>
        </p:nvSpPr>
        <p:spPr bwMode="auto">
          <a:xfrm>
            <a:off x="3970338" y="4910138"/>
            <a:ext cx="4418012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Spin the wheel to choose a </a:t>
            </a:r>
            <a:r>
              <a:rPr lang="en-GB" altLang="en-US" b="1">
                <a:solidFill>
                  <a:srgbClr val="0070C0"/>
                </a:solidFill>
              </a:rPr>
              <a:t>subordinating</a:t>
            </a:r>
            <a:r>
              <a:rPr lang="en-GB" altLang="en-US"/>
              <a:t> </a:t>
            </a:r>
            <a:r>
              <a:rPr lang="en-GB" altLang="en-US" b="1">
                <a:solidFill>
                  <a:srgbClr val="0070C0"/>
                </a:solidFill>
              </a:rPr>
              <a:t>conjunction</a:t>
            </a:r>
            <a:r>
              <a:rPr lang="en-GB" altLang="en-US"/>
              <a:t>. On your whiteboards, write your own sentence about </a:t>
            </a:r>
            <a:r>
              <a:rPr lang="en-GB" altLang="en-US" b="1">
                <a:solidFill>
                  <a:srgbClr val="715127"/>
                </a:solidFill>
              </a:rPr>
              <a:t>chocolate</a:t>
            </a:r>
            <a:r>
              <a:rPr lang="en-GB" altLang="en-US"/>
              <a:t> including that conjunction to start a </a:t>
            </a:r>
            <a:r>
              <a:rPr lang="en-GB" altLang="en-US" b="1">
                <a:solidFill>
                  <a:srgbClr val="0070C0"/>
                </a:solidFill>
              </a:rPr>
              <a:t>subordinate</a:t>
            </a:r>
            <a:r>
              <a:rPr lang="en-GB" altLang="en-US"/>
              <a:t> </a:t>
            </a:r>
            <a:r>
              <a:rPr lang="en-GB" altLang="en-US" b="1">
                <a:solidFill>
                  <a:srgbClr val="0070C0"/>
                </a:solidFill>
              </a:rPr>
              <a:t>clause</a:t>
            </a:r>
            <a:r>
              <a:rPr lang="en-GB" altLang="en-US"/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84338"/>
            <a:ext cx="3654425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entagon 16"/>
          <p:cNvSpPr/>
          <p:nvPr/>
        </p:nvSpPr>
        <p:spPr>
          <a:xfrm rot="10800000">
            <a:off x="4040188" y="3375025"/>
            <a:ext cx="544512" cy="242888"/>
          </a:xfrm>
          <a:prstGeom prst="homePlate">
            <a:avLst>
              <a:gd name="adj" fmla="val 47878"/>
            </a:avLst>
          </a:prstGeom>
          <a:solidFill>
            <a:srgbClr val="E6C734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8" name="Spin Trigger"/>
          <p:cNvSpPr/>
          <p:nvPr/>
        </p:nvSpPr>
        <p:spPr>
          <a:xfrm>
            <a:off x="1912938" y="5586413"/>
            <a:ext cx="1136650" cy="500062"/>
          </a:xfrm>
          <a:prstGeom prst="homePlate">
            <a:avLst>
              <a:gd name="adj" fmla="val 0"/>
            </a:avLst>
          </a:prstGeom>
          <a:solidFill>
            <a:schemeClr val="accent3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  <a:latin typeface="Twinkl SemiBold" pitchFamily="2" charset="0"/>
              </a:rPr>
              <a:t>Spin</a:t>
            </a:r>
          </a:p>
        </p:txBody>
      </p:sp>
      <p:pic>
        <p:nvPicPr>
          <p:cNvPr id="14344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33173">
            <a:off x="4852988" y="2808288"/>
            <a:ext cx="323691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78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1840000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240000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60000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9360000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60000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160000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160000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280000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7280000">
                                      <p:cBhvr>
                                        <p:cTn id="4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1"/>
                </a:solidFill>
                <a:latin typeface="Twinkl" pitchFamily="2" charset="0"/>
              </a:rPr>
              <a:t>Spin the Wheel!</a:t>
            </a:r>
            <a:endParaRPr lang="en-GB" altLang="en-US" smtClean="0"/>
          </a:p>
        </p:txBody>
      </p:sp>
      <p:sp>
        <p:nvSpPr>
          <p:cNvPr id="15363" name="Content Placeholder 2"/>
          <p:cNvSpPr>
            <a:spLocks/>
          </p:cNvSpPr>
          <p:nvPr/>
        </p:nvSpPr>
        <p:spPr bwMode="auto">
          <a:xfrm>
            <a:off x="755650" y="1266825"/>
            <a:ext cx="7777163" cy="454025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2000"/>
              <a:t>Spin the wheel to select a </a:t>
            </a:r>
            <a:r>
              <a:rPr lang="en-GB" altLang="en-US" sz="2000" b="1">
                <a:solidFill>
                  <a:srgbClr val="0070C0"/>
                </a:solidFill>
              </a:rPr>
              <a:t>subordinating</a:t>
            </a:r>
            <a:r>
              <a:rPr lang="en-GB" altLang="en-US" sz="2000"/>
              <a:t> </a:t>
            </a:r>
            <a:r>
              <a:rPr lang="en-GB" altLang="en-US" sz="2000" b="1">
                <a:solidFill>
                  <a:srgbClr val="0070C0"/>
                </a:solidFill>
              </a:rPr>
              <a:t>conjunction</a:t>
            </a:r>
            <a:r>
              <a:rPr lang="en-GB" altLang="en-US" sz="2000"/>
              <a:t>.</a:t>
            </a:r>
          </a:p>
        </p:txBody>
      </p:sp>
      <p:sp>
        <p:nvSpPr>
          <p:cNvPr id="18436" name="TextBox 9"/>
          <p:cNvSpPr txBox="1">
            <a:spLocks noChangeArrowheads="1"/>
          </p:cNvSpPr>
          <p:nvPr/>
        </p:nvSpPr>
        <p:spPr bwMode="auto">
          <a:xfrm>
            <a:off x="3970338" y="4910138"/>
            <a:ext cx="4418012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GB" altLang="en-US" dirty="0"/>
              <a:t>Spin the wheel to choose a </a:t>
            </a:r>
            <a:r>
              <a:rPr lang="en-GB" altLang="en-US" b="1" dirty="0">
                <a:solidFill>
                  <a:srgbClr val="0070C0"/>
                </a:solidFill>
              </a:rPr>
              <a:t>subordinating</a:t>
            </a:r>
            <a:r>
              <a:rPr lang="en-GB" altLang="en-US" dirty="0"/>
              <a:t> </a:t>
            </a:r>
            <a:r>
              <a:rPr lang="en-GB" altLang="en-US" b="1" dirty="0">
                <a:solidFill>
                  <a:srgbClr val="0070C0"/>
                </a:solidFill>
              </a:rPr>
              <a:t>conjunction</a:t>
            </a:r>
            <a:r>
              <a:rPr lang="en-GB" altLang="en-US" dirty="0"/>
              <a:t>. On your whiteboards, write your own sentence about the </a:t>
            </a:r>
            <a:r>
              <a:rPr lang="en-GB" altLang="en-US" b="1" dirty="0">
                <a:solidFill>
                  <a:srgbClr val="715127"/>
                </a:solidFill>
              </a:rPr>
              <a:t>treehouse</a:t>
            </a:r>
            <a:r>
              <a:rPr lang="en-GB" altLang="en-US" b="1" dirty="0">
                <a:solidFill>
                  <a:schemeClr val="accent2">
                    <a:lumMod val="50000"/>
                  </a:schemeClr>
                </a:solidFill>
              </a:rPr>
              <a:t> bed</a:t>
            </a:r>
            <a:r>
              <a:rPr lang="en-GB" altLang="en-US" dirty="0"/>
              <a:t> including that conjunction to start a </a:t>
            </a:r>
            <a:r>
              <a:rPr lang="en-GB" altLang="en-US" b="1" dirty="0">
                <a:solidFill>
                  <a:srgbClr val="0070C0"/>
                </a:solidFill>
              </a:rPr>
              <a:t>subordinate</a:t>
            </a:r>
            <a:r>
              <a:rPr lang="en-GB" altLang="en-US" dirty="0"/>
              <a:t> </a:t>
            </a:r>
            <a:r>
              <a:rPr lang="en-GB" altLang="en-US" b="1" dirty="0">
                <a:solidFill>
                  <a:srgbClr val="0070C0"/>
                </a:solidFill>
              </a:rPr>
              <a:t>clause</a:t>
            </a:r>
            <a:r>
              <a:rPr lang="en-GB" altLang="en-US" dirty="0"/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84338"/>
            <a:ext cx="3654425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entagon 16"/>
          <p:cNvSpPr/>
          <p:nvPr/>
        </p:nvSpPr>
        <p:spPr>
          <a:xfrm rot="10800000">
            <a:off x="4040188" y="3375025"/>
            <a:ext cx="544512" cy="242888"/>
          </a:xfrm>
          <a:prstGeom prst="homePlate">
            <a:avLst>
              <a:gd name="adj" fmla="val 47878"/>
            </a:avLst>
          </a:prstGeom>
          <a:solidFill>
            <a:srgbClr val="E6C734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8" name="Spin Trigger"/>
          <p:cNvSpPr/>
          <p:nvPr/>
        </p:nvSpPr>
        <p:spPr>
          <a:xfrm>
            <a:off x="1912938" y="5586413"/>
            <a:ext cx="1136650" cy="500062"/>
          </a:xfrm>
          <a:prstGeom prst="homePlate">
            <a:avLst>
              <a:gd name="adj" fmla="val 0"/>
            </a:avLst>
          </a:prstGeom>
          <a:solidFill>
            <a:schemeClr val="accent3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  <a:latin typeface="Twinkl SemiBold" pitchFamily="2" charset="0"/>
              </a:rPr>
              <a:t>Spin</a:t>
            </a:r>
          </a:p>
        </p:txBody>
      </p:sp>
      <p:pic>
        <p:nvPicPr>
          <p:cNvPr id="1536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03425"/>
            <a:ext cx="3341688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78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1840000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240000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60000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9360000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60000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160000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160000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280000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7280000">
                                      <p:cBhvr>
                                        <p:cTn id="4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1"/>
                </a:solidFill>
                <a:latin typeface="Twinkl" pitchFamily="2" charset="0"/>
              </a:rPr>
              <a:t>Spin the Wheel!</a:t>
            </a:r>
            <a:endParaRPr lang="en-GB" altLang="en-US" smtClean="0"/>
          </a:p>
        </p:txBody>
      </p:sp>
      <p:sp>
        <p:nvSpPr>
          <p:cNvPr id="16387" name="Content Placeholder 2"/>
          <p:cNvSpPr>
            <a:spLocks/>
          </p:cNvSpPr>
          <p:nvPr/>
        </p:nvSpPr>
        <p:spPr bwMode="auto">
          <a:xfrm>
            <a:off x="755650" y="1266825"/>
            <a:ext cx="7777163" cy="454025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2000"/>
              <a:t>Spin the wheel to select a </a:t>
            </a:r>
            <a:r>
              <a:rPr lang="en-GB" altLang="en-US" sz="2000" b="1">
                <a:solidFill>
                  <a:srgbClr val="0070C0"/>
                </a:solidFill>
              </a:rPr>
              <a:t>subordinating</a:t>
            </a:r>
            <a:r>
              <a:rPr lang="en-GB" altLang="en-US" sz="2000"/>
              <a:t> </a:t>
            </a:r>
            <a:r>
              <a:rPr lang="en-GB" altLang="en-US" sz="2000" b="1">
                <a:solidFill>
                  <a:srgbClr val="0070C0"/>
                </a:solidFill>
              </a:rPr>
              <a:t>conjunction</a:t>
            </a:r>
            <a:r>
              <a:rPr lang="en-GB" altLang="en-US" sz="2000"/>
              <a:t>.</a:t>
            </a:r>
          </a:p>
        </p:txBody>
      </p:sp>
      <p:sp>
        <p:nvSpPr>
          <p:cNvPr id="18436" name="TextBox 9"/>
          <p:cNvSpPr txBox="1">
            <a:spLocks noChangeArrowheads="1"/>
          </p:cNvSpPr>
          <p:nvPr/>
        </p:nvSpPr>
        <p:spPr bwMode="auto">
          <a:xfrm>
            <a:off x="3970338" y="4910138"/>
            <a:ext cx="4418012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GB" altLang="en-US" dirty="0"/>
              <a:t>Spin the wheel to choose a </a:t>
            </a:r>
            <a:r>
              <a:rPr lang="en-GB" altLang="en-US" b="1" dirty="0">
                <a:solidFill>
                  <a:srgbClr val="0070C0"/>
                </a:solidFill>
              </a:rPr>
              <a:t>subordinating</a:t>
            </a:r>
            <a:r>
              <a:rPr lang="en-GB" altLang="en-US" dirty="0"/>
              <a:t> </a:t>
            </a:r>
            <a:r>
              <a:rPr lang="en-GB" altLang="en-US" b="1" dirty="0">
                <a:solidFill>
                  <a:srgbClr val="0070C0"/>
                </a:solidFill>
              </a:rPr>
              <a:t>conjunction</a:t>
            </a:r>
            <a:r>
              <a:rPr lang="en-GB" altLang="en-US" dirty="0"/>
              <a:t>. On your whiteboards, write your own sentence about the </a:t>
            </a:r>
            <a:r>
              <a:rPr lang="en-GB" altLang="en-US" b="1" dirty="0">
                <a:solidFill>
                  <a:srgbClr val="715127"/>
                </a:solidFill>
              </a:rPr>
              <a:t>time machine</a:t>
            </a:r>
            <a:r>
              <a:rPr lang="en-GB" alt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altLang="en-US" dirty="0"/>
              <a:t>including that conjunction to start a </a:t>
            </a:r>
            <a:r>
              <a:rPr lang="en-GB" altLang="en-US" b="1" dirty="0">
                <a:solidFill>
                  <a:srgbClr val="0070C0"/>
                </a:solidFill>
              </a:rPr>
              <a:t>subordinate</a:t>
            </a:r>
            <a:r>
              <a:rPr lang="en-GB" altLang="en-US" dirty="0"/>
              <a:t> </a:t>
            </a:r>
            <a:r>
              <a:rPr lang="en-GB" altLang="en-US" b="1" dirty="0">
                <a:solidFill>
                  <a:srgbClr val="0070C0"/>
                </a:solidFill>
              </a:rPr>
              <a:t>clause</a:t>
            </a:r>
            <a:r>
              <a:rPr lang="en-GB" altLang="en-US" dirty="0"/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84338"/>
            <a:ext cx="3654425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entagon 16"/>
          <p:cNvSpPr/>
          <p:nvPr/>
        </p:nvSpPr>
        <p:spPr>
          <a:xfrm rot="10800000">
            <a:off x="4040188" y="3375025"/>
            <a:ext cx="544512" cy="242888"/>
          </a:xfrm>
          <a:prstGeom prst="homePlate">
            <a:avLst>
              <a:gd name="adj" fmla="val 47878"/>
            </a:avLst>
          </a:prstGeom>
          <a:solidFill>
            <a:srgbClr val="E6C734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8" name="Spin Trigger"/>
          <p:cNvSpPr/>
          <p:nvPr/>
        </p:nvSpPr>
        <p:spPr>
          <a:xfrm>
            <a:off x="1912938" y="5586413"/>
            <a:ext cx="1136650" cy="500062"/>
          </a:xfrm>
          <a:prstGeom prst="homePlate">
            <a:avLst>
              <a:gd name="adj" fmla="val 0"/>
            </a:avLst>
          </a:prstGeom>
          <a:solidFill>
            <a:schemeClr val="accent3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  <a:latin typeface="Twinkl SemiBold" pitchFamily="2" charset="0"/>
              </a:rPr>
              <a:t>Spin</a:t>
            </a:r>
          </a:p>
        </p:txBody>
      </p:sp>
      <p:pic>
        <p:nvPicPr>
          <p:cNvPr id="1639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1743075"/>
            <a:ext cx="191135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78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1840000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240000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60000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9360000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60000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160000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160000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280000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7280000">
                                      <p:cBhvr>
                                        <p:cTn id="4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1"/>
                </a:solidFill>
                <a:latin typeface="Twinkl" pitchFamily="2" charset="0"/>
              </a:rPr>
              <a:t>Spin the Wheel!</a:t>
            </a:r>
            <a:endParaRPr lang="en-GB" altLang="en-US" smtClean="0"/>
          </a:p>
        </p:txBody>
      </p:sp>
      <p:sp>
        <p:nvSpPr>
          <p:cNvPr id="17411" name="Content Placeholder 2"/>
          <p:cNvSpPr>
            <a:spLocks/>
          </p:cNvSpPr>
          <p:nvPr/>
        </p:nvSpPr>
        <p:spPr bwMode="auto">
          <a:xfrm>
            <a:off x="755650" y="1266825"/>
            <a:ext cx="7777163" cy="454025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2000"/>
              <a:t>Spin the wheel to select a </a:t>
            </a:r>
            <a:r>
              <a:rPr lang="en-GB" altLang="en-US" sz="2000" b="1">
                <a:solidFill>
                  <a:srgbClr val="0070C0"/>
                </a:solidFill>
              </a:rPr>
              <a:t>subordinating</a:t>
            </a:r>
            <a:r>
              <a:rPr lang="en-GB" altLang="en-US" sz="2000"/>
              <a:t> </a:t>
            </a:r>
            <a:r>
              <a:rPr lang="en-GB" altLang="en-US" sz="2000" b="1">
                <a:solidFill>
                  <a:srgbClr val="0070C0"/>
                </a:solidFill>
              </a:rPr>
              <a:t>conjunction</a:t>
            </a:r>
            <a:r>
              <a:rPr lang="en-GB" altLang="en-US" sz="2000"/>
              <a:t>.</a:t>
            </a:r>
          </a:p>
        </p:txBody>
      </p:sp>
      <p:sp>
        <p:nvSpPr>
          <p:cNvPr id="18436" name="TextBox 9"/>
          <p:cNvSpPr txBox="1">
            <a:spLocks noChangeArrowheads="1"/>
          </p:cNvSpPr>
          <p:nvPr/>
        </p:nvSpPr>
        <p:spPr bwMode="auto">
          <a:xfrm>
            <a:off x="3970338" y="4910138"/>
            <a:ext cx="4418012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GB" altLang="en-US" dirty="0"/>
              <a:t>Spin the wheel to choose a </a:t>
            </a:r>
            <a:r>
              <a:rPr lang="en-GB" altLang="en-US" b="1" dirty="0">
                <a:solidFill>
                  <a:srgbClr val="0070C0"/>
                </a:solidFill>
              </a:rPr>
              <a:t>subordinating</a:t>
            </a:r>
            <a:r>
              <a:rPr lang="en-GB" altLang="en-US" dirty="0"/>
              <a:t> </a:t>
            </a:r>
            <a:r>
              <a:rPr lang="en-GB" altLang="en-US" b="1" dirty="0">
                <a:solidFill>
                  <a:srgbClr val="0070C0"/>
                </a:solidFill>
              </a:rPr>
              <a:t>conjunction</a:t>
            </a:r>
            <a:r>
              <a:rPr lang="en-GB" altLang="en-US" dirty="0"/>
              <a:t>. On your whiteboards, write your own sentence about the </a:t>
            </a:r>
            <a:r>
              <a:rPr lang="en-GB" altLang="en-US" b="1" dirty="0">
                <a:solidFill>
                  <a:schemeClr val="accent2">
                    <a:lumMod val="50000"/>
                  </a:schemeClr>
                </a:solidFill>
              </a:rPr>
              <a:t>queen’s crown </a:t>
            </a:r>
            <a:r>
              <a:rPr lang="en-GB" altLang="en-US" dirty="0"/>
              <a:t>including that conjunction to start a </a:t>
            </a:r>
            <a:r>
              <a:rPr lang="en-GB" altLang="en-US" b="1" dirty="0">
                <a:solidFill>
                  <a:srgbClr val="0070C0"/>
                </a:solidFill>
              </a:rPr>
              <a:t>subordinate</a:t>
            </a:r>
            <a:r>
              <a:rPr lang="en-GB" altLang="en-US" dirty="0"/>
              <a:t> </a:t>
            </a:r>
            <a:r>
              <a:rPr lang="en-GB" altLang="en-US" b="1" dirty="0">
                <a:solidFill>
                  <a:srgbClr val="0070C0"/>
                </a:solidFill>
              </a:rPr>
              <a:t>clause</a:t>
            </a:r>
            <a:r>
              <a:rPr lang="en-GB" altLang="en-US" dirty="0"/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84338"/>
            <a:ext cx="3654425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entagon 16"/>
          <p:cNvSpPr/>
          <p:nvPr/>
        </p:nvSpPr>
        <p:spPr>
          <a:xfrm rot="10800000">
            <a:off x="4040188" y="3375025"/>
            <a:ext cx="544512" cy="242888"/>
          </a:xfrm>
          <a:prstGeom prst="homePlate">
            <a:avLst>
              <a:gd name="adj" fmla="val 47878"/>
            </a:avLst>
          </a:prstGeom>
          <a:solidFill>
            <a:srgbClr val="E6C734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8" name="Spin Trigger"/>
          <p:cNvSpPr/>
          <p:nvPr/>
        </p:nvSpPr>
        <p:spPr>
          <a:xfrm>
            <a:off x="1912938" y="5586413"/>
            <a:ext cx="1136650" cy="500062"/>
          </a:xfrm>
          <a:prstGeom prst="homePlate">
            <a:avLst>
              <a:gd name="adj" fmla="val 0"/>
            </a:avLst>
          </a:prstGeom>
          <a:solidFill>
            <a:schemeClr val="accent3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  <a:latin typeface="Twinkl SemiBold" pitchFamily="2" charset="0"/>
              </a:rPr>
              <a:t>Spin</a:t>
            </a:r>
          </a:p>
        </p:txBody>
      </p:sp>
      <p:pic>
        <p:nvPicPr>
          <p:cNvPr id="1741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1943100"/>
            <a:ext cx="2133600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78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1840000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240000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60000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9360000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60000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160000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160000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280000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7280000">
                                      <p:cBhvr>
                                        <p:cTn id="4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1104</Words>
  <Application>Microsoft Office PowerPoint</Application>
  <PresentationFormat>On-screen Show (4:3)</PresentationFormat>
  <Paragraphs>172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Twinkl Sb</vt:lpstr>
      <vt:lpstr>Twinkl SemiBold</vt:lpstr>
      <vt:lpstr>Calibri</vt:lpstr>
      <vt:lpstr>Twinkl</vt:lpstr>
      <vt:lpstr>Sassoon Infant Rg</vt:lpstr>
      <vt:lpstr>Arial</vt:lpstr>
      <vt:lpstr>Office Theme</vt:lpstr>
      <vt:lpstr>What Is a Subordinating Conjunction?</vt:lpstr>
      <vt:lpstr>Which Conjunction Makes Sense?</vt:lpstr>
      <vt:lpstr>Which Conjunction Makes Sense?</vt:lpstr>
      <vt:lpstr>Where Is the Subordinate Clause?</vt:lpstr>
      <vt:lpstr>Where Is the Subordinate Clause?</vt:lpstr>
      <vt:lpstr>Spin the Wheel!</vt:lpstr>
      <vt:lpstr>Spin the Wheel!</vt:lpstr>
      <vt:lpstr>Spin the Wheel!</vt:lpstr>
      <vt:lpstr>Spin the Wheel!</vt:lpstr>
      <vt:lpstr>Silly Sentences</vt:lpstr>
      <vt:lpstr>Block Busters</vt:lpstr>
      <vt:lpstr>Block Busters</vt:lpstr>
      <vt:lpstr>Subordinate Clause Quick Quiz</vt:lpstr>
      <vt:lpstr>Subordinate Clause Quick Quiz</vt:lpstr>
      <vt:lpstr>Subordinate Clause Quick Quiz</vt:lpstr>
      <vt:lpstr>Subordinate Clause Quick Quiz</vt:lpstr>
      <vt:lpstr>Subordinate Clause Quick Quiz</vt:lpstr>
      <vt:lpstr>Subordinate Clause Quick Quiz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Bracken Devlin</dc:creator>
  <cp:lastModifiedBy>Staff</cp:lastModifiedBy>
  <cp:revision>60</cp:revision>
  <dcterms:created xsi:type="dcterms:W3CDTF">2017-04-19T10:51:46Z</dcterms:created>
  <dcterms:modified xsi:type="dcterms:W3CDTF">2020-06-26T11:39:34Z</dcterms:modified>
</cp:coreProperties>
</file>