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7" r:id="rId5"/>
    <p:sldId id="266" r:id="rId6"/>
    <p:sldId id="270" r:id="rId7"/>
    <p:sldId id="273" r:id="rId8"/>
    <p:sldId id="301" r:id="rId9"/>
    <p:sldId id="300" r:id="rId10"/>
    <p:sldId id="274" r:id="rId11"/>
    <p:sldId id="275" r:id="rId12"/>
    <p:sldId id="276" r:id="rId13"/>
    <p:sldId id="282" r:id="rId14"/>
    <p:sldId id="283" r:id="rId15"/>
    <p:sldId id="284" r:id="rId16"/>
    <p:sldId id="285" r:id="rId17"/>
    <p:sldId id="286" r:id="rId18"/>
    <p:sldId id="287" r:id="rId19"/>
    <p:sldId id="271" r:id="rId20"/>
    <p:sldId id="272" r:id="rId21"/>
    <p:sldId id="277" r:id="rId22"/>
    <p:sldId id="278" r:id="rId23"/>
    <p:sldId id="279" r:id="rId24"/>
    <p:sldId id="280" r:id="rId25"/>
    <p:sldId id="281" r:id="rId26"/>
    <p:sldId id="288" r:id="rId27"/>
    <p:sldId id="289" r:id="rId28"/>
    <p:sldId id="290" r:id="rId29"/>
    <p:sldId id="291" r:id="rId30"/>
    <p:sldId id="292" r:id="rId31"/>
    <p:sldId id="293" r:id="rId32"/>
    <p:sldId id="269" r:id="rId33"/>
    <p:sldId id="294" r:id="rId34"/>
    <p:sldId id="295" r:id="rId35"/>
    <p:sldId id="296" r:id="rId36"/>
    <p:sldId id="297" r:id="rId37"/>
    <p:sldId id="298" r:id="rId38"/>
    <p:sldId id="299" r:id="rId39"/>
    <p:sldId id="265" r:id="rId40"/>
    <p:sldId id="264" r:id="rId41"/>
  </p:sldIdLst>
  <p:sldSz cx="9144000" cy="6858000" type="screen4x3"/>
  <p:notesSz cx="6858000" cy="9144000"/>
  <p:embeddedFontLst>
    <p:embeddedFont>
      <p:font typeface="Tuffy" panose="020B0603060100000000" charset="0"/>
      <p:regular r:id="rId42"/>
      <p:bold r:id="rId43"/>
      <p:italic r:id="rId44"/>
      <p:boldItalic r:id="rId45"/>
    </p:embeddedFont>
    <p:embeddedFont>
      <p:font typeface="Sassoon Infant Rg" panose="02000503030000020003" charset="0"/>
      <p:regular r:id="rId46"/>
      <p:bold r:id="rId47"/>
    </p:embeddedFont>
    <p:embeddedFont>
      <p:font typeface="Twinkl SemiBold" charset="0"/>
      <p:bold r:id="rId48"/>
    </p:embeddedFont>
    <p:embeddedFont>
      <p:font typeface="Twinkl" panose="020B0604020202020204" charset="0"/>
      <p:regular r:id="rId49"/>
      <p:bold r:id="rId50"/>
    </p:embeddedFont>
    <p:embeddedFont>
      <p:font typeface="Sassoon Infant Md" panose="02000603050000020003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95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59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87" d="100"/>
          <a:sy n="87" d="100"/>
        </p:scale>
        <p:origin x="-858" y="-12"/>
      </p:cViewPr>
      <p:guideLst>
        <p:guide orient="horz" pos="2160"/>
        <p:guide orient="horz" pos="323"/>
        <p:guide orient="horz" pos="459"/>
        <p:guide orient="horz" pos="3997"/>
        <p:guide orient="horz" pos="3838"/>
        <p:guide pos="2880"/>
        <p:guide pos="295"/>
        <p:guide pos="476"/>
        <p:guide pos="5284"/>
        <p:guide pos="54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r">
              <a:lnSpc>
                <a:spcPct val="107000"/>
              </a:lnSpc>
              <a:spcAft>
                <a:spcPts val="0"/>
              </a:spcAft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" panose="020B0603060100000000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Tuffy" panose="020B0603060100000000" pitchFamily="34" charset="0"/>
                <a:ea typeface="Tuffy" panose="020B0603060100000000" pitchFamily="34" charset="0"/>
              </a:rPr>
              <a:t>| </a:t>
            </a:r>
            <a:r>
              <a:rPr lang="en-GB" sz="800" dirty="0">
                <a:solidFill>
                  <a:srgbClr val="FFFFFF"/>
                </a:solidFill>
                <a:latin typeface="Tuffy" panose="020B0603060100000000" pitchFamily="34" charset="0"/>
                <a:ea typeface="Tuffy" panose="020B0603060100000000" pitchFamily="34" charset="0"/>
                <a:cs typeface="Times New Roman" panose="02020603050405020304" pitchFamily="18" charset="0"/>
              </a:rPr>
              <a:t>Year 3 | Measurement | Telling the Time | Lesson 1 of 7: Telling the Time in Five-Minute Intervals 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/>
              <a:t>Maths</a:t>
            </a:r>
            <a:endParaRPr lang="en-GB" altLang="en-US" sz="5400" b="0"/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/>
              <a:t>Measurement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8980452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814424">
            <a:off x="4762357" y="2939814"/>
            <a:ext cx="136736" cy="17566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61166" y="4636685"/>
              <a:ext cx="1423893" cy="978859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25 past 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870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21" name="Group 20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2" name="Oval 21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4" name="Oval 33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0800000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7062721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65489" y="4559465"/>
              <a:ext cx="1423893" cy="102997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30 minutes past 9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(half past 9)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</p:spTree>
    <p:extLst>
      <p:ext uri="{BB962C8B-B14F-4D97-AF65-F5344CB8AC3E}">
        <p14:creationId xmlns:p14="http://schemas.microsoft.com/office/powerpoint/2010/main" val="370091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9" b="12211"/>
          <a:stretch/>
        </p:blipFill>
        <p:spPr>
          <a:xfrm>
            <a:off x="755650" y="1984443"/>
            <a:ext cx="7632700" cy="41050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5650" y="129301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Use the Blank Clock Face Sheet.</a:t>
            </a:r>
          </a:p>
          <a:p>
            <a:pPr algn="ctr"/>
            <a:r>
              <a:rPr lang="en-GB" dirty="0">
                <a:latin typeface="Twinkl" pitchFamily="50" charset="0"/>
              </a:rPr>
              <a:t>Draw hands on the clocks to show these times: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16458" y="2268672"/>
            <a:ext cx="1533525" cy="1533525"/>
            <a:chOff x="3100429" y="4428981"/>
            <a:chExt cx="1533525" cy="1533525"/>
          </a:xfrm>
        </p:grpSpPr>
        <p:sp>
          <p:nvSpPr>
            <p:cNvPr id="20" name="Oval 19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67315" y="4685015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a.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5 past 8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808014" y="2268672"/>
            <a:ext cx="1533525" cy="1533525"/>
            <a:chOff x="3100429" y="4428981"/>
            <a:chExt cx="1533525" cy="1533525"/>
          </a:xfrm>
        </p:grpSpPr>
        <p:sp>
          <p:nvSpPr>
            <p:cNvPr id="47" name="Oval 46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167315" y="4685015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b.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25 past 11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099570" y="2268672"/>
            <a:ext cx="1533525" cy="1533525"/>
            <a:chOff x="3100429" y="4428981"/>
            <a:chExt cx="1533525" cy="1533525"/>
          </a:xfrm>
        </p:grpSpPr>
        <p:sp>
          <p:nvSpPr>
            <p:cNvPr id="50" name="Oval 49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155244" y="4500349"/>
              <a:ext cx="1423893" cy="125340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c.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quarter past 5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516458" y="4179093"/>
            <a:ext cx="1533525" cy="1533525"/>
            <a:chOff x="3100429" y="4428981"/>
            <a:chExt cx="1533525" cy="1533525"/>
          </a:xfrm>
        </p:grpSpPr>
        <p:sp>
          <p:nvSpPr>
            <p:cNvPr id="53" name="Oval 52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167315" y="4685015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d.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20 past 7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805236" y="4179093"/>
            <a:ext cx="1533525" cy="1533525"/>
            <a:chOff x="3100429" y="4428981"/>
            <a:chExt cx="1533525" cy="1533525"/>
          </a:xfrm>
        </p:grpSpPr>
        <p:sp>
          <p:nvSpPr>
            <p:cNvPr id="56" name="Oval 55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167315" y="4685015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e.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10 past 6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094014" y="4179093"/>
            <a:ext cx="1533525" cy="1533525"/>
            <a:chOff x="3100429" y="4428981"/>
            <a:chExt cx="1533525" cy="1533525"/>
          </a:xfrm>
        </p:grpSpPr>
        <p:sp>
          <p:nvSpPr>
            <p:cNvPr id="59" name="Oval 58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159418" y="4569042"/>
              <a:ext cx="1423893" cy="125340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f.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quarter past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014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a) 5 past 8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811042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4501266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36972" y="3903236"/>
            <a:ext cx="2081719" cy="2034413"/>
            <a:chOff x="6582696" y="3602630"/>
            <a:chExt cx="2081719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82696" y="4019671"/>
              <a:ext cx="208171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points to the 1, the small hand points just after the 8.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840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b) 25 past 11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8985612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0611116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48798" y="3903236"/>
            <a:ext cx="2058067" cy="2034413"/>
            <a:chOff x="6594522" y="3602630"/>
            <a:chExt cx="2058067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94522" y="3811141"/>
              <a:ext cx="2058067" cy="1661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The big hand 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points to the 5, the small hand points almost halfway between the 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11 and 12.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07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c) quarter past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5400000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9520512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50896" y="3903236"/>
            <a:ext cx="2058067" cy="2034415"/>
            <a:chOff x="6596620" y="3602630"/>
            <a:chExt cx="2058067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96620" y="3821848"/>
              <a:ext cx="2058067" cy="1661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The big hand points to the 3, the small hand points a quarter of the way between the 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5 and 6.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840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d) 20 past 7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7187026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3330653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39592" y="3903236"/>
            <a:ext cx="2058067" cy="2034415"/>
            <a:chOff x="6585316" y="3602630"/>
            <a:chExt cx="2058067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85316" y="3821848"/>
              <a:ext cx="2058067" cy="1661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The big hand points to the 4, the small hand points just before halfway between the 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7 and 8.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74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e) 10 past 6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3600199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1208916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48798" y="3903236"/>
            <a:ext cx="2058067" cy="2034415"/>
            <a:chOff x="6594522" y="3602630"/>
            <a:chExt cx="2058067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94522" y="3885223"/>
              <a:ext cx="2058067" cy="1477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points to the 2, the small hand points just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past 6.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943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f) quarter past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5400000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274698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48798" y="3903236"/>
            <a:ext cx="2058067" cy="2034415"/>
            <a:chOff x="6594522" y="3602630"/>
            <a:chExt cx="2058067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94522" y="3835006"/>
              <a:ext cx="2058067" cy="1569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Twinkl" pitchFamily="50" charset="0"/>
                </a:rPr>
                <a:t>The big hand </a:t>
              </a:r>
            </a:p>
            <a:p>
              <a:pPr algn="ctr"/>
              <a:r>
                <a:rPr lang="en-GB" sz="1600" dirty="0">
                  <a:latin typeface="Twinkl" pitchFamily="50" charset="0"/>
                </a:rPr>
                <a:t>points to the 3, the small hand points a quarter of the way  between the 1 and the 2.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165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61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Starting at 12, we count anticlockwise round the clock to tell us </a:t>
            </a:r>
          </a:p>
          <a:p>
            <a:pPr algn="ctr"/>
            <a:r>
              <a:rPr lang="en-GB" dirty="0">
                <a:latin typeface="Twinkl" pitchFamily="50" charset="0"/>
              </a:rPr>
              <a:t>minutes to the hour.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5" name="Group 4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9" name="Rectangle 18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15 minutes to</a:t>
            </a:r>
          </a:p>
          <a:p>
            <a:pPr algn="r"/>
            <a:r>
              <a:rPr lang="en-GB" dirty="0">
                <a:latin typeface="Twinkl" pitchFamily="50" charset="0"/>
              </a:rPr>
              <a:t>(quarter to)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</p:spTree>
    <p:extLst>
      <p:ext uri="{BB962C8B-B14F-4D97-AF65-F5344CB8AC3E}">
        <p14:creationId xmlns:p14="http://schemas.microsoft.com/office/powerpoint/2010/main" val="356610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505" y="6277281"/>
              <a:ext cx="576495" cy="580719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8435" name="Title 7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pPr eaLnBrk="1" hangingPunct="1"/>
            <a:r>
              <a:rPr lang="en-GB" altLang="en-US" b="1" dirty="0">
                <a:solidFill>
                  <a:schemeClr val="tx1"/>
                </a:solidFill>
                <a:latin typeface="Twinkl" pitchFamily="2" charset="0"/>
              </a:rPr>
              <a:t>Telling the Time in Five-Minute Intervals</a:t>
            </a:r>
          </a:p>
        </p:txBody>
      </p:sp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27075" y="4428981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5 to 6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9799929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0631623"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15 minutes to</a:t>
            </a:r>
          </a:p>
          <a:p>
            <a:pPr algn="r"/>
            <a:r>
              <a:rPr lang="en-GB" dirty="0">
                <a:latin typeface="Twinkl" pitchFamily="50" charset="0"/>
              </a:rPr>
              <a:t>(quarter to)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 27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926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3" grpId="0"/>
      <p:bldP spid="23" grpId="1"/>
      <p:bldP spid="24" grpId="0"/>
      <p:bldP spid="24" grpId="1"/>
      <p:bldP spid="26" grpId="0"/>
      <p:bldP spid="2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20567" y="4428981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10 to 8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8003556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4027926"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15 minutes to</a:t>
            </a:r>
          </a:p>
          <a:p>
            <a:pPr algn="r"/>
            <a:r>
              <a:rPr lang="en-GB" dirty="0">
                <a:latin typeface="Twinkl" pitchFamily="50" charset="0"/>
              </a:rPr>
              <a:t>(quarter to)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</p:grpSpPr>
        <p:sp>
          <p:nvSpPr>
            <p:cNvPr id="38" name="Oval 37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4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7"/>
                <a:ext cx="1894139" cy="218191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09467" y="4428981"/>
            <a:ext cx="1544625" cy="1533525"/>
            <a:chOff x="6595250" y="4359352"/>
            <a:chExt cx="15446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95250" y="4831266"/>
              <a:ext cx="1544625" cy="668626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15 minutes to 2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(quarter to 2)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6200000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3126575"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15 minutes to</a:t>
            </a:r>
          </a:p>
          <a:p>
            <a:pPr algn="r"/>
            <a:r>
              <a:rPr lang="en-GB" dirty="0">
                <a:latin typeface="Twinkl" pitchFamily="50" charset="0"/>
              </a:rPr>
              <a:t>(quarter to)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 27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374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3" grpId="0"/>
      <p:bldP spid="23" grpId="1"/>
      <p:bldP spid="24" grpId="0"/>
      <p:bldP spid="24" grpId="1"/>
      <p:bldP spid="26" grpId="0"/>
      <p:bldP spid="2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7"/>
                <a:ext cx="1894139" cy="218191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20569" y="4428981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20 to 12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4398699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0864233"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15 minutes to</a:t>
            </a:r>
          </a:p>
          <a:p>
            <a:pPr algn="r"/>
            <a:r>
              <a:rPr lang="en-GB" dirty="0">
                <a:latin typeface="Twinkl" pitchFamily="50" charset="0"/>
              </a:rPr>
              <a:t>(quarter to)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 27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713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3" grpId="0"/>
      <p:bldP spid="23" grpId="1"/>
      <p:bldP spid="24" grpId="0"/>
      <p:bldP spid="24" grpId="1"/>
      <p:bldP spid="26" grpId="0"/>
      <p:bldP spid="2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20568" y="4428981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25 to 3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2594814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4595235"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15 minutes to</a:t>
            </a:r>
          </a:p>
          <a:p>
            <a:pPr algn="r"/>
            <a:r>
              <a:rPr lang="en-GB" dirty="0">
                <a:latin typeface="Twinkl" pitchFamily="50" charset="0"/>
              </a:rPr>
              <a:t>(quarter to)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 27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67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3" grpId="0"/>
      <p:bldP spid="23" grpId="1"/>
      <p:bldP spid="24" grpId="0"/>
      <p:bldP spid="24" grpId="1"/>
      <p:bldP spid="26" grpId="0"/>
      <p:bldP spid="2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01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Use the Blank Clock Face Sheet.</a:t>
            </a:r>
          </a:p>
          <a:p>
            <a:pPr algn="ctr"/>
            <a:r>
              <a:rPr lang="en-GB" dirty="0">
                <a:latin typeface="Twinkl" pitchFamily="50" charset="0"/>
              </a:rPr>
              <a:t>Draw hands on the clocks to show these times: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1523" y="772357"/>
            <a:ext cx="6060955" cy="4462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To the Hour</a:t>
            </a:r>
            <a:endParaRPr lang="en-GB" sz="2900" dirty="0">
              <a:latin typeface="+mj-lt"/>
            </a:endParaRPr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9" b="12211"/>
          <a:stretch/>
        </p:blipFill>
        <p:spPr>
          <a:xfrm>
            <a:off x="755650" y="1984443"/>
            <a:ext cx="7632700" cy="410507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516458" y="2268672"/>
            <a:ext cx="1533525" cy="1533525"/>
            <a:chOff x="3100429" y="4428981"/>
            <a:chExt cx="1533525" cy="1533525"/>
          </a:xfrm>
        </p:grpSpPr>
        <p:sp>
          <p:nvSpPr>
            <p:cNvPr id="17" name="Oval 16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167315" y="4685015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a.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5 to 9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08014" y="2268672"/>
            <a:ext cx="1533525" cy="1533525"/>
            <a:chOff x="3100429" y="4428981"/>
            <a:chExt cx="1533525" cy="1533525"/>
          </a:xfrm>
        </p:grpSpPr>
        <p:sp>
          <p:nvSpPr>
            <p:cNvPr id="21" name="Oval 20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67315" y="4685015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b.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25 to 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99570" y="2268672"/>
            <a:ext cx="1533525" cy="1533525"/>
            <a:chOff x="3100429" y="4428981"/>
            <a:chExt cx="1533525" cy="1533525"/>
          </a:xfrm>
        </p:grpSpPr>
        <p:sp>
          <p:nvSpPr>
            <p:cNvPr id="24" name="Oval 23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55244" y="4500349"/>
              <a:ext cx="1423893" cy="125340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c.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quarter to 10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16458" y="4179093"/>
            <a:ext cx="1533525" cy="1533525"/>
            <a:chOff x="3100429" y="4428981"/>
            <a:chExt cx="1533525" cy="1533525"/>
          </a:xfrm>
        </p:grpSpPr>
        <p:sp>
          <p:nvSpPr>
            <p:cNvPr id="27" name="Oval 26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67315" y="4685015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d.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20 to 11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805236" y="4179093"/>
            <a:ext cx="1533525" cy="1533525"/>
            <a:chOff x="3100429" y="4428981"/>
            <a:chExt cx="1533525" cy="1533525"/>
          </a:xfrm>
        </p:grpSpPr>
        <p:sp>
          <p:nvSpPr>
            <p:cNvPr id="30" name="Oval 29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167315" y="4685015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e.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10 to 2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94014" y="4179093"/>
            <a:ext cx="1533525" cy="1533525"/>
            <a:chOff x="3100429" y="4428981"/>
            <a:chExt cx="1533525" cy="1533525"/>
          </a:xfrm>
        </p:grpSpPr>
        <p:sp>
          <p:nvSpPr>
            <p:cNvPr id="33" name="Oval 32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155244" y="4753709"/>
              <a:ext cx="1423893" cy="88407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f.</a:t>
              </a:r>
            </a:p>
            <a:p>
              <a:pPr algn="ctr"/>
              <a:r>
                <a:rPr lang="en-GB" sz="2400" dirty="0">
                  <a:latin typeface="Twinkl" pitchFamily="50" charset="0"/>
                </a:rPr>
                <a:t>20 to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466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2552235" y="3928093"/>
            <a:ext cx="2081719" cy="2034413"/>
            <a:chOff x="6582696" y="3602630"/>
            <a:chExt cx="2081719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Oval 23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82696" y="3881172"/>
              <a:ext cx="208171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points to the 11, the small hand points almost to the 9.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a) 5 to 9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9807359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6041498">
            <a:off x="6117627" y="3179638"/>
            <a:ext cx="136736" cy="1756668"/>
          </a:xfrm>
          <a:prstGeom prst="rect">
            <a:avLst/>
          </a:prstGeom>
        </p:spPr>
      </p:pic>
      <p:pic>
        <p:nvPicPr>
          <p:cNvPr id="17" name="Individual Wor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41523" y="772357"/>
            <a:ext cx="6060955" cy="4462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To the Hour</a:t>
            </a:r>
            <a:endParaRPr lang="en-GB" sz="2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990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2552235" y="3928093"/>
            <a:ext cx="2081719" cy="2034413"/>
            <a:chOff x="6582696" y="3602630"/>
            <a:chExt cx="2081719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Oval 23"/>
            <p:cNvSpPr/>
            <p:nvPr/>
          </p:nvSpPr>
          <p:spPr>
            <a:xfrm>
              <a:off x="6606349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82696" y="3835006"/>
              <a:ext cx="208171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Twinkl" pitchFamily="50" charset="0"/>
                </a:rPr>
                <a:t>The big hand </a:t>
              </a:r>
            </a:p>
            <a:p>
              <a:pPr algn="ctr"/>
              <a:r>
                <a:rPr lang="en-GB" sz="1600" dirty="0">
                  <a:latin typeface="Twinkl" pitchFamily="50" charset="0"/>
                </a:rPr>
                <a:t>points to the 7, the small hand points just after halfway between the 2 and the 3.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b) 25 to 3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2604399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4753207">
            <a:off x="6117627" y="3179638"/>
            <a:ext cx="136736" cy="1756668"/>
          </a:xfrm>
          <a:prstGeom prst="rect">
            <a:avLst/>
          </a:prstGeom>
        </p:spPr>
      </p:pic>
      <p:pic>
        <p:nvPicPr>
          <p:cNvPr id="17" name="Individual Wor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41523" y="772357"/>
            <a:ext cx="6060955" cy="4462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To the Hour</a:t>
            </a:r>
            <a:endParaRPr lang="en-GB" sz="2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9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2552235" y="3928093"/>
            <a:ext cx="2081719" cy="2034413"/>
            <a:chOff x="6582696" y="3602630"/>
            <a:chExt cx="2081719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Oval 23"/>
            <p:cNvSpPr/>
            <p:nvPr/>
          </p:nvSpPr>
          <p:spPr>
            <a:xfrm>
              <a:off x="6606349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82696" y="3835006"/>
              <a:ext cx="208171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Twinkl" pitchFamily="50" charset="0"/>
                </a:rPr>
                <a:t>The big hand </a:t>
              </a:r>
            </a:p>
            <a:p>
              <a:pPr algn="ctr"/>
              <a:r>
                <a:rPr lang="en-GB" sz="1600" dirty="0">
                  <a:latin typeface="Twinkl" pitchFamily="50" charset="0"/>
                </a:rPr>
                <a:t>points to the 9, the small hand points three quarters of the way between the 9 and the 10.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c) quarter to 10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6200000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7547207">
            <a:off x="6117627" y="3179638"/>
            <a:ext cx="136736" cy="1756668"/>
          </a:xfrm>
          <a:prstGeom prst="rect">
            <a:avLst/>
          </a:prstGeom>
        </p:spPr>
      </p:pic>
      <p:pic>
        <p:nvPicPr>
          <p:cNvPr id="17" name="Individual Wor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41523" y="772357"/>
            <a:ext cx="6060955" cy="4462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To the Hour</a:t>
            </a:r>
            <a:endParaRPr lang="en-GB" sz="2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11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2552235" y="3928093"/>
            <a:ext cx="2081719" cy="2034413"/>
            <a:chOff x="6582696" y="3602630"/>
            <a:chExt cx="2081719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Oval 23"/>
            <p:cNvSpPr/>
            <p:nvPr/>
          </p:nvSpPr>
          <p:spPr>
            <a:xfrm>
              <a:off x="6606349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82696" y="3958117"/>
              <a:ext cx="208171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Twinkl" pitchFamily="50" charset="0"/>
                </a:rPr>
                <a:t>The big hand </a:t>
              </a:r>
            </a:p>
            <a:p>
              <a:pPr algn="ctr"/>
              <a:r>
                <a:rPr lang="en-GB" sz="1600" dirty="0">
                  <a:latin typeface="Twinkl" pitchFamily="50" charset="0"/>
                </a:rPr>
                <a:t>points to the 8, the small hand just after halfway between the 10 and the 11.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d) 20 to 11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4405339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9172628">
            <a:off x="6117627" y="3179638"/>
            <a:ext cx="136736" cy="1756668"/>
          </a:xfrm>
          <a:prstGeom prst="rect">
            <a:avLst/>
          </a:prstGeom>
        </p:spPr>
      </p:pic>
      <p:pic>
        <p:nvPicPr>
          <p:cNvPr id="17" name="Individual Wor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41523" y="772357"/>
            <a:ext cx="6060955" cy="4462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To the Hour</a:t>
            </a:r>
            <a:endParaRPr lang="en-GB" sz="2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877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tell and write the time in 5-minute intervals. 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tell the time in 5-minute intervals. </a:t>
            </a:r>
          </a:p>
          <a:p>
            <a:r>
              <a:rPr lang="en-GB" dirty="0"/>
              <a:t>I can write the time in 5-minute intervals. 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2552235" y="3928093"/>
            <a:ext cx="2081719" cy="2034413"/>
            <a:chOff x="6582696" y="3602630"/>
            <a:chExt cx="2081719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Oval 23"/>
            <p:cNvSpPr/>
            <p:nvPr/>
          </p:nvSpPr>
          <p:spPr>
            <a:xfrm>
              <a:off x="6606349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82696" y="3881172"/>
              <a:ext cx="208171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points to the 10, the small hand points just before the 2.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e) 10 to 2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7998229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3159214">
            <a:off x="6117627" y="3179638"/>
            <a:ext cx="136736" cy="1756668"/>
          </a:xfrm>
          <a:prstGeom prst="rect">
            <a:avLst/>
          </a:prstGeom>
        </p:spPr>
      </p:pic>
      <p:pic>
        <p:nvPicPr>
          <p:cNvPr id="17" name="Individual Wor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41523" y="772357"/>
            <a:ext cx="6060955" cy="4462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To the Hour</a:t>
            </a:r>
            <a:endParaRPr lang="en-GB" sz="2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44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2552235" y="3928093"/>
            <a:ext cx="2081719" cy="2034413"/>
            <a:chOff x="6582696" y="3602630"/>
            <a:chExt cx="2081719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Oval 23"/>
            <p:cNvSpPr/>
            <p:nvPr/>
          </p:nvSpPr>
          <p:spPr>
            <a:xfrm>
              <a:off x="6606349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82696" y="3958117"/>
              <a:ext cx="208171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Twinkl" pitchFamily="50" charset="0"/>
                </a:rPr>
                <a:t>The big hand </a:t>
              </a:r>
            </a:p>
            <a:p>
              <a:pPr algn="ctr"/>
              <a:r>
                <a:rPr lang="en-GB" sz="1600" dirty="0">
                  <a:latin typeface="Twinkl" pitchFamily="50" charset="0"/>
                </a:rPr>
                <a:t>points to the 8, the small hand just after halfway between </a:t>
              </a:r>
            </a:p>
            <a:p>
              <a:pPr algn="ctr"/>
              <a:r>
                <a:rPr lang="en-GB" sz="1600" dirty="0">
                  <a:latin typeface="Twinkl" pitchFamily="50" charset="0"/>
                </a:rPr>
                <a:t>the 7 and the 8.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f) 20 to 8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4395086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3895047">
            <a:off x="6117627" y="3179638"/>
            <a:ext cx="136736" cy="1756668"/>
          </a:xfrm>
          <a:prstGeom prst="rect">
            <a:avLst/>
          </a:prstGeom>
        </p:spPr>
      </p:pic>
      <p:pic>
        <p:nvPicPr>
          <p:cNvPr id="17" name="Individual Wor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41523" y="772357"/>
            <a:ext cx="6060955" cy="4462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To the Hour</a:t>
            </a:r>
            <a:endParaRPr lang="en-GB" sz="2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047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53420" y="1985318"/>
            <a:ext cx="7634930" cy="4107507"/>
            <a:chOff x="753420" y="1985318"/>
            <a:chExt cx="7634930" cy="41075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7" t="23584" r="1051" b="1959"/>
            <a:stretch/>
          </p:blipFill>
          <p:spPr>
            <a:xfrm>
              <a:off x="753420" y="1985318"/>
              <a:ext cx="7634930" cy="41075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5" r="10991" b="37847"/>
            <a:stretch/>
          </p:blipFill>
          <p:spPr>
            <a:xfrm>
              <a:off x="753420" y="3157433"/>
              <a:ext cx="7634930" cy="293539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755650" y="716162"/>
            <a:ext cx="788511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600" dirty="0">
                <a:latin typeface="+mj-lt"/>
              </a:rPr>
              <a:t>Telling the Time in </a:t>
            </a:r>
          </a:p>
          <a:p>
            <a:pPr algn="ctr"/>
            <a:r>
              <a:rPr lang="en-GB" sz="3600" dirty="0">
                <a:latin typeface="+mj-lt"/>
              </a:rPr>
              <a:t>Five-Minute Intervals</a:t>
            </a:r>
            <a:endParaRPr lang="en-GB" sz="3500" dirty="0">
              <a:latin typeface="+mj-lt"/>
            </a:endParaRPr>
          </a:p>
        </p:txBody>
      </p:sp>
      <p:pic>
        <p:nvPicPr>
          <p:cNvPr id="5" name="Individual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0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64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18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272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26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580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734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888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42" y="2124075"/>
            <a:ext cx="2720903" cy="384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43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01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What’s the time if...</a:t>
            </a:r>
          </a:p>
          <a:p>
            <a:pPr algn="ctr"/>
            <a:r>
              <a:rPr lang="en-GB" dirty="0"/>
              <a:t>The big hand points to the 3 and the small hand past the 4?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9372" y="716162"/>
            <a:ext cx="494526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What’s the Time If…?</a:t>
            </a:r>
            <a:endParaRPr lang="en-GB" sz="4000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5400000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7580395">
            <a:off x="4762357" y="2939814"/>
            <a:ext cx="136736" cy="1756668"/>
          </a:xfrm>
          <a:prstGeom prst="rect">
            <a:avLst/>
          </a:prstGeom>
        </p:spPr>
      </p:pic>
      <p:pic>
        <p:nvPicPr>
          <p:cNvPr id="19" name="Talking Partner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6606350" y="4359352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" name="Oval 20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661721" y="4499413"/>
              <a:ext cx="1423893" cy="125340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15 minutes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past 4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(quarter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past 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60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01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What’s the time if...</a:t>
            </a:r>
          </a:p>
          <a:p>
            <a:pPr algn="ctr"/>
            <a:r>
              <a:rPr lang="en-GB" dirty="0"/>
              <a:t>The big hand points to the 7 and the small hand between the 11 and 12?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9372" y="716162"/>
            <a:ext cx="494526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What’s the Time If…?</a:t>
            </a:r>
            <a:endParaRPr lang="en-GB" sz="4000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2596137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0772901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06350" y="4359352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Oval 7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25 to 12</a:t>
              </a:r>
            </a:p>
          </p:txBody>
        </p:sp>
      </p:grpSp>
      <p:pic>
        <p:nvPicPr>
          <p:cNvPr id="19" name="Talking Partner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65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01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What’s the time if...</a:t>
            </a:r>
          </a:p>
          <a:p>
            <a:pPr algn="ctr"/>
            <a:r>
              <a:rPr lang="en-GB" dirty="0"/>
              <a:t>The big hand points to the 11 and the small hand just before the 7?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9372" y="716162"/>
            <a:ext cx="494526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What’s the Time If…?</a:t>
            </a:r>
            <a:endParaRPr lang="en-GB" sz="4000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9797328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2487869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06350" y="4359352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Oval 7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5 to 7</a:t>
              </a:r>
            </a:p>
          </p:txBody>
        </p:sp>
      </p:grpSp>
      <p:pic>
        <p:nvPicPr>
          <p:cNvPr id="19" name="Talking Partner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01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What’s the time if...</a:t>
            </a:r>
          </a:p>
          <a:p>
            <a:pPr algn="ctr"/>
            <a:r>
              <a:rPr lang="en-GB" dirty="0"/>
              <a:t>The big hand points to the 5 and the small hand between the 8 and 9?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9372" y="716162"/>
            <a:ext cx="494526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What’s the Time If…?</a:t>
            </a:r>
            <a:endParaRPr lang="en-GB" sz="4000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8986241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5115688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06350" y="4359352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Oval 7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25 past 8</a:t>
              </a:r>
            </a:p>
          </p:txBody>
        </p:sp>
      </p:grpSp>
      <p:pic>
        <p:nvPicPr>
          <p:cNvPr id="19" name="Talking Partner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42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01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What’s the time if...</a:t>
            </a:r>
          </a:p>
          <a:p>
            <a:pPr algn="ctr"/>
            <a:r>
              <a:rPr lang="en-GB" dirty="0"/>
              <a:t>The big hand points to the 4 and the small hand between the 1 and 2?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9372" y="716162"/>
            <a:ext cx="494526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What’s the Time If…?</a:t>
            </a:r>
            <a:endParaRPr lang="en-GB" sz="4000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7183169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500119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06350" y="4359352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Oval 7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20 past 1</a:t>
              </a:r>
            </a:p>
          </p:txBody>
        </p:sp>
      </p:grpSp>
      <p:pic>
        <p:nvPicPr>
          <p:cNvPr id="19" name="Talking Partner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13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01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What’s the time if...</a:t>
            </a:r>
          </a:p>
          <a:p>
            <a:pPr algn="ctr"/>
            <a:r>
              <a:rPr lang="en-GB" dirty="0"/>
              <a:t>The big hand points to the 8 and the small hand between the 5 and 6?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9372" y="716162"/>
            <a:ext cx="494526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What’s the Time If…?</a:t>
            </a:r>
            <a:endParaRPr lang="en-GB" sz="4000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4401093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0083095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06350" y="4359352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Oval 7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20 to 6</a:t>
              </a:r>
            </a:p>
          </p:txBody>
        </p:sp>
      </p:grpSp>
      <p:pic>
        <p:nvPicPr>
          <p:cNvPr id="19" name="Talking Partner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0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tell and write the time in 5-minute intervals. 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tell the time in 5-minute intervals. </a:t>
            </a:r>
          </a:p>
          <a:p>
            <a:r>
              <a:rPr lang="en-GB" dirty="0"/>
              <a:t>I can write the time in 5-minute intervals. 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57" y="56828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930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53018" y="549287"/>
            <a:ext cx="4037965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2800" dirty="0" err="1">
                <a:latin typeface="+mj-lt"/>
              </a:rPr>
              <a:t>O’Clock</a:t>
            </a:r>
            <a:r>
              <a:rPr lang="en-GB" sz="2800" dirty="0">
                <a:latin typeface="+mj-lt"/>
              </a:rPr>
              <a:t>, Half Past,</a:t>
            </a:r>
          </a:p>
          <a:p>
            <a:pPr algn="ctr"/>
            <a:r>
              <a:rPr lang="en-GB" sz="2800" dirty="0">
                <a:latin typeface="+mj-lt"/>
              </a:rPr>
              <a:t>Quarter Past, Quarter To</a:t>
            </a:r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53420" y="1985318"/>
            <a:ext cx="7634930" cy="4107507"/>
            <a:chOff x="753420" y="1985318"/>
            <a:chExt cx="7634930" cy="41075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7" t="23584" r="1051" b="1959"/>
            <a:stretch/>
          </p:blipFill>
          <p:spPr>
            <a:xfrm>
              <a:off x="753420" y="1985318"/>
              <a:ext cx="7634930" cy="41075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5" r="10991" b="37847"/>
            <a:stretch/>
          </p:blipFill>
          <p:spPr>
            <a:xfrm>
              <a:off x="753420" y="3157433"/>
              <a:ext cx="7634930" cy="293539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753419" y="148698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Click on the times to reveal the answers.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15290" y="2091462"/>
            <a:ext cx="1197032" cy="1197032"/>
            <a:chOff x="1715809" y="2095761"/>
            <a:chExt cx="1197032" cy="1197032"/>
          </a:xfrm>
        </p:grpSpPr>
        <p:sp>
          <p:nvSpPr>
            <p:cNvPr id="3" name="Oval 2"/>
            <p:cNvSpPr/>
            <p:nvPr/>
          </p:nvSpPr>
          <p:spPr>
            <a:xfrm>
              <a:off x="1715809" y="209576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751922" y="2483075"/>
              <a:ext cx="112480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5 o’clock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28290" y="2095761"/>
            <a:ext cx="1197032" cy="1197032"/>
            <a:chOff x="3228290" y="2095761"/>
            <a:chExt cx="1197032" cy="1197032"/>
          </a:xfrm>
        </p:grpSpPr>
        <p:sp>
          <p:nvSpPr>
            <p:cNvPr id="15" name="Oval 14"/>
            <p:cNvSpPr/>
            <p:nvPr/>
          </p:nvSpPr>
          <p:spPr>
            <a:xfrm>
              <a:off x="3228290" y="209576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264403" y="234457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Half Past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7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40772" y="2095761"/>
            <a:ext cx="1197032" cy="1197032"/>
            <a:chOff x="4740772" y="2095761"/>
            <a:chExt cx="1197032" cy="1197032"/>
          </a:xfrm>
        </p:grpSpPr>
        <p:sp>
          <p:nvSpPr>
            <p:cNvPr id="16" name="Oval 15"/>
            <p:cNvSpPr/>
            <p:nvPr/>
          </p:nvSpPr>
          <p:spPr>
            <a:xfrm>
              <a:off x="4740772" y="209576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76885" y="234457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Past 1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253253" y="2095761"/>
            <a:ext cx="1197032" cy="1197032"/>
            <a:chOff x="6253253" y="2095761"/>
            <a:chExt cx="1197032" cy="1197032"/>
          </a:xfrm>
        </p:grpSpPr>
        <p:sp>
          <p:nvSpPr>
            <p:cNvPr id="17" name="Oval 16"/>
            <p:cNvSpPr/>
            <p:nvPr/>
          </p:nvSpPr>
          <p:spPr>
            <a:xfrm>
              <a:off x="6253253" y="209576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289366" y="234457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To 11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715809" y="3445476"/>
            <a:ext cx="1197032" cy="1197032"/>
            <a:chOff x="1715809" y="3445476"/>
            <a:chExt cx="1197032" cy="1197032"/>
          </a:xfrm>
        </p:grpSpPr>
        <p:sp>
          <p:nvSpPr>
            <p:cNvPr id="26" name="Oval 25"/>
            <p:cNvSpPr/>
            <p:nvPr/>
          </p:nvSpPr>
          <p:spPr>
            <a:xfrm>
              <a:off x="1715809" y="3445476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751922" y="3699792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Half Past 10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228290" y="3445476"/>
            <a:ext cx="1197032" cy="1197032"/>
            <a:chOff x="3228290" y="3445476"/>
            <a:chExt cx="1197032" cy="1197032"/>
          </a:xfrm>
        </p:grpSpPr>
        <p:sp>
          <p:nvSpPr>
            <p:cNvPr id="27" name="Oval 26"/>
            <p:cNvSpPr/>
            <p:nvPr/>
          </p:nvSpPr>
          <p:spPr>
            <a:xfrm>
              <a:off x="3228290" y="3445476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264403" y="3694290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To 3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40772" y="3445476"/>
            <a:ext cx="1197032" cy="1197032"/>
            <a:chOff x="4740772" y="3445476"/>
            <a:chExt cx="1197032" cy="1197032"/>
          </a:xfrm>
        </p:grpSpPr>
        <p:sp>
          <p:nvSpPr>
            <p:cNvPr id="28" name="Oval 27"/>
            <p:cNvSpPr/>
            <p:nvPr/>
          </p:nvSpPr>
          <p:spPr>
            <a:xfrm>
              <a:off x="4740772" y="3445476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776885" y="3841950"/>
              <a:ext cx="112480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6 o’clock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253253" y="3445476"/>
            <a:ext cx="1197032" cy="1197032"/>
            <a:chOff x="6253253" y="3445476"/>
            <a:chExt cx="1197032" cy="1197032"/>
          </a:xfrm>
        </p:grpSpPr>
        <p:sp>
          <p:nvSpPr>
            <p:cNvPr id="29" name="Oval 28"/>
            <p:cNvSpPr/>
            <p:nvPr/>
          </p:nvSpPr>
          <p:spPr>
            <a:xfrm>
              <a:off x="6253253" y="3445476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289366" y="3703450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Past 10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715809" y="4795191"/>
            <a:ext cx="1197032" cy="1197032"/>
            <a:chOff x="1715809" y="4795191"/>
            <a:chExt cx="1197032" cy="1197032"/>
          </a:xfrm>
        </p:grpSpPr>
        <p:sp>
          <p:nvSpPr>
            <p:cNvPr id="36" name="Oval 35"/>
            <p:cNvSpPr/>
            <p:nvPr/>
          </p:nvSpPr>
          <p:spPr>
            <a:xfrm>
              <a:off x="1715809" y="479519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751922" y="5182504"/>
              <a:ext cx="112480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3 o’clock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228290" y="4795191"/>
            <a:ext cx="1197032" cy="1197032"/>
            <a:chOff x="3228290" y="4795191"/>
            <a:chExt cx="1197032" cy="1197032"/>
          </a:xfrm>
        </p:grpSpPr>
        <p:sp>
          <p:nvSpPr>
            <p:cNvPr id="37" name="Oval 36"/>
            <p:cNvSpPr/>
            <p:nvPr/>
          </p:nvSpPr>
          <p:spPr>
            <a:xfrm>
              <a:off x="3228290" y="479519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264403" y="5044004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Past 7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740772" y="4795191"/>
            <a:ext cx="1197032" cy="1197032"/>
            <a:chOff x="4740772" y="4795191"/>
            <a:chExt cx="1197032" cy="1197032"/>
          </a:xfrm>
        </p:grpSpPr>
        <p:sp>
          <p:nvSpPr>
            <p:cNvPr id="38" name="Oval 37"/>
            <p:cNvSpPr/>
            <p:nvPr/>
          </p:nvSpPr>
          <p:spPr>
            <a:xfrm>
              <a:off x="4740772" y="479519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776885" y="504400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Half Past 11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253253" y="4795191"/>
            <a:ext cx="1197032" cy="1197032"/>
            <a:chOff x="6253253" y="4795191"/>
            <a:chExt cx="1197032" cy="1197032"/>
          </a:xfrm>
        </p:grpSpPr>
        <p:sp>
          <p:nvSpPr>
            <p:cNvPr id="39" name="Oval 38"/>
            <p:cNvSpPr/>
            <p:nvPr/>
          </p:nvSpPr>
          <p:spPr>
            <a:xfrm>
              <a:off x="6253253" y="479519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289366" y="504400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To 2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694772" y="2069160"/>
            <a:ext cx="1239852" cy="1232944"/>
            <a:chOff x="634392" y="806090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634392" y="806090"/>
              <a:ext cx="1239852" cy="1232944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8990493">
              <a:off x="1222371" y="1074927"/>
              <a:ext cx="63892" cy="68582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55" t="740" r="11970" b="19954"/>
            <a:stretch/>
          </p:blipFill>
          <p:spPr>
            <a:xfrm>
              <a:off x="1232785" y="916878"/>
              <a:ext cx="48491" cy="1016793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3205674" y="2069160"/>
            <a:ext cx="1239852" cy="1232944"/>
            <a:chOff x="1926694" y="916245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1926694" y="916245"/>
              <a:ext cx="1239852" cy="123294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3449607">
              <a:off x="2514673" y="1185082"/>
              <a:ext cx="63892" cy="685829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55" t="740" r="11970" b="19954"/>
            <a:stretch/>
          </p:blipFill>
          <p:spPr>
            <a:xfrm rot="10800000">
              <a:off x="2528772" y="1019599"/>
              <a:ext cx="48491" cy="1016793"/>
            </a:xfrm>
            <a:prstGeom prst="rect">
              <a:avLst/>
            </a:prstGeom>
          </p:spPr>
        </p:pic>
      </p:grpSp>
      <p:grpSp>
        <p:nvGrpSpPr>
          <p:cNvPr id="77" name="Group 76"/>
          <p:cNvGrpSpPr/>
          <p:nvPr/>
        </p:nvGrpSpPr>
        <p:grpSpPr>
          <a:xfrm>
            <a:off x="4724703" y="2069160"/>
            <a:ext cx="1239852" cy="1232944"/>
            <a:chOff x="3528337" y="824854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3528337" y="824854"/>
              <a:ext cx="1239852" cy="1232944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2367172">
              <a:off x="4116317" y="1098411"/>
              <a:ext cx="63892" cy="685829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5400000">
              <a:off x="4114799" y="937730"/>
              <a:ext cx="76199" cy="1016793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6230221" y="2069160"/>
            <a:ext cx="1239852" cy="1232944"/>
            <a:chOff x="4827037" y="832552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4827037" y="832552"/>
              <a:ext cx="1239852" cy="1232944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9340194">
              <a:off x="5415017" y="1106109"/>
              <a:ext cx="63892" cy="685829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6200000">
              <a:off x="5413499" y="943047"/>
              <a:ext cx="76199" cy="1016793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1693192" y="3418130"/>
            <a:ext cx="1239852" cy="1232944"/>
            <a:chOff x="885896" y="3321304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885896" y="3321304"/>
              <a:ext cx="1239852" cy="123294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8964295">
              <a:off x="1473876" y="3594861"/>
              <a:ext cx="63892" cy="685829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0800000">
              <a:off x="1472358" y="3431799"/>
              <a:ext cx="76199" cy="1016793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3212071" y="3418130"/>
            <a:ext cx="1239852" cy="1232944"/>
            <a:chOff x="3033461" y="3231964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3033461" y="3231964"/>
              <a:ext cx="1239852" cy="123294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4856175">
              <a:off x="3621441" y="3505521"/>
              <a:ext cx="63892" cy="685829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6200000">
              <a:off x="3619923" y="3342459"/>
              <a:ext cx="76199" cy="1016793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4715178" y="3418130"/>
            <a:ext cx="1239852" cy="1232944"/>
            <a:chOff x="4643357" y="3313433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4643357" y="3313433"/>
              <a:ext cx="1239852" cy="1232944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0800000">
              <a:off x="5231337" y="3586990"/>
              <a:ext cx="63892" cy="68582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>
              <a:off x="5230349" y="3421507"/>
              <a:ext cx="76199" cy="1016793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>
            <a:off x="6237040" y="3418130"/>
            <a:ext cx="1239852" cy="1232944"/>
            <a:chOff x="6310599" y="3368719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6310599" y="3368719"/>
              <a:ext cx="1239852" cy="1232944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8520551">
              <a:off x="6898579" y="3642276"/>
              <a:ext cx="63892" cy="685829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5400000">
              <a:off x="6892425" y="3480853"/>
              <a:ext cx="76199" cy="1016793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1695594" y="4764496"/>
            <a:ext cx="1239852" cy="1232944"/>
            <a:chOff x="581461" y="4200298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581461" y="4200298"/>
              <a:ext cx="1239852" cy="1232944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5400000">
              <a:off x="1169441" y="4473855"/>
              <a:ext cx="63892" cy="68582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>
              <a:off x="1163287" y="4312432"/>
              <a:ext cx="76199" cy="1016793"/>
            </a:xfrm>
            <a:prstGeom prst="rect">
              <a:avLst/>
            </a:prstGeom>
          </p:spPr>
        </p:pic>
      </p:grpSp>
      <p:grpSp>
        <p:nvGrpSpPr>
          <p:cNvPr id="104" name="Group 103"/>
          <p:cNvGrpSpPr/>
          <p:nvPr/>
        </p:nvGrpSpPr>
        <p:grpSpPr>
          <a:xfrm>
            <a:off x="3205674" y="4764496"/>
            <a:ext cx="1239852" cy="1232944"/>
            <a:chOff x="2644761" y="4034677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2644761" y="4034677"/>
              <a:ext cx="1239852" cy="1232944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3097987">
              <a:off x="3232741" y="4308234"/>
              <a:ext cx="63892" cy="685829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5400000">
              <a:off x="3226587" y="4146811"/>
              <a:ext cx="76199" cy="1016793"/>
            </a:xfrm>
            <a:prstGeom prst="rect">
              <a:avLst/>
            </a:prstGeom>
          </p:spPr>
        </p:pic>
      </p:grpSp>
      <p:grpSp>
        <p:nvGrpSpPr>
          <p:cNvPr id="109" name="Group 108"/>
          <p:cNvGrpSpPr/>
          <p:nvPr/>
        </p:nvGrpSpPr>
        <p:grpSpPr>
          <a:xfrm>
            <a:off x="4724703" y="4764496"/>
            <a:ext cx="1239852" cy="1232944"/>
            <a:chOff x="4156959" y="4011034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4156959" y="4011034"/>
              <a:ext cx="1239852" cy="1232944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20687927">
              <a:off x="4744939" y="4284591"/>
              <a:ext cx="63892" cy="685829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0800000">
              <a:off x="4743547" y="4123168"/>
              <a:ext cx="76199" cy="1016793"/>
            </a:xfrm>
            <a:prstGeom prst="rect">
              <a:avLst/>
            </a:prstGeom>
          </p:spPr>
        </p:pic>
      </p:grpSp>
      <p:grpSp>
        <p:nvGrpSpPr>
          <p:cNvPr id="110" name="Group 109"/>
          <p:cNvGrpSpPr/>
          <p:nvPr/>
        </p:nvGrpSpPr>
        <p:grpSpPr>
          <a:xfrm>
            <a:off x="6234856" y="4764496"/>
            <a:ext cx="1239852" cy="1232944"/>
            <a:chOff x="5559675" y="4034677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5559675" y="4034677"/>
              <a:ext cx="1239852" cy="1232944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2990450">
              <a:off x="6152417" y="4310615"/>
              <a:ext cx="63892" cy="685829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6200000">
              <a:off x="6146263" y="4146811"/>
              <a:ext cx="76199" cy="101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301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61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Starting at 12, we count clockwise round the clock to tell us </a:t>
            </a:r>
          </a:p>
          <a:p>
            <a:pPr algn="ctr"/>
            <a:r>
              <a:rPr lang="en-GB" dirty="0">
                <a:latin typeface="Twinkl" pitchFamily="50" charset="0"/>
              </a:rPr>
              <a:t>minutes past the hour.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751438" y="1991762"/>
            <a:ext cx="7636912" cy="4101220"/>
            <a:chOff x="751438" y="1991762"/>
            <a:chExt cx="7636912" cy="41012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3262354" y="2257813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2" name="Group 11"/>
            <p:cNvGrpSpPr/>
            <p:nvPr/>
          </p:nvGrpSpPr>
          <p:grpSpPr>
            <a:xfrm>
              <a:off x="755650" y="1991762"/>
              <a:ext cx="1806373" cy="1892175"/>
              <a:chOff x="753428" y="1991762"/>
              <a:chExt cx="2453489" cy="257002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51" t="7156"/>
              <a:stretch/>
            </p:blipFill>
            <p:spPr>
              <a:xfrm>
                <a:off x="753428" y="1991762"/>
                <a:ext cx="2062040" cy="2186821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40348"/>
              <a:stretch/>
            </p:blipFill>
            <p:spPr>
              <a:xfrm rot="5400000">
                <a:off x="695158" y="2050032"/>
                <a:ext cx="2570029" cy="2453489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8" b="38367"/>
            <a:stretch/>
          </p:blipFill>
          <p:spPr>
            <a:xfrm>
              <a:off x="751438" y="4359352"/>
              <a:ext cx="2886549" cy="1733473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>
            <a:off x="4762357" y="2939814"/>
            <a:ext cx="136736" cy="175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5" t="1058" r="18155" b="49999"/>
          <a:stretch/>
        </p:blipFill>
        <p:spPr>
          <a:xfrm>
            <a:off x="755650" y="1991762"/>
            <a:ext cx="7632700" cy="410122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2" name="Oval 31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29" name="Oval 2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3262354" y="2257813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755650" y="1991605"/>
            <a:ext cx="1806373" cy="1892175"/>
            <a:chOff x="753428" y="1991549"/>
            <a:chExt cx="2453489" cy="25700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51" t="7156"/>
            <a:stretch/>
          </p:blipFill>
          <p:spPr>
            <a:xfrm>
              <a:off x="753428" y="1991762"/>
              <a:ext cx="2062040" cy="21868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6" b="40348"/>
            <a:stretch/>
          </p:blipFill>
          <p:spPr>
            <a:xfrm rot="5400000">
              <a:off x="695158" y="2049819"/>
              <a:ext cx="2570029" cy="2453489"/>
            </a:xfrm>
            <a:prstGeom prst="rect">
              <a:avLst/>
            </a:prstGeom>
            <a:effectLst/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8" b="38367"/>
          <a:stretch/>
        </p:blipFill>
        <p:spPr>
          <a:xfrm>
            <a:off x="755650" y="4359352"/>
            <a:ext cx="2882337" cy="17334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798535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9086624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Oval 7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61166" y="4837069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5 past 5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</p:spTree>
    <p:extLst>
      <p:ext uri="{BB962C8B-B14F-4D97-AF65-F5344CB8AC3E}">
        <p14:creationId xmlns:p14="http://schemas.microsoft.com/office/powerpoint/2010/main" val="314766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3597309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6592110">
            <a:off x="4762357" y="2939814"/>
            <a:ext cx="136736" cy="17566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61166" y="4837069"/>
              <a:ext cx="1423893" cy="5699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10 past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55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5400000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0170196">
            <a:off x="4762357" y="2939814"/>
            <a:ext cx="136736" cy="17566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61166" y="4492760"/>
              <a:ext cx="1423893" cy="1319636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15 minutes past 11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(quarter 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past 11)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61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7182235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4255979">
            <a:off x="4762357" y="2939814"/>
            <a:ext cx="136736" cy="17566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61166" y="4837069"/>
              <a:ext cx="1423893" cy="5699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20 past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681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396</TotalTime>
  <Words>1347</Words>
  <Application>Microsoft Office PowerPoint</Application>
  <PresentationFormat>On-screen Show (4:3)</PresentationFormat>
  <Paragraphs>301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Tuffy</vt:lpstr>
      <vt:lpstr>Sassoon Infant Rg</vt:lpstr>
      <vt:lpstr>Twinkl SemiBold</vt:lpstr>
      <vt:lpstr>Times New Roman</vt:lpstr>
      <vt:lpstr>Twinkl</vt:lpstr>
      <vt:lpstr>Sassoon Infant Md</vt:lpstr>
      <vt:lpstr>1_Office Theme</vt:lpstr>
      <vt:lpstr>Maths</vt:lpstr>
      <vt:lpstr>Telling the Time in Five-Minute Intervals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J Charnley</cp:lastModifiedBy>
  <cp:revision>58</cp:revision>
  <dcterms:created xsi:type="dcterms:W3CDTF">2017-03-16T17:37:56Z</dcterms:created>
  <dcterms:modified xsi:type="dcterms:W3CDTF">2020-06-22T10:11:49Z</dcterms:modified>
</cp:coreProperties>
</file>