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60" r:id="rId2"/>
    <p:sldId id="261" r:id="rId3"/>
    <p:sldId id="262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67" r:id="rId17"/>
    <p:sldId id="279" r:id="rId18"/>
    <p:sldId id="280" r:id="rId19"/>
    <p:sldId id="281" r:id="rId20"/>
    <p:sldId id="282" r:id="rId21"/>
    <p:sldId id="283" r:id="rId22"/>
    <p:sldId id="284" r:id="rId23"/>
    <p:sldId id="265" r:id="rId24"/>
    <p:sldId id="264" r:id="rId25"/>
  </p:sldIdLst>
  <p:sldSz cx="9144000" cy="6858000" type="screen4x3"/>
  <p:notesSz cx="6858000" cy="9144000"/>
  <p:embeddedFontLst>
    <p:embeddedFont>
      <p:font typeface="Tuffy" panose="020B0603060100000000" charset="0"/>
      <p:regular r:id="rId26"/>
      <p:bold r:id="rId27"/>
      <p:italic r:id="rId28"/>
      <p:boldItalic r:id="rId29"/>
    </p:embeddedFont>
    <p:embeddedFont>
      <p:font typeface="Sassoon Infant Md" panose="02000603050000020003" charset="0"/>
      <p:regular r:id="rId30"/>
    </p:embeddedFont>
    <p:embeddedFont>
      <p:font typeface="Twinkl SemiBold" charset="0"/>
      <p:bold r:id="rId31"/>
    </p:embeddedFont>
    <p:embeddedFont>
      <p:font typeface="Sassoon Infant Rg" panose="02000503030000020003" charset="0"/>
      <p:regular r:id="rId32"/>
      <p:bold r:id="rId33"/>
    </p:embeddedFont>
    <p:embeddedFont>
      <p:font typeface="Twinkl" panose="020B0604020202020204" charset="0"/>
      <p:regular r:id="rId34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7" d="100"/>
          <a:sy n="87" d="100"/>
        </p:scale>
        <p:origin x="-858" y="-12"/>
      </p:cViewPr>
      <p:guideLst>
        <p:guide orient="horz" pos="2160"/>
        <p:guide orient="horz" pos="323"/>
        <p:guide orient="horz" pos="482"/>
        <p:guide orient="horz" pos="3997"/>
        <p:guide orient="horz" pos="3838"/>
        <p:guide pos="2880"/>
        <p:guide pos="317"/>
        <p:guide pos="476"/>
        <p:guide pos="5284"/>
        <p:guide pos="54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D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r">
              <a:lnSpc>
                <a:spcPct val="107000"/>
              </a:lnSpc>
              <a:spcAft>
                <a:spcPts val="0"/>
              </a:spcAft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Tuffy" panose="020B0603060100000000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| </a:t>
            </a:r>
            <a:r>
              <a:rPr lang="en-GB" sz="800" dirty="0">
                <a:solidFill>
                  <a:srgbClr val="FFFFFF"/>
                </a:solidFill>
                <a:latin typeface="Tuffy" panose="020B0603060100000000" pitchFamily="34" charset="0"/>
                <a:ea typeface="Tuffy" panose="020B0603060100000000" pitchFamily="34" charset="0"/>
                <a:cs typeface="Times New Roman" panose="02020603050405020304" pitchFamily="18" charset="0"/>
              </a:rPr>
              <a:t>Year 3 | Measurement | Telling the Time | Lesson 2 of 7: Minutes Past the Hour 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smtClean="0"/>
              <a:t>Maths</a:t>
            </a:r>
            <a:endParaRPr lang="en-GB" altLang="en-US" sz="5400" b="0" smtClean="0"/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291740"/>
            <a:ext cx="7632700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Use the Blank Clock Face </a:t>
            </a:r>
            <a:r>
              <a:rPr lang="en-GB" dirty="0" smtClean="0">
                <a:latin typeface="Twinkl" pitchFamily="50" charset="0"/>
              </a:rPr>
              <a:t>Sheet.</a:t>
            </a:r>
          </a:p>
          <a:p>
            <a:pPr algn="ctr"/>
            <a:r>
              <a:rPr lang="en-GB" dirty="0" smtClean="0">
                <a:latin typeface="Twinkl" pitchFamily="50" charset="0"/>
              </a:rPr>
              <a:t>Draw </a:t>
            </a:r>
            <a:r>
              <a:rPr lang="en-GB" dirty="0">
                <a:latin typeface="Twinkl" pitchFamily="50" charset="0"/>
              </a:rPr>
              <a:t>hands on the clocks to show these times: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4946" y="697112"/>
            <a:ext cx="283410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Clock Hands</a:t>
            </a:r>
            <a:endParaRPr lang="en-GB" sz="4000" dirty="0">
              <a:latin typeface="+mj-lt"/>
            </a:endParaRPr>
          </a:p>
        </p:txBody>
      </p:sp>
      <p:pic>
        <p:nvPicPr>
          <p:cNvPr id="18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11994"/>
          <a:stretch/>
        </p:blipFill>
        <p:spPr>
          <a:xfrm>
            <a:off x="755650" y="1990725"/>
            <a:ext cx="7632700" cy="410527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516458" y="2268672"/>
            <a:ext cx="1533525" cy="1533525"/>
            <a:chOff x="3100429" y="4428981"/>
            <a:chExt cx="1533525" cy="1533525"/>
          </a:xfrm>
        </p:grpSpPr>
        <p:sp>
          <p:nvSpPr>
            <p:cNvPr id="23" name="Oval 22"/>
            <p:cNvSpPr/>
            <p:nvPr/>
          </p:nvSpPr>
          <p:spPr>
            <a:xfrm>
              <a:off x="3100429" y="4428981"/>
              <a:ext cx="1533525" cy="15335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55245" y="4661375"/>
              <a:ext cx="1423893" cy="1068736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000" dirty="0" smtClean="0">
                  <a:latin typeface="Twinkl" pitchFamily="50" charset="0"/>
                </a:rPr>
                <a:t>a.</a:t>
              </a:r>
            </a:p>
            <a:p>
              <a:pPr algn="ctr"/>
              <a:r>
                <a:rPr lang="en-GB" sz="2000" dirty="0" smtClean="0">
                  <a:latin typeface="Twinkl" pitchFamily="50" charset="0"/>
                </a:rPr>
                <a:t>16 </a:t>
              </a:r>
              <a:r>
                <a:rPr lang="en-GB" sz="2000" dirty="0">
                  <a:latin typeface="Twinkl" pitchFamily="50" charset="0"/>
                </a:rPr>
                <a:t>minutes past 3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08014" y="2268672"/>
            <a:ext cx="1533525" cy="1533525"/>
            <a:chOff x="3100429" y="4428981"/>
            <a:chExt cx="1533525" cy="1533525"/>
          </a:xfrm>
        </p:grpSpPr>
        <p:sp>
          <p:nvSpPr>
            <p:cNvPr id="28" name="Oval 27"/>
            <p:cNvSpPr/>
            <p:nvPr/>
          </p:nvSpPr>
          <p:spPr>
            <a:xfrm>
              <a:off x="3100429" y="4428981"/>
              <a:ext cx="1533525" cy="15335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55245" y="4661375"/>
              <a:ext cx="1423893" cy="1068736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000" dirty="0" smtClean="0">
                  <a:latin typeface="Twinkl" pitchFamily="50" charset="0"/>
                </a:rPr>
                <a:t>b.</a:t>
              </a:r>
            </a:p>
            <a:p>
              <a:pPr algn="ctr"/>
              <a:r>
                <a:rPr lang="en-GB" sz="2000" dirty="0" smtClean="0">
                  <a:latin typeface="Twinkl" pitchFamily="50" charset="0"/>
                </a:rPr>
                <a:t>22 </a:t>
              </a:r>
              <a:r>
                <a:rPr lang="en-GB" sz="2000" dirty="0">
                  <a:latin typeface="Twinkl" pitchFamily="50" charset="0"/>
                </a:rPr>
                <a:t>minutes past 11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099570" y="2268672"/>
            <a:ext cx="1533525" cy="1533525"/>
            <a:chOff x="3100429" y="4428981"/>
            <a:chExt cx="1533525" cy="1533525"/>
          </a:xfrm>
        </p:grpSpPr>
        <p:sp>
          <p:nvSpPr>
            <p:cNvPr id="31" name="Oval 30"/>
            <p:cNvSpPr/>
            <p:nvPr/>
          </p:nvSpPr>
          <p:spPr>
            <a:xfrm>
              <a:off x="3100429" y="4428981"/>
              <a:ext cx="1533525" cy="15335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155245" y="4661375"/>
              <a:ext cx="1423893" cy="1068736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000" dirty="0" smtClean="0">
                  <a:latin typeface="Twinkl" pitchFamily="50" charset="0"/>
                </a:rPr>
                <a:t>c</a:t>
              </a:r>
              <a:r>
                <a:rPr lang="en-GB" sz="2000" dirty="0">
                  <a:latin typeface="Twinkl" pitchFamily="50" charset="0"/>
                </a:rPr>
                <a:t>. </a:t>
              </a:r>
              <a:endParaRPr lang="en-GB" sz="2000" dirty="0" smtClean="0">
                <a:latin typeface="Twinkl" pitchFamily="50" charset="0"/>
              </a:endParaRPr>
            </a:p>
            <a:p>
              <a:pPr algn="ctr"/>
              <a:r>
                <a:rPr lang="en-GB" sz="2000" dirty="0" smtClean="0">
                  <a:latin typeface="Twinkl" pitchFamily="50" charset="0"/>
                </a:rPr>
                <a:t>6 </a:t>
              </a:r>
              <a:r>
                <a:rPr lang="en-GB" sz="2000" dirty="0">
                  <a:latin typeface="Twinkl" pitchFamily="50" charset="0"/>
                </a:rPr>
                <a:t>minutes past </a:t>
              </a:r>
              <a:r>
                <a:rPr lang="en-GB" sz="2000" dirty="0" smtClean="0">
                  <a:latin typeface="Twinkl" pitchFamily="50" charset="0"/>
                </a:rPr>
                <a:t>4</a:t>
              </a:r>
              <a:endParaRPr lang="en-GB" sz="2000" dirty="0">
                <a:latin typeface="Twinkl" pitchFamily="50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649933" y="4179093"/>
            <a:ext cx="1533525" cy="1533525"/>
            <a:chOff x="3100429" y="4428981"/>
            <a:chExt cx="1533525" cy="1533525"/>
          </a:xfrm>
        </p:grpSpPr>
        <p:sp>
          <p:nvSpPr>
            <p:cNvPr id="34" name="Oval 33"/>
            <p:cNvSpPr/>
            <p:nvPr/>
          </p:nvSpPr>
          <p:spPr>
            <a:xfrm>
              <a:off x="3100429" y="4428981"/>
              <a:ext cx="1533525" cy="15335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155245" y="4661375"/>
              <a:ext cx="1423893" cy="1068736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000" dirty="0" smtClean="0">
                  <a:latin typeface="Twinkl" pitchFamily="50" charset="0"/>
                </a:rPr>
                <a:t>d</a:t>
              </a:r>
              <a:r>
                <a:rPr lang="en-GB" sz="2000" dirty="0">
                  <a:latin typeface="Twinkl" pitchFamily="50" charset="0"/>
                </a:rPr>
                <a:t>. </a:t>
              </a:r>
              <a:endParaRPr lang="en-GB" sz="2000" dirty="0" smtClean="0">
                <a:latin typeface="Twinkl" pitchFamily="50" charset="0"/>
              </a:endParaRPr>
            </a:p>
            <a:p>
              <a:pPr algn="ctr"/>
              <a:r>
                <a:rPr lang="en-GB" sz="2000" dirty="0" smtClean="0">
                  <a:latin typeface="Twinkl" pitchFamily="50" charset="0"/>
                </a:rPr>
                <a:t>28 </a:t>
              </a:r>
              <a:r>
                <a:rPr lang="en-GB" sz="2000" dirty="0">
                  <a:latin typeface="Twinkl" pitchFamily="50" charset="0"/>
                </a:rPr>
                <a:t>minutes past 7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38711" y="4179093"/>
            <a:ext cx="1533525" cy="1533525"/>
            <a:chOff x="3100429" y="4428981"/>
            <a:chExt cx="1533525" cy="1533525"/>
          </a:xfrm>
        </p:grpSpPr>
        <p:sp>
          <p:nvSpPr>
            <p:cNvPr id="37" name="Oval 36"/>
            <p:cNvSpPr/>
            <p:nvPr/>
          </p:nvSpPr>
          <p:spPr>
            <a:xfrm>
              <a:off x="3100429" y="4428981"/>
              <a:ext cx="1533525" cy="15335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55245" y="4661375"/>
              <a:ext cx="1423893" cy="1068736"/>
            </a:xfrm>
            <a:prstGeom prst="rect">
              <a:avLst/>
            </a:prstGeom>
          </p:spPr>
          <p:txBody>
            <a:bodyPr wrap="square" lIns="0" tIns="72000" rIns="0" bIns="72000">
              <a:spAutoFit/>
            </a:bodyPr>
            <a:lstStyle/>
            <a:p>
              <a:pPr algn="ctr"/>
              <a:r>
                <a:rPr lang="en-GB" sz="2000" dirty="0" smtClean="0">
                  <a:latin typeface="Twinkl" pitchFamily="50" charset="0"/>
                </a:rPr>
                <a:t>e</a:t>
              </a:r>
              <a:r>
                <a:rPr lang="en-GB" sz="2000" dirty="0">
                  <a:latin typeface="Twinkl" pitchFamily="50" charset="0"/>
                </a:rPr>
                <a:t>. </a:t>
              </a:r>
              <a:endParaRPr lang="en-GB" sz="2000" dirty="0" smtClean="0">
                <a:latin typeface="Twinkl" pitchFamily="50" charset="0"/>
              </a:endParaRPr>
            </a:p>
            <a:p>
              <a:pPr algn="ctr"/>
              <a:r>
                <a:rPr lang="en-GB" sz="2000" dirty="0" smtClean="0">
                  <a:latin typeface="Twinkl" pitchFamily="50" charset="0"/>
                </a:rPr>
                <a:t>13 </a:t>
              </a:r>
              <a:r>
                <a:rPr lang="en-GB" sz="2000" dirty="0">
                  <a:latin typeface="Twinkl" pitchFamily="50" charset="0"/>
                </a:rPr>
                <a:t>minutes past 5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2038350" y="4945855"/>
            <a:ext cx="5067300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Be sure to use a ruler! </a:t>
            </a:r>
          </a:p>
          <a:p>
            <a:pPr algn="ctr"/>
            <a:r>
              <a:rPr lang="en-GB" dirty="0"/>
              <a:t>Remember – the big hand points to the minutes, and the small hand points to the hour. </a:t>
            </a:r>
          </a:p>
        </p:txBody>
      </p:sp>
    </p:spTree>
    <p:extLst>
      <p:ext uri="{BB962C8B-B14F-4D97-AF65-F5344CB8AC3E}">
        <p14:creationId xmlns:p14="http://schemas.microsoft.com/office/powerpoint/2010/main" val="37201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latin typeface="Twinkl" pitchFamily="50" charset="0"/>
              </a:rPr>
              <a:t>a) 16 </a:t>
            </a:r>
            <a:r>
              <a:rPr lang="en-GB" dirty="0">
                <a:latin typeface="Twinkl" pitchFamily="50" charset="0"/>
              </a:rPr>
              <a:t>minutes past 3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4946" y="697112"/>
            <a:ext cx="283410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Clock Hands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780544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6074049">
            <a:off x="4523687" y="2958998"/>
            <a:ext cx="148574" cy="1908748"/>
          </a:xfrm>
          <a:prstGeom prst="rect">
            <a:avLst/>
          </a:prstGeom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8652" y="3833298"/>
            <a:ext cx="2174363" cy="2174363"/>
            <a:chOff x="913158" y="2101601"/>
            <a:chExt cx="2174363" cy="2174363"/>
          </a:xfrm>
          <a:effectLst/>
        </p:grpSpPr>
        <p:sp>
          <p:nvSpPr>
            <p:cNvPr id="21" name="Oval 20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4653" y="2450118"/>
              <a:ext cx="211137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The big hand points 1 minute after the 3. The small hand points just after the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6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latin typeface="Twinkl" pitchFamily="50" charset="0"/>
              </a:rPr>
              <a:t>b) 22 </a:t>
            </a:r>
            <a:r>
              <a:rPr lang="en-GB" dirty="0">
                <a:latin typeface="Twinkl" pitchFamily="50" charset="0"/>
              </a:rPr>
              <a:t>minutes past 11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4946" y="697112"/>
            <a:ext cx="283410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Clock Hands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7929407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0444768">
            <a:off x="4523687" y="2958998"/>
            <a:ext cx="148574" cy="1908748"/>
          </a:xfrm>
          <a:prstGeom prst="rect">
            <a:avLst/>
          </a:prstGeom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8652" y="3833298"/>
            <a:ext cx="2174363" cy="2174363"/>
            <a:chOff x="913158" y="2101601"/>
            <a:chExt cx="2174363" cy="2174363"/>
          </a:xfrm>
          <a:effectLst/>
        </p:grpSpPr>
        <p:sp>
          <p:nvSpPr>
            <p:cNvPr id="21" name="Oval 20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4653" y="2359244"/>
              <a:ext cx="21113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points 2 minutes after the 4. </a:t>
              </a:r>
            </a:p>
            <a:p>
              <a:pPr algn="ctr"/>
              <a:r>
                <a:rPr lang="en-GB" dirty="0">
                  <a:latin typeface="Twinkl" pitchFamily="50" charset="0"/>
                </a:rPr>
                <a:t>The small </a:t>
              </a:r>
              <a:r>
                <a:rPr lang="en-GB" dirty="0" smtClean="0">
                  <a:latin typeface="Twinkl" pitchFamily="50" charset="0"/>
                </a:rPr>
                <a:t>hand points </a:t>
              </a:r>
              <a:r>
                <a:rPr lang="en-GB" dirty="0">
                  <a:latin typeface="Twinkl" pitchFamily="50" charset="0"/>
                </a:rPr>
                <a:t>between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the </a:t>
              </a:r>
              <a:r>
                <a:rPr lang="en-GB" dirty="0">
                  <a:latin typeface="Twinkl" pitchFamily="50" charset="0"/>
                </a:rPr>
                <a:t>11 and 12.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1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latin typeface="Twinkl" pitchFamily="50" charset="0"/>
              </a:rPr>
              <a:t>c) 6 </a:t>
            </a:r>
            <a:r>
              <a:rPr lang="en-GB" dirty="0">
                <a:latin typeface="Twinkl" pitchFamily="50" charset="0"/>
              </a:rPr>
              <a:t>minutes past 4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4946" y="697112"/>
            <a:ext cx="283410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Clock Hands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2164776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7491489">
            <a:off x="4523687" y="2958998"/>
            <a:ext cx="148574" cy="1908748"/>
          </a:xfrm>
          <a:prstGeom prst="rect">
            <a:avLst/>
          </a:prstGeom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8652" y="3833298"/>
            <a:ext cx="2174363" cy="2174363"/>
            <a:chOff x="913158" y="2101601"/>
            <a:chExt cx="2174363" cy="2174363"/>
          </a:xfrm>
          <a:effectLst/>
        </p:grpSpPr>
        <p:sp>
          <p:nvSpPr>
            <p:cNvPr id="21" name="Oval 20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4653" y="2450118"/>
              <a:ext cx="211137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points 1 minute after the 1. The small hand points just past the 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27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latin typeface="Twinkl" pitchFamily="50" charset="0"/>
              </a:rPr>
              <a:t>d) 28 </a:t>
            </a:r>
            <a:r>
              <a:rPr lang="en-GB" dirty="0">
                <a:latin typeface="Twinkl" pitchFamily="50" charset="0"/>
              </a:rPr>
              <a:t>minutes past 7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4946" y="697112"/>
            <a:ext cx="283410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Clock Hands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0089782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3455870">
            <a:off x="4523687" y="2958998"/>
            <a:ext cx="148574" cy="1908748"/>
          </a:xfrm>
          <a:prstGeom prst="rect">
            <a:avLst/>
          </a:prstGeom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8652" y="3833298"/>
            <a:ext cx="2174363" cy="2174363"/>
            <a:chOff x="913158" y="2101601"/>
            <a:chExt cx="2174363" cy="2174363"/>
          </a:xfrm>
          <a:effectLst/>
        </p:grpSpPr>
        <p:sp>
          <p:nvSpPr>
            <p:cNvPr id="21" name="Oval 20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4653" y="2311619"/>
              <a:ext cx="21113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points 3 minutes after the 5.</a:t>
              </a:r>
            </a:p>
            <a:p>
              <a:pPr algn="ctr"/>
              <a:r>
                <a:rPr lang="en-GB" dirty="0">
                  <a:latin typeface="Twinkl" pitchFamily="50" charset="0"/>
                </a:rPr>
                <a:t> The small hand points between the 7 and the 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9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e) 13 minutes past 5</a:t>
            </a:r>
          </a:p>
        </p:txBody>
      </p:sp>
      <p:sp>
        <p:nvSpPr>
          <p:cNvPr id="8" name="Rectangle 7"/>
          <p:cNvSpPr/>
          <p:nvPr/>
        </p:nvSpPr>
        <p:spPr>
          <a:xfrm>
            <a:off x="3154946" y="697112"/>
            <a:ext cx="2834109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>
                <a:latin typeface="+mj-lt"/>
              </a:rPr>
              <a:t>Clock Hands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4699785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9575920">
            <a:off x="4523687" y="2958998"/>
            <a:ext cx="148574" cy="1908748"/>
          </a:xfrm>
          <a:prstGeom prst="rect">
            <a:avLst/>
          </a:prstGeom>
        </p:spPr>
      </p:pic>
      <p:pic>
        <p:nvPicPr>
          <p:cNvPr id="17" name="Individual Wor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838652" y="3833298"/>
            <a:ext cx="2174363" cy="2174363"/>
            <a:chOff x="913158" y="2101601"/>
            <a:chExt cx="2174363" cy="2174363"/>
          </a:xfrm>
          <a:effectLst/>
        </p:grpSpPr>
        <p:sp>
          <p:nvSpPr>
            <p:cNvPr id="21" name="Oval 20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44653" y="2450118"/>
              <a:ext cx="211137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points 3 minutes after the 2. The small hand points after the 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9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5650" y="1437789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latin typeface="Twinkl" pitchFamily="50" charset="0"/>
              </a:rPr>
              <a:t>Use your terrific time skills to complete these activity sheets: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002387" y="697112"/>
            <a:ext cx="5139227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Minutes Past the Hour</a:t>
            </a:r>
            <a:endParaRPr lang="en-GB" sz="4000" dirty="0">
              <a:latin typeface="+mj-lt"/>
            </a:endParaRPr>
          </a:p>
        </p:txBody>
      </p:sp>
      <p:pic>
        <p:nvPicPr>
          <p:cNvPr id="6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5650" y="1985319"/>
            <a:ext cx="7630469" cy="4110682"/>
            <a:chOff x="755650" y="1985319"/>
            <a:chExt cx="7630469" cy="41106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" t="14423" r="742" b="10638"/>
            <a:stretch/>
          </p:blipFill>
          <p:spPr>
            <a:xfrm>
              <a:off x="757881" y="1985319"/>
              <a:ext cx="7628238" cy="411068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87" r="8199" b="47778"/>
            <a:stretch/>
          </p:blipFill>
          <p:spPr>
            <a:xfrm>
              <a:off x="755650" y="3626989"/>
              <a:ext cx="7630469" cy="2469012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18" y="2128383"/>
            <a:ext cx="2718039" cy="384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73" y="2128383"/>
            <a:ext cx="2718039" cy="384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228" y="2128383"/>
            <a:ext cx="2718039" cy="384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283" y="2128383"/>
            <a:ext cx="2718039" cy="384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38" y="2128383"/>
            <a:ext cx="2718039" cy="384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393" y="2128383"/>
            <a:ext cx="2718039" cy="384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8" y="2128383"/>
            <a:ext cx="2718039" cy="3844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88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time will it be 12 minutes after the time shown?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1285" y="697112"/>
            <a:ext cx="54614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What Will the Time Be?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7887934">
            <a:off x="4523687" y="2958998"/>
            <a:ext cx="148574" cy="19087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614241" y="2255546"/>
            <a:ext cx="1276539" cy="1276539"/>
            <a:chOff x="1447512" y="2255546"/>
            <a:chExt cx="1276539" cy="1276539"/>
          </a:xfrm>
        </p:grpSpPr>
        <p:sp>
          <p:nvSpPr>
            <p:cNvPr id="3" name="Oval 2"/>
            <p:cNvSpPr/>
            <p:nvPr/>
          </p:nvSpPr>
          <p:spPr>
            <a:xfrm>
              <a:off x="1447512" y="2255546"/>
              <a:ext cx="1276539" cy="12765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52557" y="2570649"/>
              <a:ext cx="1266449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12 minutes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past 10</a:t>
              </a:r>
              <a:endParaRPr lang="en-GB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6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8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time will it be 8 minutes after the time shown?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1285" y="697112"/>
            <a:ext cx="54614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What Will the Time Be?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3617473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2902641">
            <a:off x="4523687" y="2958998"/>
            <a:ext cx="148574" cy="19087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99571" y="2255546"/>
            <a:ext cx="1305878" cy="1276539"/>
            <a:chOff x="1432842" y="2255546"/>
            <a:chExt cx="1305878" cy="1276539"/>
          </a:xfrm>
        </p:grpSpPr>
        <p:sp>
          <p:nvSpPr>
            <p:cNvPr id="3" name="Oval 2"/>
            <p:cNvSpPr/>
            <p:nvPr/>
          </p:nvSpPr>
          <p:spPr>
            <a:xfrm>
              <a:off x="1447512" y="2255546"/>
              <a:ext cx="1276539" cy="12765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2842" y="2570649"/>
              <a:ext cx="13058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winkl" pitchFamily="50" charset="0"/>
                </a:rPr>
                <a:t>18 </a:t>
              </a:r>
              <a:r>
                <a:rPr lang="en-GB" dirty="0">
                  <a:latin typeface="Twinkl" pitchFamily="50" charset="0"/>
                </a:rPr>
                <a:t>minutes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past 7</a:t>
              </a:r>
              <a:endParaRPr lang="en-GB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time will it be 8 minutes after the time shown?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1285" y="697112"/>
            <a:ext cx="54614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What Will the Time Be?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819909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6200000">
            <a:off x="4523687" y="2958998"/>
            <a:ext cx="148574" cy="19087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99571" y="2255546"/>
            <a:ext cx="1305878" cy="1276539"/>
            <a:chOff x="1432842" y="2255546"/>
            <a:chExt cx="1305878" cy="1276539"/>
          </a:xfrm>
        </p:grpSpPr>
        <p:sp>
          <p:nvSpPr>
            <p:cNvPr id="3" name="Oval 2"/>
            <p:cNvSpPr/>
            <p:nvPr/>
          </p:nvSpPr>
          <p:spPr>
            <a:xfrm>
              <a:off x="1447512" y="2255546"/>
              <a:ext cx="1276539" cy="12765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2842" y="2570649"/>
              <a:ext cx="13058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winkl" pitchFamily="50" charset="0"/>
                </a:rPr>
                <a:t>13 </a:t>
              </a:r>
              <a:r>
                <a:rPr lang="en-GB" dirty="0">
                  <a:latin typeface="Twinkl" pitchFamily="50" charset="0"/>
                </a:rPr>
                <a:t>minutes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past 9</a:t>
              </a:r>
              <a:endParaRPr lang="en-GB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44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505" y="6277281"/>
              <a:ext cx="576495" cy="580719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8435" name="Title 7"/>
          <p:cNvSpPr>
            <a:spLocks noGrp="1"/>
          </p:cNvSpPr>
          <p:nvPr>
            <p:ph type="title" idx="4294967295"/>
          </p:nvPr>
        </p:nvSpPr>
        <p:spPr>
          <a:xfrm>
            <a:off x="0" y="582613"/>
            <a:ext cx="91440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1" dirty="0" smtClean="0">
                <a:solidFill>
                  <a:schemeClr val="tx1"/>
                </a:solidFill>
                <a:latin typeface="Twinkl" pitchFamily="2" charset="0"/>
              </a:rPr>
              <a:t>Minutes Past the Hour</a:t>
            </a:r>
          </a:p>
        </p:txBody>
      </p:sp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time will it be </a:t>
            </a:r>
            <a:r>
              <a:rPr lang="en-GB" dirty="0" smtClean="0">
                <a:latin typeface="Twinkl" pitchFamily="50" charset="0"/>
              </a:rPr>
              <a:t>6 </a:t>
            </a:r>
            <a:r>
              <a:rPr lang="en-GB" dirty="0">
                <a:latin typeface="Twinkl" pitchFamily="50" charset="0"/>
              </a:rPr>
              <a:t>minutes after the time shown?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1285" y="697112"/>
            <a:ext cx="54614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What Will the Time Be?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7225078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420617">
            <a:off x="4523687" y="2958998"/>
            <a:ext cx="148574" cy="19087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99571" y="2255546"/>
            <a:ext cx="1305878" cy="1276539"/>
            <a:chOff x="1432842" y="2255546"/>
            <a:chExt cx="1305878" cy="1276539"/>
          </a:xfrm>
        </p:grpSpPr>
        <p:sp>
          <p:nvSpPr>
            <p:cNvPr id="3" name="Oval 2"/>
            <p:cNvSpPr/>
            <p:nvPr/>
          </p:nvSpPr>
          <p:spPr>
            <a:xfrm>
              <a:off x="1447512" y="2255546"/>
              <a:ext cx="1276539" cy="12765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2842" y="2570649"/>
              <a:ext cx="13058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winkl" pitchFamily="50" charset="0"/>
                </a:rPr>
                <a:t>26 </a:t>
              </a:r>
              <a:r>
                <a:rPr lang="en-GB" dirty="0">
                  <a:latin typeface="Twinkl" pitchFamily="50" charset="0"/>
                </a:rPr>
                <a:t>minutes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past 1</a:t>
              </a:r>
              <a:endParaRPr lang="en-GB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487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time will it be </a:t>
            </a:r>
            <a:r>
              <a:rPr lang="en-GB" dirty="0" smtClean="0">
                <a:latin typeface="Twinkl" pitchFamily="50" charset="0"/>
              </a:rPr>
              <a:t>14 </a:t>
            </a:r>
            <a:r>
              <a:rPr lang="en-GB" dirty="0">
                <a:latin typeface="Twinkl" pitchFamily="50" charset="0"/>
              </a:rPr>
              <a:t>minutes after the time shown?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1285" y="697112"/>
            <a:ext cx="54614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What Will the Time Be?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5400000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20149146">
            <a:off x="4523687" y="2958998"/>
            <a:ext cx="148574" cy="19087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99571" y="2255546"/>
            <a:ext cx="1305878" cy="1276539"/>
            <a:chOff x="1432842" y="2255546"/>
            <a:chExt cx="1305878" cy="1276539"/>
          </a:xfrm>
        </p:grpSpPr>
        <p:sp>
          <p:nvSpPr>
            <p:cNvPr id="3" name="Oval 2"/>
            <p:cNvSpPr/>
            <p:nvPr/>
          </p:nvSpPr>
          <p:spPr>
            <a:xfrm>
              <a:off x="1447512" y="2255546"/>
              <a:ext cx="1276539" cy="12765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2842" y="2570649"/>
              <a:ext cx="13058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winkl" pitchFamily="50" charset="0"/>
                </a:rPr>
                <a:t>29 </a:t>
              </a:r>
              <a:r>
                <a:rPr lang="en-GB" dirty="0">
                  <a:latin typeface="Twinkl" pitchFamily="50" charset="0"/>
                </a:rPr>
                <a:t>minutes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past 11</a:t>
              </a:r>
              <a:endParaRPr lang="en-GB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61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4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1276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1172" r="4092" b="21479"/>
          <a:stretch/>
        </p:blipFill>
        <p:spPr>
          <a:xfrm>
            <a:off x="752475" y="1998020"/>
            <a:ext cx="7639050" cy="40979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What time will it be </a:t>
            </a:r>
            <a:r>
              <a:rPr lang="en-GB" dirty="0" smtClean="0">
                <a:latin typeface="Twinkl" pitchFamily="50" charset="0"/>
              </a:rPr>
              <a:t>11 </a:t>
            </a:r>
            <a:r>
              <a:rPr lang="en-GB" dirty="0">
                <a:latin typeface="Twinkl" pitchFamily="50" charset="0"/>
              </a:rPr>
              <a:t>minutes after the time shown?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41285" y="697112"/>
            <a:ext cx="5461431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What Will the Time Be?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2889641" y="2255546"/>
            <a:ext cx="3364717" cy="3356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 rot="1818480">
            <a:off x="4526063" y="2478778"/>
            <a:ext cx="127060" cy="2910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0964401">
            <a:off x="4523687" y="2958998"/>
            <a:ext cx="148574" cy="190874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599571" y="2255546"/>
            <a:ext cx="1305878" cy="1276539"/>
            <a:chOff x="1432842" y="2255546"/>
            <a:chExt cx="1305878" cy="1276539"/>
          </a:xfrm>
        </p:grpSpPr>
        <p:sp>
          <p:nvSpPr>
            <p:cNvPr id="3" name="Oval 2"/>
            <p:cNvSpPr/>
            <p:nvPr/>
          </p:nvSpPr>
          <p:spPr>
            <a:xfrm>
              <a:off x="1447512" y="2255546"/>
              <a:ext cx="1276539" cy="127653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32842" y="2570649"/>
              <a:ext cx="1305878" cy="64633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Twinkl" pitchFamily="50" charset="0"/>
                </a:rPr>
                <a:t>16 </a:t>
              </a:r>
              <a:r>
                <a:rPr lang="en-GB" dirty="0">
                  <a:latin typeface="Twinkl" pitchFamily="50" charset="0"/>
                </a:rPr>
                <a:t>minutes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past 6</a:t>
              </a:r>
              <a:endParaRPr lang="en-GB" dirty="0">
                <a:latin typeface="Twinkl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99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tell and write the time in minutes past the hour. </a:t>
            </a:r>
          </a:p>
          <a:p>
            <a:pPr>
              <a:defRPr/>
            </a:pPr>
            <a:endParaRPr lang="en-GB" dirty="0">
              <a:solidFill>
                <a:srgbClr val="00B05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/>
              <a:t>I can tell the time in minutes past the hour.  </a:t>
            </a:r>
          </a:p>
          <a:p>
            <a:r>
              <a:rPr lang="en-GB" dirty="0"/>
              <a:t>I can write the time in minutes past the hour. 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457" y="5730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tell and write the time in minutes past the hour. </a:t>
            </a:r>
          </a:p>
          <a:p>
            <a:pPr>
              <a:defRPr/>
            </a:pPr>
            <a:endParaRPr lang="en-GB" dirty="0">
              <a:solidFill>
                <a:srgbClr val="00B050"/>
              </a:solidFill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r>
              <a:rPr lang="en-GB" dirty="0"/>
              <a:t>I can </a:t>
            </a:r>
            <a:r>
              <a:rPr lang="en-GB" dirty="0" smtClean="0"/>
              <a:t>tell the time </a:t>
            </a:r>
            <a:r>
              <a:rPr lang="en-GB" dirty="0"/>
              <a:t>in minutes past the hour.  </a:t>
            </a:r>
          </a:p>
          <a:p>
            <a:r>
              <a:rPr lang="en-GB" dirty="0"/>
              <a:t>I can write the time in minutes past the hour. 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171" r="279" b="14588"/>
          <a:stretch/>
        </p:blipFill>
        <p:spPr>
          <a:xfrm>
            <a:off x="755650" y="1985319"/>
            <a:ext cx="7632699" cy="4107506"/>
          </a:xfrm>
          <a:prstGeom prst="rect">
            <a:avLst/>
          </a:prstGeom>
        </p:spPr>
      </p:pic>
      <p:pic>
        <p:nvPicPr>
          <p:cNvPr id="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We already know how to tell the time in </a:t>
            </a:r>
            <a:r>
              <a:rPr lang="en-GB" dirty="0" smtClean="0">
                <a:latin typeface="Twinkl" pitchFamily="50" charset="0"/>
              </a:rPr>
              <a:t>five-minute </a:t>
            </a:r>
            <a:r>
              <a:rPr lang="en-GB" dirty="0">
                <a:latin typeface="Twinkl" pitchFamily="50" charset="0"/>
              </a:rPr>
              <a:t>intervals.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112192" y="697112"/>
            <a:ext cx="491961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Minute Past the Hour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3023684" y="2146987"/>
            <a:ext cx="3096632" cy="3089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493206" y="2112567"/>
            <a:ext cx="692905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>
                <a:latin typeface="Twinkl" pitchFamily="50" charset="0"/>
              </a:rPr>
              <a:t>5 past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88727" y="2728965"/>
            <a:ext cx="734708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>
                <a:latin typeface="Twinkl" pitchFamily="50" charset="0"/>
              </a:rPr>
              <a:t>10 past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86111" y="3341932"/>
            <a:ext cx="1632793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>
                <a:latin typeface="Twinkl" pitchFamily="50" charset="0"/>
              </a:rPr>
              <a:t>15 minutes past</a:t>
            </a:r>
          </a:p>
          <a:p>
            <a:r>
              <a:rPr lang="en-GB" dirty="0" smtClean="0">
                <a:latin typeface="Twinkl" pitchFamily="50" charset="0"/>
              </a:rPr>
              <a:t>(quarter past)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88727" y="4234330"/>
            <a:ext cx="80713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>
                <a:latin typeface="Twinkl" pitchFamily="50" charset="0"/>
              </a:rPr>
              <a:t>20 past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6665" y="4849729"/>
            <a:ext cx="807136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>
                <a:latin typeface="Twinkl" pitchFamily="50" charset="0"/>
              </a:rPr>
              <a:t>25 past</a:t>
            </a:r>
            <a:endParaRPr lang="en-GB" dirty="0">
              <a:latin typeface="Twinkl" pitchFamily="5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5603" y="5219202"/>
            <a:ext cx="1632793" cy="699404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 smtClean="0">
                <a:latin typeface="Twinkl" pitchFamily="50" charset="0"/>
              </a:rPr>
              <a:t>30 minutes past</a:t>
            </a:r>
          </a:p>
          <a:p>
            <a:pPr algn="ctr"/>
            <a:r>
              <a:rPr lang="en-GB" dirty="0" smtClean="0">
                <a:latin typeface="Twinkl" pitchFamily="50" charset="0"/>
              </a:rPr>
              <a:t>(half past)</a:t>
            </a:r>
            <a:endParaRPr lang="en-GB" dirty="0">
              <a:latin typeface="Twinkl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26063" y="2364478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23687" y="2828988"/>
            <a:ext cx="136736" cy="17566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36612" y="4183768"/>
            <a:ext cx="3364838" cy="17543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We can tell the time to the nearest minute by counting clockwise round the clock in fives, then counting on in single minutes until we reach the exact time. </a:t>
            </a:r>
          </a:p>
        </p:txBody>
      </p:sp>
    </p:spTree>
    <p:extLst>
      <p:ext uri="{BB962C8B-B14F-4D97-AF65-F5344CB8AC3E}">
        <p14:creationId xmlns:p14="http://schemas.microsoft.com/office/powerpoint/2010/main" val="790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171" r="279" b="14588"/>
          <a:stretch/>
        </p:blipFill>
        <p:spPr>
          <a:xfrm>
            <a:off x="755650" y="1985319"/>
            <a:ext cx="7632699" cy="4107506"/>
          </a:xfrm>
          <a:prstGeom prst="rect">
            <a:avLst/>
          </a:prstGeom>
        </p:spPr>
      </p:pic>
      <p:pic>
        <p:nvPicPr>
          <p:cNvPr id="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Count clockwise in multiples of five, then count on in single minutes.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2192" y="697112"/>
            <a:ext cx="491961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Minute Past the Hour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3023684" y="2146987"/>
            <a:ext cx="3096632" cy="3089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26063" y="2364478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0800000">
            <a:off x="4523687" y="2828988"/>
            <a:ext cx="136736" cy="17566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28464" y="5491489"/>
            <a:ext cx="20870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12 minutes past 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70203" y="2146987"/>
            <a:ext cx="3281548" cy="3112499"/>
            <a:chOff x="2970203" y="2146987"/>
            <a:chExt cx="3281548" cy="3112499"/>
          </a:xfrm>
          <a:effectLst/>
        </p:grpSpPr>
        <p:sp>
          <p:nvSpPr>
            <p:cNvPr id="20" name="Rectangle 19"/>
            <p:cNvSpPr/>
            <p:nvPr/>
          </p:nvSpPr>
          <p:spPr>
            <a:xfrm>
              <a:off x="2970203" y="2146987"/>
              <a:ext cx="3281548" cy="31124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1" t="752" r="17259" b="45223"/>
            <a:stretch/>
          </p:blipFill>
          <p:spPr>
            <a:xfrm>
              <a:off x="3049756" y="2220416"/>
              <a:ext cx="3165545" cy="29595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879" b="49970"/>
            <a:stretch/>
          </p:blipFill>
          <p:spPr>
            <a:xfrm rot="4285843">
              <a:off x="4335358" y="3191202"/>
              <a:ext cx="208876" cy="2825773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91750" y="2112713"/>
            <a:ext cx="2174363" cy="2174363"/>
            <a:chOff x="913158" y="2101601"/>
            <a:chExt cx="2174363" cy="2174363"/>
          </a:xfrm>
          <a:effectLst/>
        </p:grpSpPr>
        <p:sp>
          <p:nvSpPr>
            <p:cNvPr id="24" name="Oval 23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4653" y="2359244"/>
              <a:ext cx="21113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</a:t>
              </a:r>
              <a:r>
                <a:rPr lang="en-GB" dirty="0" smtClean="0">
                  <a:latin typeface="Twinkl" pitchFamily="50" charset="0"/>
                </a:rPr>
                <a:t>is </a:t>
              </a:r>
            </a:p>
            <a:p>
              <a:pPr algn="ctr"/>
              <a:r>
                <a:rPr lang="en-GB" dirty="0" smtClean="0">
                  <a:latin typeface="Twinkl" pitchFamily="50" charset="0"/>
                </a:rPr>
                <a:t>at 2 minutes after the 2. 10 minutes plus 2 minutes = 12 minutes past the hour.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15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5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171" r="279" b="14588"/>
          <a:stretch/>
        </p:blipFill>
        <p:spPr>
          <a:xfrm>
            <a:off x="755650" y="1985319"/>
            <a:ext cx="7632699" cy="4107506"/>
          </a:xfrm>
          <a:prstGeom prst="rect">
            <a:avLst/>
          </a:prstGeom>
        </p:spPr>
      </p:pic>
      <p:pic>
        <p:nvPicPr>
          <p:cNvPr id="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Count clockwise in multiples of five, then count on in single minutes.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2192" y="697112"/>
            <a:ext cx="491961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Minute Past the Hour</a:t>
            </a:r>
            <a:endParaRPr lang="en-GB" sz="40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3023684" y="2146987"/>
            <a:ext cx="3096632" cy="3089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26063" y="2364478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8028247">
            <a:off x="4523687" y="2828988"/>
            <a:ext cx="136736" cy="17566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18938" y="5491489"/>
            <a:ext cx="210081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50" charset="0"/>
              </a:rPr>
              <a:t>23 minutes past 10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970203" y="1893456"/>
            <a:ext cx="3281548" cy="3366030"/>
            <a:chOff x="2970203" y="1893456"/>
            <a:chExt cx="3281548" cy="3366030"/>
          </a:xfrm>
          <a:effectLst/>
        </p:grpSpPr>
        <p:sp>
          <p:nvSpPr>
            <p:cNvPr id="19" name="Rectangle 18"/>
            <p:cNvSpPr/>
            <p:nvPr/>
          </p:nvSpPr>
          <p:spPr>
            <a:xfrm>
              <a:off x="2970203" y="2146987"/>
              <a:ext cx="3281548" cy="31124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98" t="42616" r="17142" b="3359"/>
            <a:stretch/>
          </p:blipFill>
          <p:spPr>
            <a:xfrm>
              <a:off x="3049756" y="2220416"/>
              <a:ext cx="3165545" cy="29595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879" b="49970"/>
            <a:stretch/>
          </p:blipFill>
          <p:spPr>
            <a:xfrm rot="8268055">
              <a:off x="4090654" y="1893456"/>
              <a:ext cx="198604" cy="2686811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091750" y="2112713"/>
            <a:ext cx="2174363" cy="2174363"/>
            <a:chOff x="913158" y="2101601"/>
            <a:chExt cx="2174363" cy="2174363"/>
          </a:xfrm>
          <a:effectLst/>
        </p:grpSpPr>
        <p:sp>
          <p:nvSpPr>
            <p:cNvPr id="24" name="Oval 23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4653" y="2359244"/>
              <a:ext cx="21113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is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at </a:t>
              </a:r>
              <a:r>
                <a:rPr lang="en-GB" dirty="0">
                  <a:latin typeface="Twinkl" pitchFamily="50" charset="0"/>
                </a:rPr>
                <a:t>3 minutes after the </a:t>
              </a:r>
              <a:r>
                <a:rPr lang="en-GB" dirty="0" smtClean="0">
                  <a:latin typeface="Twinkl" pitchFamily="50" charset="0"/>
                </a:rPr>
                <a:t>4. 20 </a:t>
              </a:r>
              <a:r>
                <a:rPr lang="en-GB" dirty="0">
                  <a:latin typeface="Twinkl" pitchFamily="50" charset="0"/>
                </a:rPr>
                <a:t>minutes plus 3 minutes = 23 minutes past the hour.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488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22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78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171" r="279" b="14588"/>
          <a:stretch/>
        </p:blipFill>
        <p:spPr>
          <a:xfrm>
            <a:off x="755650" y="1985319"/>
            <a:ext cx="7632699" cy="4107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3023684" y="2146987"/>
            <a:ext cx="3096632" cy="3089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26063" y="2364478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6200000">
            <a:off x="4523687" y="2828988"/>
            <a:ext cx="136736" cy="17566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70203" y="2146987"/>
            <a:ext cx="3281548" cy="3112499"/>
            <a:chOff x="2970203" y="2146987"/>
            <a:chExt cx="3281548" cy="3112499"/>
          </a:xfrm>
          <a:effectLst/>
        </p:grpSpPr>
        <p:sp>
          <p:nvSpPr>
            <p:cNvPr id="20" name="Rectangle 19"/>
            <p:cNvSpPr/>
            <p:nvPr/>
          </p:nvSpPr>
          <p:spPr>
            <a:xfrm>
              <a:off x="2970203" y="2146987"/>
              <a:ext cx="3281548" cy="31124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1" t="752" r="17259" b="45223"/>
            <a:stretch/>
          </p:blipFill>
          <p:spPr>
            <a:xfrm>
              <a:off x="3049756" y="2220416"/>
              <a:ext cx="3165545" cy="29595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879" b="49970"/>
            <a:stretch/>
          </p:blipFill>
          <p:spPr>
            <a:xfrm rot="3284771">
              <a:off x="4258477" y="2999232"/>
              <a:ext cx="199414" cy="2697762"/>
            </a:xfrm>
            <a:prstGeom prst="rect">
              <a:avLst/>
            </a:prstGeom>
          </p:spPr>
        </p:pic>
      </p:grpSp>
      <p:pic>
        <p:nvPicPr>
          <p:cNvPr id="5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Count clockwise in multiples of five, then count on in single minutes.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2192" y="697112"/>
            <a:ext cx="491961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Minute Past the Hour</a:t>
            </a:r>
            <a:endParaRPr lang="en-GB" sz="4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464" y="5491489"/>
            <a:ext cx="20870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9 minutes past 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91750" y="2112713"/>
            <a:ext cx="2174363" cy="2174363"/>
            <a:chOff x="913158" y="2101601"/>
            <a:chExt cx="2174363" cy="2174363"/>
          </a:xfrm>
          <a:effectLst/>
        </p:grpSpPr>
        <p:sp>
          <p:nvSpPr>
            <p:cNvPr id="24" name="Oval 23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4653" y="2359244"/>
              <a:ext cx="21113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</a:t>
              </a:r>
              <a:r>
                <a:rPr lang="en-GB" dirty="0" smtClean="0">
                  <a:latin typeface="Twinkl" pitchFamily="50" charset="0"/>
                </a:rPr>
                <a:t>is</a:t>
              </a:r>
            </a:p>
            <a:p>
              <a:pPr algn="ctr"/>
              <a:r>
                <a:rPr lang="en-GB" dirty="0" smtClean="0">
                  <a:latin typeface="Twinkl" pitchFamily="50" charset="0"/>
                </a:rPr>
                <a:t>at </a:t>
              </a:r>
              <a:r>
                <a:rPr lang="en-GB" dirty="0">
                  <a:latin typeface="Twinkl" pitchFamily="50" charset="0"/>
                </a:rPr>
                <a:t>4 minutes after the 1. </a:t>
              </a:r>
              <a:r>
                <a:rPr lang="en-GB" dirty="0" smtClean="0">
                  <a:latin typeface="Twinkl" pitchFamily="50" charset="0"/>
                </a:rPr>
                <a:t>5 </a:t>
              </a:r>
              <a:r>
                <a:rPr lang="en-GB" dirty="0">
                  <a:latin typeface="Twinkl" pitchFamily="50" charset="0"/>
                </a:rPr>
                <a:t>minutes plus 4 minutes = 9 minutes past the hour.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128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171" r="279" b="14588"/>
          <a:stretch/>
        </p:blipFill>
        <p:spPr>
          <a:xfrm>
            <a:off x="755650" y="1985319"/>
            <a:ext cx="7632699" cy="4107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3023684" y="2146987"/>
            <a:ext cx="3096632" cy="3089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26063" y="2364478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>
            <a:off x="4523687" y="2828988"/>
            <a:ext cx="136736" cy="17566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970203" y="2146987"/>
            <a:ext cx="3281548" cy="3112499"/>
            <a:chOff x="2970203" y="2146987"/>
            <a:chExt cx="3281548" cy="3112499"/>
          </a:xfrm>
        </p:grpSpPr>
        <p:grpSp>
          <p:nvGrpSpPr>
            <p:cNvPr id="18" name="Group 17"/>
            <p:cNvGrpSpPr/>
            <p:nvPr/>
          </p:nvGrpSpPr>
          <p:grpSpPr>
            <a:xfrm>
              <a:off x="2970203" y="2146987"/>
              <a:ext cx="3281548" cy="3112499"/>
              <a:chOff x="2970203" y="2146987"/>
              <a:chExt cx="3281548" cy="3112499"/>
            </a:xfrm>
            <a:effectLst/>
          </p:grpSpPr>
          <p:sp>
            <p:nvSpPr>
              <p:cNvPr id="19" name="Rectangle 18"/>
              <p:cNvSpPr/>
              <p:nvPr/>
            </p:nvSpPr>
            <p:spPr>
              <a:xfrm>
                <a:off x="2970203" y="2146987"/>
                <a:ext cx="3281548" cy="3112499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98" t="42616" r="17142" b="3359"/>
              <a:stretch/>
            </p:blipFill>
            <p:spPr>
              <a:xfrm>
                <a:off x="3049756" y="2220416"/>
                <a:ext cx="3165545" cy="2959518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5516" t="202" r="11879" b="51766"/>
              <a:stretch/>
            </p:blipFill>
            <p:spPr>
              <a:xfrm rot="10450976">
                <a:off x="3574527" y="2163513"/>
                <a:ext cx="198604" cy="258999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3415039" y="2160116"/>
              <a:ext cx="292342" cy="6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Count clockwise in multiples of five, then count on in single minutes.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2192" y="697112"/>
            <a:ext cx="491961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Minute Past the Hour</a:t>
            </a:r>
            <a:endParaRPr lang="en-GB" sz="4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8938" y="5491489"/>
            <a:ext cx="2100811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29 minutes past </a:t>
            </a:r>
            <a:r>
              <a:rPr lang="en-GB" dirty="0" smtClean="0">
                <a:latin typeface="Twinkl" pitchFamily="50" charset="0"/>
              </a:rPr>
              <a:t>12</a:t>
            </a:r>
            <a:endParaRPr lang="en-GB" dirty="0">
              <a:latin typeface="Twinkl" pitchFamily="50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91750" y="2112713"/>
            <a:ext cx="2174363" cy="2174363"/>
            <a:chOff x="913158" y="2101601"/>
            <a:chExt cx="2174363" cy="2174363"/>
          </a:xfrm>
          <a:effectLst/>
        </p:grpSpPr>
        <p:sp>
          <p:nvSpPr>
            <p:cNvPr id="24" name="Oval 23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4653" y="2359244"/>
              <a:ext cx="21113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Twinkl" pitchFamily="50" charset="0"/>
                </a:rPr>
                <a:t>The big hand is </a:t>
              </a:r>
              <a:endParaRPr lang="en-GB" dirty="0" smtClean="0">
                <a:latin typeface="Twinkl" pitchFamily="50" charset="0"/>
              </a:endParaRPr>
            </a:p>
            <a:p>
              <a:pPr algn="ctr"/>
              <a:r>
                <a:rPr lang="en-GB" dirty="0" smtClean="0">
                  <a:latin typeface="Twinkl" pitchFamily="50" charset="0"/>
                </a:rPr>
                <a:t>at </a:t>
              </a:r>
              <a:r>
                <a:rPr lang="en-GB" dirty="0">
                  <a:latin typeface="Twinkl" pitchFamily="50" charset="0"/>
                </a:rPr>
                <a:t>4 minutes after the 5. </a:t>
              </a:r>
              <a:r>
                <a:rPr lang="en-GB" dirty="0" smtClean="0">
                  <a:latin typeface="Twinkl" pitchFamily="50" charset="0"/>
                </a:rPr>
                <a:t>25 </a:t>
              </a:r>
              <a:r>
                <a:rPr lang="en-GB" dirty="0">
                  <a:latin typeface="Twinkl" pitchFamily="50" charset="0"/>
                </a:rPr>
                <a:t>minutes plus 4 minutes = 29 minutes past the hour.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98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44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" t="1171" r="279" b="14588"/>
          <a:stretch/>
        </p:blipFill>
        <p:spPr>
          <a:xfrm>
            <a:off x="755650" y="1985319"/>
            <a:ext cx="7632699" cy="4107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6" t="753" r="17259" b="2990"/>
          <a:stretch/>
        </p:blipFill>
        <p:spPr>
          <a:xfrm>
            <a:off x="3023684" y="2146987"/>
            <a:ext cx="3096632" cy="30892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6" t="202" r="11995" b="19183"/>
          <a:stretch/>
        </p:blipFill>
        <p:spPr>
          <a:xfrm>
            <a:off x="4526063" y="2364478"/>
            <a:ext cx="116936" cy="26784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5" t="14093" r="6895" b="33036"/>
          <a:stretch/>
        </p:blipFill>
        <p:spPr>
          <a:xfrm rot="10966810">
            <a:off x="4523687" y="2828988"/>
            <a:ext cx="136736" cy="175666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970203" y="2146987"/>
            <a:ext cx="3281548" cy="3112499"/>
            <a:chOff x="2970203" y="2146987"/>
            <a:chExt cx="3281548" cy="3112499"/>
          </a:xfrm>
          <a:effectLst/>
        </p:grpSpPr>
        <p:sp>
          <p:nvSpPr>
            <p:cNvPr id="20" name="Rectangle 19"/>
            <p:cNvSpPr/>
            <p:nvPr/>
          </p:nvSpPr>
          <p:spPr>
            <a:xfrm>
              <a:off x="2970203" y="2146987"/>
              <a:ext cx="3281548" cy="31124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1" t="752" r="17259" b="45223"/>
            <a:stretch/>
          </p:blipFill>
          <p:spPr>
            <a:xfrm>
              <a:off x="3049756" y="2220416"/>
              <a:ext cx="3165545" cy="29595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16" t="202" r="11879" b="49970"/>
            <a:stretch/>
          </p:blipFill>
          <p:spPr>
            <a:xfrm rot="4308372">
              <a:off x="4320177" y="3201606"/>
              <a:ext cx="208876" cy="2825773"/>
            </a:xfrm>
            <a:prstGeom prst="rect">
              <a:avLst/>
            </a:prstGeom>
          </p:spPr>
        </p:pic>
      </p:grpSp>
      <p:pic>
        <p:nvPicPr>
          <p:cNvPr id="5" name="Whole Clas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044" y="512763"/>
            <a:ext cx="12398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55650" y="1444140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Count clockwise in multiples of five, then count on in single minutes.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2192" y="697112"/>
            <a:ext cx="4919616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altLang="en-US" sz="4000" dirty="0" smtClean="0">
                <a:latin typeface="+mj-lt"/>
              </a:rPr>
              <a:t>Minute Past the Hour</a:t>
            </a:r>
            <a:endParaRPr lang="en-GB" sz="40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8464" y="5491489"/>
            <a:ext cx="2087072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12 minutes past 6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091750" y="2112713"/>
            <a:ext cx="2174363" cy="2174363"/>
            <a:chOff x="913158" y="2101601"/>
            <a:chExt cx="2174363" cy="2174363"/>
          </a:xfrm>
          <a:effectLst/>
        </p:grpSpPr>
        <p:sp>
          <p:nvSpPr>
            <p:cNvPr id="24" name="Oval 23"/>
            <p:cNvSpPr/>
            <p:nvPr/>
          </p:nvSpPr>
          <p:spPr>
            <a:xfrm>
              <a:off x="913158" y="2101601"/>
              <a:ext cx="2174363" cy="217436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44653" y="2359244"/>
              <a:ext cx="21113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 smtClean="0">
                  <a:latin typeface="Twinkl" pitchFamily="50" charset="0"/>
                </a:rPr>
                <a:t>The big hand is </a:t>
              </a:r>
            </a:p>
            <a:p>
              <a:pPr algn="ctr"/>
              <a:r>
                <a:rPr lang="en-GB" dirty="0" smtClean="0">
                  <a:latin typeface="Twinkl" pitchFamily="50" charset="0"/>
                </a:rPr>
                <a:t>at 2 minutes after the 2. 10 minutes plus 2 minutes = 12 minutes past the hour.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935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Lesson Presentation Template" id="{3FFF0595-56A2-4BAA-8945-9E1AE3AE943F}" vid="{2EAE8D29-B0EE-4A35-BF03-BC97A170F4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Presentation Template</Template>
  <TotalTime>440</TotalTime>
  <Words>762</Words>
  <Application>Microsoft Office PowerPoint</Application>
  <PresentationFormat>On-screen Show (4:3)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Times New Roman</vt:lpstr>
      <vt:lpstr>Tuffy</vt:lpstr>
      <vt:lpstr>Sassoon Infant Md</vt:lpstr>
      <vt:lpstr>Twinkl SemiBold</vt:lpstr>
      <vt:lpstr>Sassoon Infant Rg</vt:lpstr>
      <vt:lpstr>Twinkl</vt:lpstr>
      <vt:lpstr>1_Office Theme</vt:lpstr>
      <vt:lpstr>Maths</vt:lpstr>
      <vt:lpstr>Minutes Past the Hour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J Charnley</cp:lastModifiedBy>
  <cp:revision>35</cp:revision>
  <dcterms:created xsi:type="dcterms:W3CDTF">2017-03-16T17:37:56Z</dcterms:created>
  <dcterms:modified xsi:type="dcterms:W3CDTF">2020-06-26T09:43:38Z</dcterms:modified>
</cp:coreProperties>
</file>