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65" r:id="rId21"/>
    <p:sldId id="264" r:id="rId22"/>
  </p:sldIdLst>
  <p:sldSz cx="9144000" cy="6858000" type="screen4x3"/>
  <p:notesSz cx="6858000" cy="9144000"/>
  <p:embeddedFontLst>
    <p:embeddedFont>
      <p:font typeface="Twinkl" panose="020B0604020202020204" pitchFamily="2" charset="0"/>
      <p:regular r:id="rId23"/>
      <p:bold r:id="rId24"/>
    </p:embeddedFont>
    <p:embeddedFont>
      <p:font typeface="Twinkl SemiBold" pitchFamily="2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uffy" panose="020B0603060100000000" pitchFamily="34" charset="0"/>
      <p:regular r:id="rId30"/>
      <p:bold r:id="rId31"/>
      <p:italic r:id="rId32"/>
      <p:boldItalic r:id="rId33"/>
    </p:embeddedFont>
    <p:embeddedFont>
      <p:font typeface="Sassoon Infant Rg" panose="02000503030000020003" pitchFamily="50" charset="0"/>
      <p:regular r:id="rId34"/>
      <p:bold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-858" y="-12"/>
      </p:cViewPr>
      <p:guideLst>
        <p:guide orient="horz" pos="2160"/>
        <p:guide orient="horz" pos="323"/>
        <p:guide orient="horz" pos="482"/>
        <p:guide orient="horz" pos="3997"/>
        <p:guide orient="horz" pos="3838"/>
        <p:guide pos="2880"/>
        <p:guide pos="317"/>
        <p:guide pos="476"/>
        <p:guide pos="5284"/>
        <p:guide pos="54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2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97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289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77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70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7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4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82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4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40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25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83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4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19" r:id="rId10"/>
    <p:sldLayoutId id="2147483720" r:id="rId11"/>
    <p:sldLayoutId id="2147483721" r:id="rId12"/>
    <p:sldLayoutId id="214748373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FFFF"/>
                </a:solidFill>
                <a:latin typeface="Tuffy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7000"/>
              </a:lnSpc>
              <a:buFont typeface="Arial" pitchFamily="34" charset="0"/>
              <a:buNone/>
            </a:pPr>
            <a:r>
              <a:rPr lang="en-GB" altLang="en-US" sz="800" b="1">
                <a:solidFill>
                  <a:srgbClr val="FFFFFF"/>
                </a:solidFill>
                <a:latin typeface="Tuffy" pitchFamily="34" charset="0"/>
              </a:rPr>
              <a:t>Maths </a:t>
            </a:r>
            <a:r>
              <a:rPr lang="en-GB" altLang="en-US" sz="800">
                <a:solidFill>
                  <a:srgbClr val="FFFFFF"/>
                </a:solidFill>
                <a:latin typeface="Tuffy" pitchFamily="34" charset="0"/>
              </a:rPr>
              <a:t>| </a:t>
            </a:r>
            <a:r>
              <a:rPr lang="en-GB" altLang="en-US" sz="800">
                <a:solidFill>
                  <a:srgbClr val="FFFFFF"/>
                </a:solidFill>
                <a:latin typeface="Tuffy" pitchFamily="34" charset="0"/>
                <a:ea typeface="Tuffy" pitchFamily="34" charset="0"/>
                <a:cs typeface="Tuffy" pitchFamily="34" charset="0"/>
              </a:rPr>
              <a:t>Year 3 | Measurement | Telling the Time | Lesson 3 of 7: Minutes to the Hour</a:t>
            </a:r>
          </a:p>
        </p:txBody>
      </p:sp>
      <p:sp>
        <p:nvSpPr>
          <p:cNvPr id="1229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smtClean="0"/>
              <a:t>Maths</a:t>
            </a:r>
            <a:endParaRPr lang="en-GB" altLang="en-US" sz="5400" b="0" smtClean="0"/>
          </a:p>
        </p:txBody>
      </p:sp>
      <p:sp>
        <p:nvSpPr>
          <p:cNvPr id="1229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smtClean="0"/>
              <a:t>Measurement</a:t>
            </a:r>
          </a:p>
        </p:txBody>
      </p:sp>
      <p:pic>
        <p:nvPicPr>
          <p:cNvPr id="1229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21515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1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9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3363913" y="696913"/>
            <a:ext cx="24161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Clock Face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5" t="90195" r="14093" b="6895"/>
          <a:stretch>
            <a:fillRect/>
          </a:stretch>
        </p:blipFill>
        <p:spPr bwMode="auto">
          <a:xfrm>
            <a:off x="3702050" y="3989388"/>
            <a:ext cx="17557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ndividual Wor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37"/>
          <p:cNvSpPr>
            <a:spLocks noChangeArrowheads="1"/>
          </p:cNvSpPr>
          <p:nvPr/>
        </p:nvSpPr>
        <p:spPr bwMode="auto">
          <a:xfrm>
            <a:off x="755650" y="144462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a) 16 minutes to 3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838200" y="3833813"/>
            <a:ext cx="2174875" cy="2173287"/>
            <a:chOff x="913158" y="2101601"/>
            <a:chExt cx="2174363" cy="2174363"/>
          </a:xfrm>
        </p:grpSpPr>
        <p:sp>
          <p:nvSpPr>
            <p:cNvPr id="40" name="Oval 39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514" name="Rectangle 40"/>
            <p:cNvSpPr>
              <a:spLocks noChangeArrowheads="1"/>
            </p:cNvSpPr>
            <p:nvPr/>
          </p:nvSpPr>
          <p:spPr bwMode="auto">
            <a:xfrm>
              <a:off x="944653" y="2307375"/>
              <a:ext cx="2111372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points 1 minute before the 9. The small hand points between the 2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and the 3.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76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22539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542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3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3363913" y="696913"/>
            <a:ext cx="24161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Clock Face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3" t="6895" r="33035" b="90195"/>
          <a:stretch>
            <a:fillRect/>
          </a:stretch>
        </p:blipFill>
        <p:spPr bwMode="auto">
          <a:xfrm>
            <a:off x="3702050" y="3989388"/>
            <a:ext cx="17557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ndividual Wor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37"/>
          <p:cNvSpPr>
            <a:spLocks noChangeArrowheads="1"/>
          </p:cNvSpPr>
          <p:nvPr/>
        </p:nvSpPr>
        <p:spPr bwMode="auto">
          <a:xfrm>
            <a:off x="755650" y="144462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b) 2 minutes to 9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838200" y="3833813"/>
            <a:ext cx="2174875" cy="2173287"/>
            <a:chOff x="913158" y="2101601"/>
            <a:chExt cx="2174363" cy="2174363"/>
          </a:xfrm>
        </p:grpSpPr>
        <p:sp>
          <p:nvSpPr>
            <p:cNvPr id="40" name="Oval 39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538" name="Rectangle 40"/>
            <p:cNvSpPr>
              <a:spLocks noChangeArrowheads="1"/>
            </p:cNvSpPr>
            <p:nvPr/>
          </p:nvSpPr>
          <p:spPr bwMode="auto">
            <a:xfrm>
              <a:off x="944653" y="2450118"/>
              <a:ext cx="211137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points 2 minutes before the 12. The small hand points almost on the 9.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23563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566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7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3363913" y="696913"/>
            <a:ext cx="24161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Clock Face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33035" r="90195" b="14093"/>
          <a:stretch>
            <a:fillRect/>
          </a:stretch>
        </p:blipFill>
        <p:spPr bwMode="auto">
          <a:xfrm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ndividual Wor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37"/>
          <p:cNvSpPr>
            <a:spLocks noChangeArrowheads="1"/>
          </p:cNvSpPr>
          <p:nvPr/>
        </p:nvSpPr>
        <p:spPr bwMode="auto">
          <a:xfrm>
            <a:off x="755650" y="144462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c) 23 minutes to 6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838200" y="3833813"/>
            <a:ext cx="2174875" cy="2173287"/>
            <a:chOff x="913158" y="2101601"/>
            <a:chExt cx="2174363" cy="2174363"/>
          </a:xfrm>
        </p:grpSpPr>
        <p:sp>
          <p:nvSpPr>
            <p:cNvPr id="40" name="Oval 39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562" name="Rectangle 40"/>
            <p:cNvSpPr>
              <a:spLocks noChangeArrowheads="1"/>
            </p:cNvSpPr>
            <p:nvPr/>
          </p:nvSpPr>
          <p:spPr bwMode="auto">
            <a:xfrm>
              <a:off x="944653" y="2311619"/>
              <a:ext cx="2111372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points 3 minutes before the 8. The small hand points between the 5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and 6.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828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24587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590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1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3363913" y="696913"/>
            <a:ext cx="24161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Clock Face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5"/>
          <a:stretch>
            <a:fillRect/>
          </a:stretch>
        </p:blipFill>
        <p:spPr bwMode="auto">
          <a:xfrm rot="9003023"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ndividual Wor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37"/>
          <p:cNvSpPr>
            <a:spLocks noChangeArrowheads="1"/>
          </p:cNvSpPr>
          <p:nvPr/>
        </p:nvSpPr>
        <p:spPr bwMode="auto">
          <a:xfrm>
            <a:off x="755650" y="144462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d) 19 minutes to 5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838200" y="3833813"/>
            <a:ext cx="2174875" cy="2173287"/>
            <a:chOff x="913158" y="2101601"/>
            <a:chExt cx="2174363" cy="2174363"/>
          </a:xfrm>
        </p:grpSpPr>
        <p:sp>
          <p:nvSpPr>
            <p:cNvPr id="40" name="Oval 39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586" name="Rectangle 40"/>
            <p:cNvSpPr>
              <a:spLocks noChangeArrowheads="1"/>
            </p:cNvSpPr>
            <p:nvPr/>
          </p:nvSpPr>
          <p:spPr bwMode="auto">
            <a:xfrm>
              <a:off x="944653" y="2311619"/>
              <a:ext cx="2111372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points 4 minutes before the 9. The small hand points between the 4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and 5.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84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25611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614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5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3363913" y="696913"/>
            <a:ext cx="24161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Clock Face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5"/>
          <a:stretch>
            <a:fillRect/>
          </a:stretch>
        </p:blipFill>
        <p:spPr bwMode="auto">
          <a:xfrm rot="-3619510"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ndividual Wor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37"/>
          <p:cNvSpPr>
            <a:spLocks noChangeArrowheads="1"/>
          </p:cNvSpPr>
          <p:nvPr/>
        </p:nvSpPr>
        <p:spPr bwMode="auto">
          <a:xfrm>
            <a:off x="755650" y="144462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e) 8 minutes to 10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838200" y="3833813"/>
            <a:ext cx="2174875" cy="2173287"/>
            <a:chOff x="913158" y="2101601"/>
            <a:chExt cx="2174363" cy="2174363"/>
          </a:xfrm>
        </p:grpSpPr>
        <p:sp>
          <p:nvSpPr>
            <p:cNvPr id="40" name="Oval 39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610" name="Rectangle 40"/>
            <p:cNvSpPr>
              <a:spLocks noChangeArrowheads="1"/>
            </p:cNvSpPr>
            <p:nvPr/>
          </p:nvSpPr>
          <p:spPr bwMode="auto">
            <a:xfrm>
              <a:off x="944653" y="2311619"/>
              <a:ext cx="2111372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points 3 minutes before the 11. The small hand points between the 9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and 10.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88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74888" y="696913"/>
            <a:ext cx="45942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Minutes to the Hour</a:t>
            </a:r>
            <a:endParaRPr lang="en-GB" sz="4000" dirty="0">
              <a:latin typeface="+mj-lt"/>
            </a:endParaRPr>
          </a:p>
        </p:txBody>
      </p:sp>
      <p:pic>
        <p:nvPicPr>
          <p:cNvPr id="26627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7"/>
          <p:cNvSpPr>
            <a:spLocks noChangeArrowheads="1"/>
          </p:cNvSpPr>
          <p:nvPr/>
        </p:nvSpPr>
        <p:spPr bwMode="auto">
          <a:xfrm>
            <a:off x="755650" y="144462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Use your terrific time skills to complete these activity sheets:</a:t>
            </a:r>
          </a:p>
        </p:txBody>
      </p:sp>
      <p:pic>
        <p:nvPicPr>
          <p:cNvPr id="266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22102" r="1123" b="3485"/>
          <a:stretch>
            <a:fillRect/>
          </a:stretch>
        </p:blipFill>
        <p:spPr bwMode="auto">
          <a:xfrm>
            <a:off x="755650" y="1984375"/>
            <a:ext cx="7632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38" y="2124075"/>
            <a:ext cx="2708275" cy="382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75" y="2124075"/>
            <a:ext cx="2708275" cy="382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425" y="2124075"/>
            <a:ext cx="2708275" cy="382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0363" y="2124075"/>
            <a:ext cx="2708275" cy="382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300" y="2124075"/>
            <a:ext cx="2706688" cy="382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650" y="2124075"/>
            <a:ext cx="2708275" cy="382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7588" y="2124075"/>
            <a:ext cx="2708275" cy="382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8938" y="2122488"/>
            <a:ext cx="2708275" cy="3829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207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1" name="Group 2"/>
          <p:cNvGrpSpPr>
            <a:grpSpLocks/>
          </p:cNvGrpSpPr>
          <p:nvPr/>
        </p:nvGrpSpPr>
        <p:grpSpPr bwMode="auto">
          <a:xfrm flipH="1"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27668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3011489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9744"/>
            <a:stretch/>
          </p:blipFill>
          <p:spPr>
            <a:xfrm>
              <a:off x="757239" y="2113924"/>
              <a:ext cx="1252538" cy="142262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671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2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seilf emit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48665" b="24416"/>
            <a:stretch/>
          </p:blipFill>
          <p:spPr>
            <a:xfrm>
              <a:off x="757239" y="3369835"/>
              <a:ext cx="1176338" cy="272299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2620963" y="696913"/>
            <a:ext cx="39020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latin typeface="+mj-lt"/>
              </a:rPr>
              <a:t>What Time Is It?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5"/>
          <a:stretch>
            <a:fillRect/>
          </a:stretch>
        </p:blipFill>
        <p:spPr bwMode="auto">
          <a:xfrm rot="7182637"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37"/>
          <p:cNvSpPr>
            <a:spLocks noChangeArrowheads="1"/>
          </p:cNvSpPr>
          <p:nvPr/>
        </p:nvSpPr>
        <p:spPr bwMode="auto">
          <a:xfrm>
            <a:off x="755650" y="128905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Jagdeep is looking in a mirror. He can see this reflection of a clock face. What is the actual time shown by the clock?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652838" y="5653088"/>
            <a:ext cx="1852612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 minutes to 8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7175500" y="4899025"/>
            <a:ext cx="1003300" cy="1003300"/>
            <a:chOff x="7216189" y="2047613"/>
            <a:chExt cx="1127944" cy="1127944"/>
          </a:xfrm>
        </p:grpSpPr>
        <p:sp>
          <p:nvSpPr>
            <p:cNvPr id="22" name="Oval 21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667" name="Rectangle 22"/>
            <p:cNvSpPr>
              <a:spLocks noChangeArrowheads="1"/>
            </p:cNvSpPr>
            <p:nvPr/>
          </p:nvSpPr>
          <p:spPr bwMode="auto">
            <a:xfrm>
              <a:off x="7256507" y="2400382"/>
              <a:ext cx="1047306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hide hint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175500" y="4899025"/>
            <a:ext cx="1003300" cy="1003300"/>
            <a:chOff x="7216189" y="2047613"/>
            <a:chExt cx="1127944" cy="1127944"/>
          </a:xfrm>
        </p:grpSpPr>
        <p:sp>
          <p:nvSpPr>
            <p:cNvPr id="25" name="Oval 24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665" name="Rectangle 25"/>
            <p:cNvSpPr>
              <a:spLocks noChangeArrowheads="1"/>
            </p:cNvSpPr>
            <p:nvPr/>
          </p:nvSpPr>
          <p:spPr bwMode="auto">
            <a:xfrm>
              <a:off x="7256507" y="2400382"/>
              <a:ext cx="1047306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hint</a:t>
              </a:r>
            </a:p>
          </p:txBody>
        </p:sp>
      </p:grp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511800" y="2460625"/>
            <a:ext cx="6921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 to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007100" y="3078163"/>
            <a:ext cx="7350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 to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203950" y="3690938"/>
            <a:ext cx="16335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15 minutes to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(quarter to)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6007100" y="4583113"/>
            <a:ext cx="8064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20 to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5524500" y="5199063"/>
            <a:ext cx="8080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25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  <p:bldP spid="30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207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Group 2"/>
          <p:cNvGrpSpPr>
            <a:grpSpLocks/>
          </p:cNvGrpSpPr>
          <p:nvPr/>
        </p:nvGrpSpPr>
        <p:grpSpPr bwMode="auto">
          <a:xfrm flipH="1"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2869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3011489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9744"/>
            <a:stretch/>
          </p:blipFill>
          <p:spPr>
            <a:xfrm>
              <a:off x="757239" y="2113924"/>
              <a:ext cx="1252538" cy="142262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695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6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seilf emit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48665" b="24416"/>
            <a:stretch/>
          </p:blipFill>
          <p:spPr>
            <a:xfrm>
              <a:off x="757239" y="3369835"/>
              <a:ext cx="1176338" cy="272299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5"/>
          <a:stretch>
            <a:fillRect/>
          </a:stretch>
        </p:blipFill>
        <p:spPr bwMode="auto">
          <a:xfrm rot="-3601352"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37"/>
          <p:cNvSpPr>
            <a:spLocks noChangeArrowheads="1"/>
          </p:cNvSpPr>
          <p:nvPr/>
        </p:nvSpPr>
        <p:spPr bwMode="auto">
          <a:xfrm>
            <a:off x="755650" y="128905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Jagdeep is looking in a mirror. He can see this reflection of a clock face. What is the actual time shown by the clock?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652838" y="5653088"/>
            <a:ext cx="1852612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26 minutes to 2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175500" y="4899025"/>
            <a:ext cx="1003300" cy="1003300"/>
            <a:chOff x="7216189" y="2047613"/>
            <a:chExt cx="1127944" cy="1127944"/>
          </a:xfrm>
        </p:grpSpPr>
        <p:sp>
          <p:nvSpPr>
            <p:cNvPr id="21" name="Oval 2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691" name="Rectangle 21"/>
            <p:cNvSpPr>
              <a:spLocks noChangeArrowheads="1"/>
            </p:cNvSpPr>
            <p:nvPr/>
          </p:nvSpPr>
          <p:spPr bwMode="auto">
            <a:xfrm>
              <a:off x="7256507" y="2400382"/>
              <a:ext cx="1047306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hide hint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7175500" y="4899025"/>
            <a:ext cx="1003300" cy="1003300"/>
            <a:chOff x="7216189" y="2047613"/>
            <a:chExt cx="1127944" cy="1127944"/>
          </a:xfrm>
        </p:grpSpPr>
        <p:sp>
          <p:nvSpPr>
            <p:cNvPr id="24" name="Oval 23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689" name="Rectangle 24"/>
            <p:cNvSpPr>
              <a:spLocks noChangeArrowheads="1"/>
            </p:cNvSpPr>
            <p:nvPr/>
          </p:nvSpPr>
          <p:spPr bwMode="auto">
            <a:xfrm>
              <a:off x="7256507" y="2400382"/>
              <a:ext cx="1047306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hint</a:t>
              </a: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511800" y="2460625"/>
            <a:ext cx="6921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 to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007100" y="3078163"/>
            <a:ext cx="7350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 to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203950" y="3690938"/>
            <a:ext cx="16335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15 minutes to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(quarter to)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007100" y="4583113"/>
            <a:ext cx="8064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20 to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524500" y="5199063"/>
            <a:ext cx="8080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25 to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620963" y="696913"/>
            <a:ext cx="39020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latin typeface="+mj-lt"/>
              </a:rPr>
              <a:t>What Time Is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36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26" grpId="1"/>
      <p:bldP spid="30" grpId="0"/>
      <p:bldP spid="30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207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2"/>
          <p:cNvGrpSpPr>
            <a:grpSpLocks/>
          </p:cNvGrpSpPr>
          <p:nvPr/>
        </p:nvGrpSpPr>
        <p:grpSpPr bwMode="auto">
          <a:xfrm flipH="1"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29716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3011489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9744"/>
            <a:stretch/>
          </p:blipFill>
          <p:spPr>
            <a:xfrm>
              <a:off x="757239" y="2113924"/>
              <a:ext cx="1252538" cy="142262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719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0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seilf emit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48665" b="24416"/>
            <a:stretch/>
          </p:blipFill>
          <p:spPr>
            <a:xfrm>
              <a:off x="757239" y="3369835"/>
              <a:ext cx="1176338" cy="272299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5"/>
          <a:stretch>
            <a:fillRect/>
          </a:stretch>
        </p:blipFill>
        <p:spPr bwMode="auto">
          <a:xfrm rot="-8970542"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7"/>
          <p:cNvSpPr>
            <a:spLocks noChangeArrowheads="1"/>
          </p:cNvSpPr>
          <p:nvPr/>
        </p:nvSpPr>
        <p:spPr bwMode="auto">
          <a:xfrm>
            <a:off x="755650" y="128905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Jagdeep is looking in a mirror. He can see this reflection of a clock face. What is the actual time shown by the clock?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652838" y="5653088"/>
            <a:ext cx="1852612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21 minutes to 5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175500" y="4899025"/>
            <a:ext cx="1003300" cy="1003300"/>
            <a:chOff x="7216189" y="2047613"/>
            <a:chExt cx="1127944" cy="1127944"/>
          </a:xfrm>
        </p:grpSpPr>
        <p:sp>
          <p:nvSpPr>
            <p:cNvPr id="21" name="Oval 2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15" name="Rectangle 21"/>
            <p:cNvSpPr>
              <a:spLocks noChangeArrowheads="1"/>
            </p:cNvSpPr>
            <p:nvPr/>
          </p:nvSpPr>
          <p:spPr bwMode="auto">
            <a:xfrm>
              <a:off x="7256507" y="2400382"/>
              <a:ext cx="1047306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hide hint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7175500" y="4899025"/>
            <a:ext cx="1003300" cy="1003300"/>
            <a:chOff x="7216189" y="2047613"/>
            <a:chExt cx="1127944" cy="1127944"/>
          </a:xfrm>
        </p:grpSpPr>
        <p:sp>
          <p:nvSpPr>
            <p:cNvPr id="24" name="Oval 23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13" name="Rectangle 24"/>
            <p:cNvSpPr>
              <a:spLocks noChangeArrowheads="1"/>
            </p:cNvSpPr>
            <p:nvPr/>
          </p:nvSpPr>
          <p:spPr bwMode="auto">
            <a:xfrm>
              <a:off x="7256507" y="2400382"/>
              <a:ext cx="1047306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hint</a:t>
              </a: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511800" y="2460625"/>
            <a:ext cx="6921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 to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007100" y="3078163"/>
            <a:ext cx="7350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 to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203950" y="3690938"/>
            <a:ext cx="16335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15 minutes to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(quarter to)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007100" y="4583113"/>
            <a:ext cx="8064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20 to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524500" y="5199063"/>
            <a:ext cx="8080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25 to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620963" y="696913"/>
            <a:ext cx="39020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latin typeface="+mj-lt"/>
              </a:rPr>
              <a:t>What Time Is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26" grpId="1"/>
      <p:bldP spid="30" grpId="0"/>
      <p:bldP spid="30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207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3" name="Group 2"/>
          <p:cNvGrpSpPr>
            <a:grpSpLocks/>
          </p:cNvGrpSpPr>
          <p:nvPr/>
        </p:nvGrpSpPr>
        <p:grpSpPr bwMode="auto">
          <a:xfrm flipH="1"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30740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4516" t="753" r="17259" b="2990"/>
            <a:stretch/>
          </p:blipFill>
          <p:spPr>
            <a:xfrm>
              <a:off x="3011489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9744"/>
            <a:stretch/>
          </p:blipFill>
          <p:spPr>
            <a:xfrm>
              <a:off x="757239" y="2113924"/>
              <a:ext cx="1252538" cy="142262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743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4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seilf emit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48665" b="24416"/>
            <a:stretch/>
          </p:blipFill>
          <p:spPr>
            <a:xfrm>
              <a:off x="757239" y="3369835"/>
              <a:ext cx="1176338" cy="272299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5" t="90195" r="14093" b="6895"/>
          <a:stretch>
            <a:fillRect/>
          </a:stretch>
        </p:blipFill>
        <p:spPr bwMode="auto">
          <a:xfrm>
            <a:off x="3702050" y="3989388"/>
            <a:ext cx="17557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37"/>
          <p:cNvSpPr>
            <a:spLocks noChangeArrowheads="1"/>
          </p:cNvSpPr>
          <p:nvPr/>
        </p:nvSpPr>
        <p:spPr bwMode="auto">
          <a:xfrm>
            <a:off x="755650" y="128905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Jagdeep is looking in a mirror. He can see this reflection of a clock face. What is the actual time shown by the clock?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652838" y="5653088"/>
            <a:ext cx="1852612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 minutes to 9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175500" y="4899025"/>
            <a:ext cx="1003300" cy="1003300"/>
            <a:chOff x="7216189" y="2047613"/>
            <a:chExt cx="1127944" cy="1127944"/>
          </a:xfrm>
        </p:grpSpPr>
        <p:sp>
          <p:nvSpPr>
            <p:cNvPr id="21" name="Oval 2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739" name="Rectangle 21"/>
            <p:cNvSpPr>
              <a:spLocks noChangeArrowheads="1"/>
            </p:cNvSpPr>
            <p:nvPr/>
          </p:nvSpPr>
          <p:spPr bwMode="auto">
            <a:xfrm>
              <a:off x="7256507" y="2400382"/>
              <a:ext cx="1047306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hide hint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7175500" y="4899025"/>
            <a:ext cx="1003300" cy="1003300"/>
            <a:chOff x="7216189" y="2047613"/>
            <a:chExt cx="1127944" cy="1127944"/>
          </a:xfrm>
        </p:grpSpPr>
        <p:sp>
          <p:nvSpPr>
            <p:cNvPr id="24" name="Oval 23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737" name="Rectangle 24"/>
            <p:cNvSpPr>
              <a:spLocks noChangeArrowheads="1"/>
            </p:cNvSpPr>
            <p:nvPr/>
          </p:nvSpPr>
          <p:spPr bwMode="auto">
            <a:xfrm>
              <a:off x="7256507" y="2400382"/>
              <a:ext cx="1047306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hint</a:t>
              </a:r>
            </a:p>
          </p:txBody>
        </p:sp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511800" y="2460625"/>
            <a:ext cx="6921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5 to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007100" y="3078163"/>
            <a:ext cx="7350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10 to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203950" y="3690938"/>
            <a:ext cx="16335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15 minutes to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(quarter to)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007100" y="4583113"/>
            <a:ext cx="8064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20 to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524500" y="5199063"/>
            <a:ext cx="8080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25 to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620963" y="696913"/>
            <a:ext cx="39020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latin typeface="+mj-lt"/>
              </a:rPr>
              <a:t>What Time Is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26" grpId="1"/>
      <p:bldP spid="30" grpId="0"/>
      <p:bldP spid="30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1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05" y="6277281"/>
              <a:ext cx="576495" cy="58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316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5400" b="1" smtClean="0">
                <a:solidFill>
                  <a:schemeClr val="tx1"/>
                </a:solidFill>
                <a:latin typeface="Twinkl" pitchFamily="2" charset="0"/>
              </a:rPr>
              <a:t>Minutes to the Hour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174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3174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31750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/>
              <a:t>I can tell and write the time in minutes to the hour. </a:t>
            </a:r>
          </a:p>
          <a:p>
            <a:pPr eaLnBrk="1" hangingPunct="1"/>
            <a:endParaRPr lang="en-GB" altLang="en-US" smtClean="0">
              <a:solidFill>
                <a:srgbClr val="00B050"/>
              </a:solidFill>
            </a:endParaRPr>
          </a:p>
          <a:p>
            <a:pPr eaLnBrk="1" hangingPunct="1"/>
            <a:endParaRPr lang="en-GB" altLang="en-US" smtClean="0"/>
          </a:p>
        </p:txBody>
      </p:sp>
      <p:sp>
        <p:nvSpPr>
          <p:cNvPr id="31751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/>
            <a:r>
              <a:rPr lang="en-GB" altLang="en-US"/>
              <a:t>I can tell the time in minutes to the hour. </a:t>
            </a:r>
          </a:p>
          <a:p>
            <a:pPr eaLnBrk="1" hangingPunct="1"/>
            <a:r>
              <a:rPr lang="en-GB" altLang="en-US"/>
              <a:t>I can write the time in minutes to the hour.</a:t>
            </a: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317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730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1434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1434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/>
              <a:t>I can tell and write the time in minutes to the hour. </a:t>
            </a:r>
          </a:p>
          <a:p>
            <a:pPr eaLnBrk="1" hangingPunct="1"/>
            <a:endParaRPr lang="en-GB" altLang="en-US" smtClean="0">
              <a:solidFill>
                <a:srgbClr val="00B050"/>
              </a:solidFill>
            </a:endParaRPr>
          </a:p>
          <a:p>
            <a:pPr eaLnBrk="1" hangingPunct="1"/>
            <a:endParaRPr lang="en-GB" altLang="en-US" smtClean="0"/>
          </a:p>
        </p:txBody>
      </p:sp>
      <p:sp>
        <p:nvSpPr>
          <p:cNvPr id="1434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/>
            <a:r>
              <a:rPr lang="en-GB" altLang="en-US"/>
              <a:t>I can tell the time in minutes to the hour. </a:t>
            </a:r>
          </a:p>
          <a:p>
            <a:pPr eaLnBrk="1" hangingPunct="1"/>
            <a:r>
              <a:rPr lang="en-GB" altLang="en-US"/>
              <a:t>I can write the time in minutes to the hour.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15377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380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Rectangle 2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363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755650" y="14382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Count in multiples of five, anticlockwise,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4888" y="696913"/>
            <a:ext cx="45942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Minutes to the Hour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33035" r="90195" b="14093"/>
          <a:stretch>
            <a:fillRect/>
          </a:stretch>
        </p:blipFill>
        <p:spPr bwMode="auto">
          <a:xfrm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671888" y="5653088"/>
            <a:ext cx="1800225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7 minutes to 6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930525" y="2468563"/>
            <a:ext cx="3282950" cy="3446462"/>
            <a:chOff x="2930404" y="2482821"/>
            <a:chExt cx="3281548" cy="3445967"/>
          </a:xfrm>
        </p:grpSpPr>
        <p:sp>
          <p:nvSpPr>
            <p:cNvPr id="20" name="Rectangle 19"/>
            <p:cNvSpPr/>
            <p:nvPr/>
          </p:nvSpPr>
          <p:spPr>
            <a:xfrm>
              <a:off x="2930404" y="2482821"/>
              <a:ext cx="3281548" cy="3112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14586" t="752" r="45046" b="45223"/>
            <a:stretch/>
          </p:blipFill>
          <p:spPr>
            <a:xfrm>
              <a:off x="2987530" y="2549486"/>
              <a:ext cx="3127627" cy="296026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375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1" r="11879" b="49969"/>
            <a:stretch>
              <a:fillRect/>
            </a:stretch>
          </p:blipFill>
          <p:spPr bwMode="auto">
            <a:xfrm rot="-2525289">
              <a:off x="4959107" y="3103015"/>
              <a:ext cx="208876" cy="2825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804139" y="5508161"/>
              <a:ext cx="214220" cy="68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018213" y="2114550"/>
            <a:ext cx="2174875" cy="2174875"/>
            <a:chOff x="913158" y="2101601"/>
            <a:chExt cx="2174363" cy="2174363"/>
          </a:xfrm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372" name="Rectangle 24"/>
            <p:cNvSpPr>
              <a:spLocks noChangeArrowheads="1"/>
            </p:cNvSpPr>
            <p:nvPr/>
          </p:nvSpPr>
          <p:spPr bwMode="auto">
            <a:xfrm>
              <a:off x="944653" y="2450118"/>
              <a:ext cx="211137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is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2 minutes before the 11. 5 plus 2 =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7 minutes to the hour.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43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16400" name="Picture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403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4" name="Rectangle 48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387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755650" y="14382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Count in multiples of five, anticlockwise,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4888" y="696913"/>
            <a:ext cx="45942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Minutes to the Hour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5"/>
          <a:stretch>
            <a:fillRect/>
          </a:stretch>
        </p:blipFill>
        <p:spPr bwMode="auto">
          <a:xfrm rot="-1815509"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671888" y="5653088"/>
            <a:ext cx="1800225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19 minutes to 11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930525" y="2468563"/>
            <a:ext cx="3330575" cy="3113087"/>
            <a:chOff x="2931226" y="2469062"/>
            <a:chExt cx="3330025" cy="3112499"/>
          </a:xfrm>
        </p:grpSpPr>
        <p:sp>
          <p:nvSpPr>
            <p:cNvPr id="33" name="Rectangle 32"/>
            <p:cNvSpPr/>
            <p:nvPr/>
          </p:nvSpPr>
          <p:spPr>
            <a:xfrm>
              <a:off x="2931226" y="2469062"/>
              <a:ext cx="3280821" cy="31124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14832" t="42830" r="44800" b="3145"/>
            <a:stretch/>
          </p:blipFill>
          <p:spPr>
            <a:xfrm>
              <a:off x="2997890" y="2545248"/>
              <a:ext cx="3128446" cy="296012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399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1" r="11879" b="49969"/>
            <a:stretch>
              <a:fillRect/>
            </a:stretch>
          </p:blipFill>
          <p:spPr bwMode="auto">
            <a:xfrm rot="-6831565">
              <a:off x="4743927" y="1822777"/>
              <a:ext cx="208876" cy="2825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018213" y="2114550"/>
            <a:ext cx="2174875" cy="2174875"/>
            <a:chOff x="913158" y="2101601"/>
            <a:chExt cx="2174363" cy="2174363"/>
          </a:xfrm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396" name="Rectangle 24"/>
            <p:cNvSpPr>
              <a:spLocks noChangeArrowheads="1"/>
            </p:cNvSpPr>
            <p:nvPr/>
          </p:nvSpPr>
          <p:spPr bwMode="auto">
            <a:xfrm>
              <a:off x="944653" y="2445556"/>
              <a:ext cx="211137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is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4 minutes before the 9. 15 plus 4 = 19 minutes to the hour.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84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36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17426" name="Picture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429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0" name="Rectangle 41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411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755650" y="14382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Count in multiples of five, anticlockwise,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4888" y="696913"/>
            <a:ext cx="45942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Minutes to the Hour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5"/>
          <a:stretch>
            <a:fillRect/>
          </a:stretch>
        </p:blipFill>
        <p:spPr bwMode="auto">
          <a:xfrm rot="3581578"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671888" y="5653088"/>
            <a:ext cx="1800225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26 minutes to 2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906713" y="2405063"/>
            <a:ext cx="3281362" cy="3184525"/>
            <a:chOff x="2906988" y="2404865"/>
            <a:chExt cx="3281548" cy="3185100"/>
          </a:xfrm>
        </p:grpSpPr>
        <p:grpSp>
          <p:nvGrpSpPr>
            <p:cNvPr id="17421" name="Group 5"/>
            <p:cNvGrpSpPr>
              <a:grpSpLocks/>
            </p:cNvGrpSpPr>
            <p:nvPr/>
          </p:nvGrpSpPr>
          <p:grpSpPr bwMode="auto">
            <a:xfrm>
              <a:off x="2906988" y="2404865"/>
              <a:ext cx="3281548" cy="3185100"/>
              <a:chOff x="2931226" y="2396461"/>
              <a:chExt cx="3281548" cy="31851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931226" y="2469499"/>
                <a:ext cx="3281548" cy="311206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/>
              <a:srcRect l="20908" t="42664" r="38724" b="3311"/>
              <a:stretch/>
            </p:blipFill>
            <p:spPr>
              <a:xfrm>
                <a:off x="2997905" y="2545713"/>
                <a:ext cx="3127552" cy="295963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425" name="Picture 3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516" t="201" r="11879" b="52309"/>
              <a:stretch>
                <a:fillRect/>
              </a:stretch>
            </p:blipFill>
            <p:spPr bwMode="auto">
              <a:xfrm rot="-9350382">
                <a:off x="4684479" y="2396461"/>
                <a:ext cx="208876" cy="2693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Rectangle 29"/>
            <p:cNvSpPr/>
            <p:nvPr/>
          </p:nvSpPr>
          <p:spPr>
            <a:xfrm>
              <a:off x="5202643" y="2492193"/>
              <a:ext cx="215912" cy="68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018213" y="2114550"/>
            <a:ext cx="2174875" cy="2174875"/>
            <a:chOff x="913158" y="2101601"/>
            <a:chExt cx="2174363" cy="2174363"/>
          </a:xfrm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20" name="Rectangle 24"/>
            <p:cNvSpPr>
              <a:spLocks noChangeArrowheads="1"/>
            </p:cNvSpPr>
            <p:nvPr/>
          </p:nvSpPr>
          <p:spPr bwMode="auto">
            <a:xfrm>
              <a:off x="944653" y="2445556"/>
              <a:ext cx="211137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is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 minute before the 7. 25 plus 1 =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26 minutes to the hour.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936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6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18450" name="Picture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453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4" name="Rectangle 41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435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755650" y="14382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Count in multiples of five, anticlockwise,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4888" y="696913"/>
            <a:ext cx="45942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Minutes to the Hour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5"/>
          <a:stretch>
            <a:fillRect/>
          </a:stretch>
        </p:blipFill>
        <p:spPr bwMode="auto">
          <a:xfrm rot="-7200968"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671888" y="5653088"/>
            <a:ext cx="1800225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3 minutes to 8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930525" y="2478088"/>
            <a:ext cx="3281363" cy="3133725"/>
            <a:chOff x="2906988" y="2477466"/>
            <a:chExt cx="3281548" cy="3134362"/>
          </a:xfrm>
        </p:grpSpPr>
        <p:grpSp>
          <p:nvGrpSpPr>
            <p:cNvPr id="18445" name="Group 5"/>
            <p:cNvGrpSpPr>
              <a:grpSpLocks/>
            </p:cNvGrpSpPr>
            <p:nvPr/>
          </p:nvGrpSpPr>
          <p:grpSpPr bwMode="auto">
            <a:xfrm>
              <a:off x="2906988" y="2477466"/>
              <a:ext cx="3281548" cy="3134362"/>
              <a:chOff x="2931226" y="2469062"/>
              <a:chExt cx="3281548" cy="3134362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931226" y="2469062"/>
                <a:ext cx="3281548" cy="31121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/>
              <a:srcRect l="20932" t="1059" r="38700" b="44916"/>
              <a:stretch/>
            </p:blipFill>
            <p:spPr>
              <a:xfrm>
                <a:off x="2997905" y="2545277"/>
                <a:ext cx="3127551" cy="2959702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449" name="Picture 3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516" t="201" r="11879" b="52309"/>
              <a:stretch>
                <a:fillRect/>
              </a:stretch>
            </p:blipFill>
            <p:spPr bwMode="auto">
              <a:xfrm rot="-1099132">
                <a:off x="4792305" y="2910148"/>
                <a:ext cx="208876" cy="2693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Rectangle 29"/>
            <p:cNvSpPr/>
            <p:nvPr/>
          </p:nvSpPr>
          <p:spPr>
            <a:xfrm>
              <a:off x="5188355" y="5511795"/>
              <a:ext cx="214324" cy="68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018213" y="2114550"/>
            <a:ext cx="2174875" cy="2174875"/>
            <a:chOff x="913158" y="2101601"/>
            <a:chExt cx="2174363" cy="2174363"/>
          </a:xfrm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444" name="Rectangle 24"/>
            <p:cNvSpPr>
              <a:spLocks noChangeArrowheads="1"/>
            </p:cNvSpPr>
            <p:nvPr/>
          </p:nvSpPr>
          <p:spPr bwMode="auto">
            <a:xfrm>
              <a:off x="944653" y="2584055"/>
              <a:ext cx="211137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is </a:t>
              </a:r>
              <a:br>
                <a:rPr lang="en-GB" altLang="en-US">
                  <a:solidFill>
                    <a:schemeClr val="tx1"/>
                  </a:solidFill>
                </a:rPr>
              </a:br>
              <a:r>
                <a:rPr lang="en-GB" altLang="en-US">
                  <a:solidFill>
                    <a:schemeClr val="tx1"/>
                  </a:solidFill>
                </a:rPr>
                <a:t>3 minutes before the 12. 3 minutes to the hour.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36"/>
          <p:cNvGrpSpPr>
            <a:grpSpLocks/>
          </p:cNvGrpSpPr>
          <p:nvPr/>
        </p:nvGrpSpPr>
        <p:grpSpPr bwMode="auto">
          <a:xfrm>
            <a:off x="755650" y="1985963"/>
            <a:ext cx="7632700" cy="4106862"/>
            <a:chOff x="755652" y="1985317"/>
            <a:chExt cx="7632700" cy="4107508"/>
          </a:xfrm>
        </p:grpSpPr>
        <p:pic>
          <p:nvPicPr>
            <p:cNvPr id="19474" name="Picture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5" t="2869" r="8577" b="11185"/>
            <a:stretch>
              <a:fillRect/>
            </a:stretch>
          </p:blipFill>
          <p:spPr bwMode="auto">
            <a:xfrm rot="5400000" flipV="1">
              <a:off x="2518248" y="222722"/>
              <a:ext cx="4107507" cy="763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l="14516" t="753" r="17259" b="2990"/>
            <a:stretch/>
          </p:blipFill>
          <p:spPr>
            <a:xfrm>
              <a:off x="3011490" y="2498160"/>
              <a:ext cx="3095625" cy="30881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9744"/>
            <a:stretch/>
          </p:blipFill>
          <p:spPr>
            <a:xfrm>
              <a:off x="757240" y="2113924"/>
              <a:ext cx="1252537" cy="14226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477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3"/>
            <a:stretch>
              <a:fillRect/>
            </a:stretch>
          </p:blipFill>
          <p:spPr bwMode="auto">
            <a:xfrm>
              <a:off x="757881" y="2533541"/>
              <a:ext cx="1122840" cy="66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8" name="Rectangle 41"/>
            <p:cNvSpPr>
              <a:spLocks noChangeArrowheads="1"/>
            </p:cNvSpPr>
            <p:nvPr/>
          </p:nvSpPr>
          <p:spPr bwMode="auto">
            <a:xfrm rot="-504356">
              <a:off x="1064438" y="2223811"/>
              <a:ext cx="69290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  <a:latin typeface="BeginnersRegular"/>
                </a:rPr>
                <a:t>time flies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/>
            <a:srcRect l="48665" b="24416"/>
            <a:stretch/>
          </p:blipFill>
          <p:spPr>
            <a:xfrm>
              <a:off x="757240" y="3369835"/>
              <a:ext cx="1176337" cy="272299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/>
            <a:srcRect t="6631" r="35646"/>
            <a:stretch/>
          </p:blipFill>
          <p:spPr>
            <a:xfrm>
              <a:off x="7067552" y="1985317"/>
              <a:ext cx="1320800" cy="25102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459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755650" y="14382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Count in multiples of five, anticlockwise, then count on in single minutes.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4888" y="696913"/>
            <a:ext cx="45942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Minutes to the Hour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1" r="11995" b="19183"/>
          <a:stretch>
            <a:fillRect/>
          </a:stretch>
        </p:blipFill>
        <p:spPr bwMode="auto">
          <a:xfrm>
            <a:off x="4513263" y="2714625"/>
            <a:ext cx="1174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5"/>
          <a:stretch>
            <a:fillRect/>
          </a:stretch>
        </p:blipFill>
        <p:spPr bwMode="auto">
          <a:xfrm>
            <a:off x="4511675" y="3179763"/>
            <a:ext cx="1365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652838" y="5653088"/>
            <a:ext cx="1852612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13 minutes to 12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940050" y="2486025"/>
            <a:ext cx="3290888" cy="3111500"/>
            <a:chOff x="2906988" y="2477466"/>
            <a:chExt cx="3291552" cy="3112499"/>
          </a:xfrm>
        </p:grpSpPr>
        <p:grpSp>
          <p:nvGrpSpPr>
            <p:cNvPr id="19469" name="Group 5"/>
            <p:cNvGrpSpPr>
              <a:grpSpLocks/>
            </p:cNvGrpSpPr>
            <p:nvPr/>
          </p:nvGrpSpPr>
          <p:grpSpPr bwMode="auto">
            <a:xfrm>
              <a:off x="2906988" y="2477466"/>
              <a:ext cx="3291552" cy="3112499"/>
              <a:chOff x="2931226" y="2469062"/>
              <a:chExt cx="3291552" cy="3112499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931226" y="2469062"/>
                <a:ext cx="3282025" cy="311249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/>
              <a:srcRect l="14528" t="20770" r="45104" b="25205"/>
              <a:stretch/>
            </p:blipFill>
            <p:spPr>
              <a:xfrm>
                <a:off x="2997914" y="2545286"/>
                <a:ext cx="3128006" cy="2960050"/>
              </a:xfrm>
              <a:prstGeom prst="rect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473" name="Picture 3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516" t="200" r="11879" b="50262"/>
              <a:stretch>
                <a:fillRect/>
              </a:stretch>
            </p:blipFill>
            <p:spPr bwMode="auto">
              <a:xfrm rot="-4659080">
                <a:off x="4713670" y="2502442"/>
                <a:ext cx="208876" cy="2809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Rectangle 29"/>
            <p:cNvSpPr/>
            <p:nvPr/>
          </p:nvSpPr>
          <p:spPr>
            <a:xfrm rot="5400000">
              <a:off x="6031011" y="4179023"/>
              <a:ext cx="214382" cy="69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018213" y="2114550"/>
            <a:ext cx="2174875" cy="2174875"/>
            <a:chOff x="913158" y="2101601"/>
            <a:chExt cx="2174363" cy="2174363"/>
          </a:xfrm>
        </p:grpSpPr>
        <p:sp>
          <p:nvSpPr>
            <p:cNvPr id="24" name="Oval 23"/>
            <p:cNvSpPr/>
            <p:nvPr/>
          </p:nvSpPr>
          <p:spPr>
            <a:xfrm>
              <a:off x="913158" y="2101601"/>
              <a:ext cx="2174363" cy="21743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468" name="Rectangle 24"/>
            <p:cNvSpPr>
              <a:spLocks noChangeArrowheads="1"/>
            </p:cNvSpPr>
            <p:nvPr/>
          </p:nvSpPr>
          <p:spPr bwMode="auto">
            <a:xfrm>
              <a:off x="944653" y="2584055"/>
              <a:ext cx="211137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big hand is </a:t>
              </a:r>
              <a:br>
                <a:rPr lang="en-GB" altLang="en-US">
                  <a:solidFill>
                    <a:schemeClr val="tx1"/>
                  </a:solidFill>
                </a:rPr>
              </a:br>
              <a:r>
                <a:rPr lang="en-GB" altLang="en-US">
                  <a:solidFill>
                    <a:schemeClr val="tx1"/>
                  </a:solidFill>
                </a:rPr>
                <a:t>3 minutes before the 10. 10 plus 3 =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13 minutes to the hour.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68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11993"/>
          <a:stretch>
            <a:fillRect/>
          </a:stretch>
        </p:blipFill>
        <p:spPr bwMode="auto">
          <a:xfrm>
            <a:off x="755650" y="1990725"/>
            <a:ext cx="7632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63913" y="696913"/>
            <a:ext cx="24161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Clock Face</a:t>
            </a:r>
            <a:endParaRPr lang="en-GB" sz="4000" dirty="0">
              <a:latin typeface="+mj-lt"/>
            </a:endParaRPr>
          </a:p>
        </p:txBody>
      </p:sp>
      <p:pic>
        <p:nvPicPr>
          <p:cNvPr id="20484" name="Individual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37"/>
          <p:cNvSpPr>
            <a:spLocks noChangeArrowheads="1"/>
          </p:cNvSpPr>
          <p:nvPr/>
        </p:nvSpPr>
        <p:spPr bwMode="auto">
          <a:xfrm>
            <a:off x="755650" y="1292225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Use the Blank Clock Face Sheet.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Draw hands on the clocks to show these times: 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1516063" y="2268538"/>
            <a:ext cx="1533525" cy="1533525"/>
            <a:chOff x="3100429" y="4428981"/>
            <a:chExt cx="1533525" cy="1533525"/>
          </a:xfrm>
        </p:grpSpPr>
        <p:sp>
          <p:nvSpPr>
            <p:cNvPr id="40" name="Oval 39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501" name="Rectangle 40"/>
            <p:cNvSpPr>
              <a:spLocks noChangeArrowheads="1"/>
            </p:cNvSpPr>
            <p:nvPr/>
          </p:nvSpPr>
          <p:spPr bwMode="auto">
            <a:xfrm>
              <a:off x="3155245" y="4661375"/>
              <a:ext cx="1423893" cy="106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a.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16 minutes to 3</a:t>
              </a: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3808413" y="2268538"/>
            <a:ext cx="1533525" cy="1533525"/>
            <a:chOff x="3100429" y="4428981"/>
            <a:chExt cx="1533525" cy="1533525"/>
          </a:xfrm>
        </p:grpSpPr>
        <p:sp>
          <p:nvSpPr>
            <p:cNvPr id="43" name="Oval 42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499" name="Rectangle 43"/>
            <p:cNvSpPr>
              <a:spLocks noChangeArrowheads="1"/>
            </p:cNvSpPr>
            <p:nvPr/>
          </p:nvSpPr>
          <p:spPr bwMode="auto">
            <a:xfrm>
              <a:off x="3155245" y="4661375"/>
              <a:ext cx="1423893" cy="106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b.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2 minutes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to 9</a:t>
              </a: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6099175" y="2268538"/>
            <a:ext cx="1533525" cy="1533525"/>
            <a:chOff x="3100429" y="4428981"/>
            <a:chExt cx="1533525" cy="1533525"/>
          </a:xfrm>
        </p:grpSpPr>
        <p:sp>
          <p:nvSpPr>
            <p:cNvPr id="46" name="Oval 45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497" name="Rectangle 46"/>
            <p:cNvSpPr>
              <a:spLocks noChangeArrowheads="1"/>
            </p:cNvSpPr>
            <p:nvPr/>
          </p:nvSpPr>
          <p:spPr bwMode="auto">
            <a:xfrm>
              <a:off x="3155245" y="4661375"/>
              <a:ext cx="1423893" cy="106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c.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23 minutes to 6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2649538" y="4178300"/>
            <a:ext cx="1533525" cy="1533525"/>
            <a:chOff x="3100429" y="4428981"/>
            <a:chExt cx="1533525" cy="1533525"/>
          </a:xfrm>
        </p:grpSpPr>
        <p:sp>
          <p:nvSpPr>
            <p:cNvPr id="49" name="Oval 48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495" name="Rectangle 49"/>
            <p:cNvSpPr>
              <a:spLocks noChangeArrowheads="1"/>
            </p:cNvSpPr>
            <p:nvPr/>
          </p:nvSpPr>
          <p:spPr bwMode="auto">
            <a:xfrm>
              <a:off x="3155245" y="4661375"/>
              <a:ext cx="1423893" cy="106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d.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19 minutes past 5</a:t>
              </a:r>
            </a:p>
          </p:txBody>
        </p:sp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4938713" y="4178300"/>
            <a:ext cx="1533525" cy="1533525"/>
            <a:chOff x="3100429" y="4428981"/>
            <a:chExt cx="1533525" cy="1533525"/>
          </a:xfrm>
        </p:grpSpPr>
        <p:sp>
          <p:nvSpPr>
            <p:cNvPr id="52" name="Oval 51"/>
            <p:cNvSpPr/>
            <p:nvPr/>
          </p:nvSpPr>
          <p:spPr>
            <a:xfrm>
              <a:off x="3100429" y="4428981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493" name="Rectangle 52"/>
            <p:cNvSpPr>
              <a:spLocks noChangeArrowheads="1"/>
            </p:cNvSpPr>
            <p:nvPr/>
          </p:nvSpPr>
          <p:spPr bwMode="auto">
            <a:xfrm>
              <a:off x="3155245" y="4661375"/>
              <a:ext cx="1423893" cy="106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e.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8 minutes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to 10</a:t>
              </a:r>
            </a:p>
          </p:txBody>
        </p:sp>
      </p:grp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2038350" y="4945063"/>
            <a:ext cx="5067300" cy="923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Be sure to use a ruler!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Remember – the big hand points to the minutes, and the small hand points to the hour.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272</TotalTime>
  <Words>765</Words>
  <Application>Microsoft Office PowerPoint</Application>
  <PresentationFormat>On-screen Show (4:3)</PresentationFormat>
  <Paragraphs>141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Twinkl</vt:lpstr>
      <vt:lpstr>Arial</vt:lpstr>
      <vt:lpstr>Twinkl SemiBold</vt:lpstr>
      <vt:lpstr>Calibri</vt:lpstr>
      <vt:lpstr>Sassoon Infant Md</vt:lpstr>
      <vt:lpstr>Tuffy</vt:lpstr>
      <vt:lpstr>BeginnersRegular</vt:lpstr>
      <vt:lpstr>Sassoon Infant Rg</vt:lpstr>
      <vt:lpstr>1_Office Theme</vt:lpstr>
      <vt:lpstr>Maths</vt:lpstr>
      <vt:lpstr>Minutes to the Hour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J Charnley</cp:lastModifiedBy>
  <cp:revision>50</cp:revision>
  <dcterms:created xsi:type="dcterms:W3CDTF">2017-03-16T17:37:56Z</dcterms:created>
  <dcterms:modified xsi:type="dcterms:W3CDTF">2020-06-26T12:30:03Z</dcterms:modified>
</cp:coreProperties>
</file>