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6E692E7-2EC7-4A88-B164-48839F82EB6C}" type="datetimeFigureOut">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A636E-46BC-44D4-878F-D5725A9A6516}" type="slidenum">
              <a:rPr lang="en-GB" smtClean="0"/>
              <a:t>‹#›</a:t>
            </a:fld>
            <a:endParaRPr lang="en-GB"/>
          </a:p>
        </p:txBody>
      </p:sp>
    </p:spTree>
    <p:extLst>
      <p:ext uri="{BB962C8B-B14F-4D97-AF65-F5344CB8AC3E}">
        <p14:creationId xmlns:p14="http://schemas.microsoft.com/office/powerpoint/2010/main" val="1361730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E692E7-2EC7-4A88-B164-48839F82EB6C}" type="datetimeFigureOut">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A636E-46BC-44D4-878F-D5725A9A6516}" type="slidenum">
              <a:rPr lang="en-GB" smtClean="0"/>
              <a:t>‹#›</a:t>
            </a:fld>
            <a:endParaRPr lang="en-GB"/>
          </a:p>
        </p:txBody>
      </p:sp>
    </p:spTree>
    <p:extLst>
      <p:ext uri="{BB962C8B-B14F-4D97-AF65-F5344CB8AC3E}">
        <p14:creationId xmlns:p14="http://schemas.microsoft.com/office/powerpoint/2010/main" val="2765000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E692E7-2EC7-4A88-B164-48839F82EB6C}" type="datetimeFigureOut">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A636E-46BC-44D4-878F-D5725A9A6516}" type="slidenum">
              <a:rPr lang="en-GB" smtClean="0"/>
              <a:t>‹#›</a:t>
            </a:fld>
            <a:endParaRPr lang="en-GB"/>
          </a:p>
        </p:txBody>
      </p:sp>
    </p:spTree>
    <p:extLst>
      <p:ext uri="{BB962C8B-B14F-4D97-AF65-F5344CB8AC3E}">
        <p14:creationId xmlns:p14="http://schemas.microsoft.com/office/powerpoint/2010/main" val="3331825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E692E7-2EC7-4A88-B164-48839F82EB6C}" type="datetimeFigureOut">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A636E-46BC-44D4-878F-D5725A9A6516}" type="slidenum">
              <a:rPr lang="en-GB" smtClean="0"/>
              <a:t>‹#›</a:t>
            </a:fld>
            <a:endParaRPr lang="en-GB"/>
          </a:p>
        </p:txBody>
      </p:sp>
    </p:spTree>
    <p:extLst>
      <p:ext uri="{BB962C8B-B14F-4D97-AF65-F5344CB8AC3E}">
        <p14:creationId xmlns:p14="http://schemas.microsoft.com/office/powerpoint/2010/main" val="1021139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E692E7-2EC7-4A88-B164-48839F82EB6C}" type="datetimeFigureOut">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A636E-46BC-44D4-878F-D5725A9A6516}" type="slidenum">
              <a:rPr lang="en-GB" smtClean="0"/>
              <a:t>‹#›</a:t>
            </a:fld>
            <a:endParaRPr lang="en-GB"/>
          </a:p>
        </p:txBody>
      </p:sp>
    </p:spTree>
    <p:extLst>
      <p:ext uri="{BB962C8B-B14F-4D97-AF65-F5344CB8AC3E}">
        <p14:creationId xmlns:p14="http://schemas.microsoft.com/office/powerpoint/2010/main" val="3882216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6E692E7-2EC7-4A88-B164-48839F82EB6C}" type="datetimeFigureOut">
              <a:rPr lang="en-GB" smtClean="0"/>
              <a:t>02/06/2020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A636E-46BC-44D4-878F-D5725A9A6516}" type="slidenum">
              <a:rPr lang="en-GB" smtClean="0"/>
              <a:t>‹#›</a:t>
            </a:fld>
            <a:endParaRPr lang="en-GB"/>
          </a:p>
        </p:txBody>
      </p:sp>
    </p:spTree>
    <p:extLst>
      <p:ext uri="{BB962C8B-B14F-4D97-AF65-F5344CB8AC3E}">
        <p14:creationId xmlns:p14="http://schemas.microsoft.com/office/powerpoint/2010/main" val="397607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6E692E7-2EC7-4A88-B164-48839F82EB6C}" type="datetimeFigureOut">
              <a:rPr lang="en-GB" smtClean="0"/>
              <a:t>02/06/2020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2A636E-46BC-44D4-878F-D5725A9A6516}" type="slidenum">
              <a:rPr lang="en-GB" smtClean="0"/>
              <a:t>‹#›</a:t>
            </a:fld>
            <a:endParaRPr lang="en-GB"/>
          </a:p>
        </p:txBody>
      </p:sp>
    </p:spTree>
    <p:extLst>
      <p:ext uri="{BB962C8B-B14F-4D97-AF65-F5344CB8AC3E}">
        <p14:creationId xmlns:p14="http://schemas.microsoft.com/office/powerpoint/2010/main" val="2967160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6E692E7-2EC7-4A88-B164-48839F82EB6C}" type="datetimeFigureOut">
              <a:rPr lang="en-GB" smtClean="0"/>
              <a:t>02/06/2020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A636E-46BC-44D4-878F-D5725A9A6516}" type="slidenum">
              <a:rPr lang="en-GB" smtClean="0"/>
              <a:t>‹#›</a:t>
            </a:fld>
            <a:endParaRPr lang="en-GB"/>
          </a:p>
        </p:txBody>
      </p:sp>
    </p:spTree>
    <p:extLst>
      <p:ext uri="{BB962C8B-B14F-4D97-AF65-F5344CB8AC3E}">
        <p14:creationId xmlns:p14="http://schemas.microsoft.com/office/powerpoint/2010/main" val="3215031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E692E7-2EC7-4A88-B164-48839F82EB6C}" type="datetimeFigureOut">
              <a:rPr lang="en-GB" smtClean="0"/>
              <a:t>02/06/2020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A636E-46BC-44D4-878F-D5725A9A6516}" type="slidenum">
              <a:rPr lang="en-GB" smtClean="0"/>
              <a:t>‹#›</a:t>
            </a:fld>
            <a:endParaRPr lang="en-GB"/>
          </a:p>
        </p:txBody>
      </p:sp>
    </p:spTree>
    <p:extLst>
      <p:ext uri="{BB962C8B-B14F-4D97-AF65-F5344CB8AC3E}">
        <p14:creationId xmlns:p14="http://schemas.microsoft.com/office/powerpoint/2010/main" val="903115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E692E7-2EC7-4A88-B164-48839F82EB6C}" type="datetimeFigureOut">
              <a:rPr lang="en-GB" smtClean="0"/>
              <a:t>02/06/2020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A636E-46BC-44D4-878F-D5725A9A6516}" type="slidenum">
              <a:rPr lang="en-GB" smtClean="0"/>
              <a:t>‹#›</a:t>
            </a:fld>
            <a:endParaRPr lang="en-GB"/>
          </a:p>
        </p:txBody>
      </p:sp>
    </p:spTree>
    <p:extLst>
      <p:ext uri="{BB962C8B-B14F-4D97-AF65-F5344CB8AC3E}">
        <p14:creationId xmlns:p14="http://schemas.microsoft.com/office/powerpoint/2010/main" val="2941141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E692E7-2EC7-4A88-B164-48839F82EB6C}" type="datetimeFigureOut">
              <a:rPr lang="en-GB" smtClean="0"/>
              <a:t>02/06/2020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A636E-46BC-44D4-878F-D5725A9A6516}" type="slidenum">
              <a:rPr lang="en-GB" smtClean="0"/>
              <a:t>‹#›</a:t>
            </a:fld>
            <a:endParaRPr lang="en-GB"/>
          </a:p>
        </p:txBody>
      </p:sp>
    </p:spTree>
    <p:extLst>
      <p:ext uri="{BB962C8B-B14F-4D97-AF65-F5344CB8AC3E}">
        <p14:creationId xmlns:p14="http://schemas.microsoft.com/office/powerpoint/2010/main" val="829716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E692E7-2EC7-4A88-B164-48839F82EB6C}" type="datetimeFigureOut">
              <a:rPr lang="en-GB" smtClean="0"/>
              <a:t>02/06/2020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2A636E-46BC-44D4-878F-D5725A9A6516}" type="slidenum">
              <a:rPr lang="en-GB" smtClean="0"/>
              <a:t>‹#›</a:t>
            </a:fld>
            <a:endParaRPr lang="en-GB"/>
          </a:p>
        </p:txBody>
      </p:sp>
    </p:spTree>
    <p:extLst>
      <p:ext uri="{BB962C8B-B14F-4D97-AF65-F5344CB8AC3E}">
        <p14:creationId xmlns:p14="http://schemas.microsoft.com/office/powerpoint/2010/main" val="2001451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ideo" Target="https://www.youtube.com/embed/4xG2aJa6UyY" TargetMode="External"/><Relationship Id="rId5" Type="http://schemas.openxmlformats.org/officeDocument/2006/relationships/audio" Target="../media/audio1.wav"/><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w Lighthouses Work | HowStuffWo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375" y="1502228"/>
            <a:ext cx="8447837" cy="47548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63931" y="169817"/>
            <a:ext cx="8255726" cy="1015663"/>
          </a:xfrm>
          <a:prstGeom prst="rect">
            <a:avLst/>
          </a:prstGeom>
          <a:noFill/>
        </p:spPr>
        <p:txBody>
          <a:bodyPr wrap="square" rtlCol="0">
            <a:spAutoFit/>
          </a:bodyPr>
          <a:lstStyle/>
          <a:p>
            <a:pPr algn="ctr"/>
            <a:r>
              <a:rPr lang="en-GB" sz="6000" u="sng" dirty="0" smtClean="0">
                <a:latin typeface="Arial" panose="020B0604020202020204" pitchFamily="34" charset="0"/>
                <a:cs typeface="Arial" panose="020B0604020202020204" pitchFamily="34" charset="0"/>
              </a:rPr>
              <a:t>The Lighthouse Keeper</a:t>
            </a:r>
            <a:endParaRPr lang="en-GB" sz="6000" u="sng" dirty="0">
              <a:latin typeface="Arial" panose="020B0604020202020204" pitchFamily="34" charset="0"/>
              <a:cs typeface="Arial" panose="020B0604020202020204" pitchFamily="34" charset="0"/>
            </a:endParaRPr>
          </a:p>
        </p:txBody>
      </p:sp>
      <p:sp>
        <p:nvSpPr>
          <p:cNvPr id="5" name="TextBox 4"/>
          <p:cNvSpPr txBox="1"/>
          <p:nvPr/>
        </p:nvSpPr>
        <p:spPr>
          <a:xfrm>
            <a:off x="3638363" y="3012141"/>
            <a:ext cx="4308849" cy="646331"/>
          </a:xfrm>
          <a:prstGeom prst="rect">
            <a:avLst/>
          </a:prstGeom>
          <a:noFill/>
        </p:spPr>
        <p:txBody>
          <a:bodyPr wrap="square" rtlCol="0">
            <a:spAutoFit/>
          </a:bodyPr>
          <a:lstStyle/>
          <a:p>
            <a:pPr algn="ctr"/>
            <a:r>
              <a:rPr lang="en-GB" dirty="0" smtClean="0"/>
              <a:t>Creating Suspense and Showing How a Character feels</a:t>
            </a:r>
            <a:endParaRPr lang="en-GB" dirty="0"/>
          </a:p>
        </p:txBody>
      </p:sp>
    </p:spTree>
    <p:extLst>
      <p:ext uri="{BB962C8B-B14F-4D97-AF65-F5344CB8AC3E}">
        <p14:creationId xmlns:p14="http://schemas.microsoft.com/office/powerpoint/2010/main" val="2807020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0441" y="1175657"/>
            <a:ext cx="6017657" cy="3383280"/>
          </a:xfrm>
          <a:prstGeom prst="rect">
            <a:avLst/>
          </a:prstGeom>
        </p:spPr>
      </p:pic>
      <p:sp>
        <p:nvSpPr>
          <p:cNvPr id="5" name="TextBox 4"/>
          <p:cNvSpPr txBox="1"/>
          <p:nvPr/>
        </p:nvSpPr>
        <p:spPr>
          <a:xfrm>
            <a:off x="1397726" y="444137"/>
            <a:ext cx="9091748" cy="369332"/>
          </a:xfrm>
          <a:prstGeom prst="rect">
            <a:avLst/>
          </a:prstGeom>
          <a:noFill/>
        </p:spPr>
        <p:txBody>
          <a:bodyPr wrap="square" rtlCol="0">
            <a:spAutoFit/>
          </a:bodyPr>
          <a:lstStyle/>
          <a:p>
            <a:r>
              <a:rPr lang="en-GB" dirty="0" smtClean="0"/>
              <a:t>Watch the  film until the lighthouse keeper closes the window. Think about these questions: </a:t>
            </a:r>
            <a:endParaRPr lang="en-GB" dirty="0"/>
          </a:p>
        </p:txBody>
      </p:sp>
      <p:sp>
        <p:nvSpPr>
          <p:cNvPr id="6" name="TextBox 5"/>
          <p:cNvSpPr txBox="1"/>
          <p:nvPr/>
        </p:nvSpPr>
        <p:spPr>
          <a:xfrm>
            <a:off x="6740434" y="1175657"/>
            <a:ext cx="5225143" cy="3970318"/>
          </a:xfrm>
          <a:prstGeom prst="rect">
            <a:avLst/>
          </a:prstGeom>
          <a:noFill/>
        </p:spPr>
        <p:txBody>
          <a:bodyPr wrap="square" rtlCol="0">
            <a:spAutoFit/>
          </a:bodyPr>
          <a:lstStyle/>
          <a:p>
            <a:r>
              <a:rPr lang="en-GB" dirty="0" smtClean="0"/>
              <a:t>What sort of mood is the lighthouse keeper in? </a:t>
            </a:r>
          </a:p>
          <a:p>
            <a:r>
              <a:rPr lang="en-GB" dirty="0" smtClean="0"/>
              <a:t>Why do you think he’s in this mood? </a:t>
            </a:r>
          </a:p>
          <a:p>
            <a:endParaRPr lang="en-GB" dirty="0"/>
          </a:p>
          <a:p>
            <a:r>
              <a:rPr lang="en-GB" dirty="0" smtClean="0"/>
              <a:t>What do you think he’s writing? </a:t>
            </a:r>
          </a:p>
          <a:p>
            <a:r>
              <a:rPr lang="en-GB" dirty="0" smtClean="0"/>
              <a:t>Could it be letters? If so, who to and what is he saying?</a:t>
            </a:r>
          </a:p>
          <a:p>
            <a:endParaRPr lang="en-GB" dirty="0"/>
          </a:p>
          <a:p>
            <a:r>
              <a:rPr lang="en-GB" dirty="0" smtClean="0"/>
              <a:t>Or could it a be a diary? What could he be writing in it? </a:t>
            </a:r>
          </a:p>
          <a:p>
            <a:endParaRPr lang="en-GB" dirty="0"/>
          </a:p>
          <a:p>
            <a:r>
              <a:rPr lang="en-GB" dirty="0" smtClean="0"/>
              <a:t>Why does he shut the window? </a:t>
            </a:r>
          </a:p>
          <a:p>
            <a:endParaRPr lang="en-GB" dirty="0"/>
          </a:p>
          <a:p>
            <a:endParaRPr lang="en-GB" dirty="0" smtClean="0"/>
          </a:p>
          <a:p>
            <a:endParaRPr lang="en-GB" dirty="0" smtClean="0"/>
          </a:p>
        </p:txBody>
      </p:sp>
      <p:sp>
        <p:nvSpPr>
          <p:cNvPr id="7" name="TextBox 6"/>
          <p:cNvSpPr txBox="1"/>
          <p:nvPr/>
        </p:nvSpPr>
        <p:spPr>
          <a:xfrm>
            <a:off x="1610390" y="5145975"/>
            <a:ext cx="9615415" cy="646331"/>
          </a:xfrm>
          <a:prstGeom prst="rect">
            <a:avLst/>
          </a:prstGeom>
          <a:noFill/>
        </p:spPr>
        <p:txBody>
          <a:bodyPr wrap="square" rtlCol="0">
            <a:spAutoFit/>
          </a:bodyPr>
          <a:lstStyle/>
          <a:p>
            <a:r>
              <a:rPr lang="en-GB" dirty="0" smtClean="0"/>
              <a:t>Record your ideas in your book so you can look at them another time. (you don’t need to write out a full letter or diary entry just ideas for what he could be writing)</a:t>
            </a:r>
            <a:endParaRPr lang="en-GB" dirty="0"/>
          </a:p>
        </p:txBody>
      </p:sp>
    </p:spTree>
    <p:extLst>
      <p:ext uri="{BB962C8B-B14F-4D97-AF65-F5344CB8AC3E}">
        <p14:creationId xmlns:p14="http://schemas.microsoft.com/office/powerpoint/2010/main" val="371135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97726" y="444137"/>
            <a:ext cx="9091748" cy="646331"/>
          </a:xfrm>
          <a:prstGeom prst="rect">
            <a:avLst/>
          </a:prstGeom>
          <a:noFill/>
        </p:spPr>
        <p:txBody>
          <a:bodyPr wrap="square" rtlCol="0">
            <a:spAutoFit/>
          </a:bodyPr>
          <a:lstStyle/>
          <a:p>
            <a:r>
              <a:rPr lang="en-GB" dirty="0" smtClean="0"/>
              <a:t>Watch the  next part of it up to the bit where the lighthouse keeper starts to rush downstairs. </a:t>
            </a:r>
          </a:p>
          <a:p>
            <a:endParaRPr lang="en-GB" dirty="0"/>
          </a:p>
        </p:txBody>
      </p:sp>
      <p:sp>
        <p:nvSpPr>
          <p:cNvPr id="6" name="TextBox 5"/>
          <p:cNvSpPr txBox="1"/>
          <p:nvPr/>
        </p:nvSpPr>
        <p:spPr>
          <a:xfrm>
            <a:off x="6740434" y="1175657"/>
            <a:ext cx="5225143" cy="923330"/>
          </a:xfrm>
          <a:prstGeom prst="rect">
            <a:avLst/>
          </a:prstGeom>
          <a:noFill/>
        </p:spPr>
        <p:txBody>
          <a:bodyPr wrap="square" rtlCol="0">
            <a:spAutoFit/>
          </a:bodyPr>
          <a:lstStyle/>
          <a:p>
            <a:endParaRPr lang="en-GB" dirty="0"/>
          </a:p>
          <a:p>
            <a:endParaRPr lang="en-GB" dirty="0" smtClean="0"/>
          </a:p>
          <a:p>
            <a:endParaRPr lang="en-GB" dirty="0" smtClean="0"/>
          </a:p>
        </p:txBody>
      </p:sp>
      <p:pic>
        <p:nvPicPr>
          <p:cNvPr id="2" name="Picture 1"/>
          <p:cNvPicPr>
            <a:picLocks noChangeAspect="1"/>
          </p:cNvPicPr>
          <p:nvPr/>
        </p:nvPicPr>
        <p:blipFill>
          <a:blip r:embed="rId2"/>
          <a:stretch>
            <a:fillRect/>
          </a:stretch>
        </p:blipFill>
        <p:spPr>
          <a:xfrm>
            <a:off x="692171" y="946078"/>
            <a:ext cx="5143852" cy="2892005"/>
          </a:xfrm>
          <a:prstGeom prst="rect">
            <a:avLst/>
          </a:prstGeom>
        </p:spPr>
      </p:pic>
      <p:sp>
        <p:nvSpPr>
          <p:cNvPr id="3" name="TextBox 2"/>
          <p:cNvSpPr txBox="1"/>
          <p:nvPr/>
        </p:nvSpPr>
        <p:spPr>
          <a:xfrm>
            <a:off x="6541578" y="946078"/>
            <a:ext cx="5230905" cy="2862322"/>
          </a:xfrm>
          <a:prstGeom prst="rect">
            <a:avLst/>
          </a:prstGeom>
          <a:noFill/>
        </p:spPr>
        <p:txBody>
          <a:bodyPr wrap="square" rtlCol="0">
            <a:spAutoFit/>
          </a:bodyPr>
          <a:lstStyle/>
          <a:p>
            <a:r>
              <a:rPr lang="en-GB" dirty="0" smtClean="0"/>
              <a:t>How do you think the lighthouse keeper feels when he hears the ship coming? How do you know? </a:t>
            </a:r>
          </a:p>
          <a:p>
            <a:endParaRPr lang="en-GB" dirty="0"/>
          </a:p>
          <a:p>
            <a:endParaRPr lang="en-GB" dirty="0" smtClean="0"/>
          </a:p>
          <a:p>
            <a:r>
              <a:rPr lang="en-GB" dirty="0" smtClean="0"/>
              <a:t>If you were to write how he feels using ‘show not tell’ you might write;</a:t>
            </a:r>
          </a:p>
          <a:p>
            <a:endParaRPr lang="en-GB" dirty="0"/>
          </a:p>
          <a:p>
            <a:r>
              <a:rPr lang="en-GB" u="sng" dirty="0" smtClean="0"/>
              <a:t>In the distance</a:t>
            </a:r>
            <a:r>
              <a:rPr lang="en-GB" dirty="0" smtClean="0"/>
              <a:t>, a foghorn sounded. The lighthouse keeper gasped in horror. A boat was approaching! </a:t>
            </a:r>
          </a:p>
          <a:p>
            <a:endParaRPr lang="en-GB" dirty="0"/>
          </a:p>
        </p:txBody>
      </p:sp>
      <p:sp>
        <p:nvSpPr>
          <p:cNvPr id="7" name="TextBox 6"/>
          <p:cNvSpPr txBox="1"/>
          <p:nvPr/>
        </p:nvSpPr>
        <p:spPr>
          <a:xfrm>
            <a:off x="591671" y="3954125"/>
            <a:ext cx="11373906" cy="2031325"/>
          </a:xfrm>
          <a:prstGeom prst="rect">
            <a:avLst/>
          </a:prstGeom>
          <a:noFill/>
        </p:spPr>
        <p:txBody>
          <a:bodyPr wrap="square" rtlCol="0">
            <a:spAutoFit/>
          </a:bodyPr>
          <a:lstStyle/>
          <a:p>
            <a:r>
              <a:rPr lang="en-GB" dirty="0" smtClean="0"/>
              <a:t>I did not say ‘The lighthouse keeper felt scared’ or ‘The lighthouse keeper was terrified.’ I also used short sentences to increase the level of suspense and drama. </a:t>
            </a:r>
          </a:p>
          <a:p>
            <a:endParaRPr lang="en-GB" dirty="0"/>
          </a:p>
          <a:p>
            <a:r>
              <a:rPr lang="en-GB" dirty="0" smtClean="0"/>
              <a:t>As you know, it is usually more effective when an author shows how their character is feeling through the way they act rather than simply describing their feelings. </a:t>
            </a:r>
          </a:p>
          <a:p>
            <a:endParaRPr lang="en-GB" dirty="0"/>
          </a:p>
          <a:p>
            <a:endParaRPr lang="en-GB" dirty="0"/>
          </a:p>
        </p:txBody>
      </p:sp>
      <p:sp>
        <p:nvSpPr>
          <p:cNvPr id="8" name="TextBox 7"/>
          <p:cNvSpPr txBox="1"/>
          <p:nvPr/>
        </p:nvSpPr>
        <p:spPr>
          <a:xfrm>
            <a:off x="6064624" y="1592409"/>
            <a:ext cx="461665" cy="2245673"/>
          </a:xfrm>
          <a:prstGeom prst="rect">
            <a:avLst/>
          </a:prstGeom>
          <a:noFill/>
        </p:spPr>
        <p:txBody>
          <a:bodyPr vert="vert270" wrap="square" rtlCol="0">
            <a:spAutoFit/>
          </a:bodyPr>
          <a:lstStyle/>
          <a:p>
            <a:r>
              <a:rPr lang="en-GB" dirty="0" smtClean="0"/>
              <a:t>Fronted adverbial</a:t>
            </a:r>
            <a:endParaRPr lang="en-GB" dirty="0"/>
          </a:p>
        </p:txBody>
      </p:sp>
      <p:cxnSp>
        <p:nvCxnSpPr>
          <p:cNvPr id="10" name="Straight Arrow Connector 9"/>
          <p:cNvCxnSpPr/>
          <p:nvPr/>
        </p:nvCxnSpPr>
        <p:spPr>
          <a:xfrm>
            <a:off x="6386732" y="2700997"/>
            <a:ext cx="353702" cy="2813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8756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740434" y="1175657"/>
            <a:ext cx="5225143" cy="923330"/>
          </a:xfrm>
          <a:prstGeom prst="rect">
            <a:avLst/>
          </a:prstGeom>
          <a:noFill/>
        </p:spPr>
        <p:txBody>
          <a:bodyPr wrap="square" rtlCol="0">
            <a:spAutoFit/>
          </a:bodyPr>
          <a:lstStyle/>
          <a:p>
            <a:endParaRPr lang="en-GB" dirty="0"/>
          </a:p>
          <a:p>
            <a:endParaRPr lang="en-GB" dirty="0" smtClean="0"/>
          </a:p>
          <a:p>
            <a:endParaRPr lang="en-GB" dirty="0" smtClean="0"/>
          </a:p>
        </p:txBody>
      </p:sp>
      <p:sp>
        <p:nvSpPr>
          <p:cNvPr id="4" name="TextBox 3"/>
          <p:cNvSpPr txBox="1"/>
          <p:nvPr/>
        </p:nvSpPr>
        <p:spPr>
          <a:xfrm>
            <a:off x="604910" y="295422"/>
            <a:ext cx="10986868" cy="4524315"/>
          </a:xfrm>
          <a:prstGeom prst="rect">
            <a:avLst/>
          </a:prstGeom>
          <a:noFill/>
        </p:spPr>
        <p:txBody>
          <a:bodyPr wrap="square" rtlCol="0">
            <a:spAutoFit/>
          </a:bodyPr>
          <a:lstStyle/>
          <a:p>
            <a:r>
              <a:rPr lang="en-GB" dirty="0" smtClean="0"/>
              <a:t>Now let’s have a look at the same part of the film again. We’re going to write 4 sentences to show how the lighthouse keeper feels until he decides to go downstairs. </a:t>
            </a:r>
          </a:p>
          <a:p>
            <a:r>
              <a:rPr lang="en-GB" dirty="0" smtClean="0"/>
              <a:t>So that’s when he first hears the ship approaching; when he lifts the lamp off the stand; when he breaks the lamp and when he hears the ship’s horn for a second time. </a:t>
            </a:r>
          </a:p>
          <a:p>
            <a:endParaRPr lang="en-GB" dirty="0"/>
          </a:p>
          <a:p>
            <a:r>
              <a:rPr lang="en-GB" dirty="0" smtClean="0"/>
              <a:t>First, let’s think of some fronted adverbials (or other exciting openers) that we could use to open our sentences. I’ll start you off and then I’d like you to time yourself for two minutes by playing the video in the corner of the screen.  See how many you can write in that time.</a:t>
            </a:r>
          </a:p>
          <a:p>
            <a:endParaRPr lang="en-GB" dirty="0" smtClean="0"/>
          </a:p>
          <a:p>
            <a:endParaRPr lang="en-GB" dirty="0"/>
          </a:p>
          <a:p>
            <a:endParaRPr lang="en-GB" dirty="0" smtClean="0"/>
          </a:p>
          <a:p>
            <a:endParaRPr lang="en-GB" dirty="0"/>
          </a:p>
          <a:p>
            <a:endParaRPr lang="en-GB" dirty="0" smtClean="0"/>
          </a:p>
          <a:p>
            <a:r>
              <a:rPr lang="en-GB" dirty="0" smtClean="0"/>
              <a:t>In the distance, </a:t>
            </a:r>
          </a:p>
          <a:p>
            <a:r>
              <a:rPr lang="en-GB" dirty="0" smtClean="0"/>
              <a:t>Out at sea,</a:t>
            </a:r>
          </a:p>
          <a:p>
            <a:endParaRPr lang="en-GB" dirty="0"/>
          </a:p>
        </p:txBody>
      </p:sp>
      <p:pic>
        <p:nvPicPr>
          <p:cNvPr id="9" name="4xG2aJa6UyY"/>
          <p:cNvPicPr>
            <a:picLocks noRot="1" noChangeAspect="1"/>
          </p:cNvPicPr>
          <p:nvPr>
            <a:videoFile r:link="rId1"/>
          </p:nvPr>
        </p:nvPicPr>
        <p:blipFill>
          <a:blip r:embed="rId4"/>
          <a:stretch>
            <a:fillRect/>
          </a:stretch>
        </p:blipFill>
        <p:spPr>
          <a:xfrm>
            <a:off x="6740434" y="3479555"/>
            <a:ext cx="4572000" cy="2571750"/>
          </a:xfrm>
          <a:prstGeom prst="rect">
            <a:avLst/>
          </a:prstGeom>
        </p:spPr>
      </p:pic>
    </p:spTree>
    <p:extLst>
      <p:ext uri="{BB962C8B-B14F-4D97-AF65-F5344CB8AC3E}">
        <p14:creationId xmlns:p14="http://schemas.microsoft.com/office/powerpoint/2010/main" val="3330458863"/>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bomb.wav"/>
          </p:stSnd>
        </p:sndAc>
      </p:transition>
    </mc:Choice>
    <mc:Fallback xmlns="">
      <p:transition spd="slow">
        <p:sndAc>
          <p:stSnd>
            <p:snd r:embed="rId5" name="bomb.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948" y="478302"/>
            <a:ext cx="7709095" cy="1200329"/>
          </a:xfrm>
          <a:prstGeom prst="rect">
            <a:avLst/>
          </a:prstGeom>
          <a:noFill/>
        </p:spPr>
        <p:txBody>
          <a:bodyPr wrap="square" rtlCol="0">
            <a:spAutoFit/>
          </a:bodyPr>
          <a:lstStyle/>
          <a:p>
            <a:r>
              <a:rPr lang="en-GB" dirty="0" smtClean="0"/>
              <a:t>What did you come up with? </a:t>
            </a:r>
          </a:p>
          <a:p>
            <a:endParaRPr lang="en-GB" dirty="0" smtClean="0"/>
          </a:p>
          <a:p>
            <a:endParaRPr lang="en-GB" dirty="0"/>
          </a:p>
          <a:p>
            <a:r>
              <a:rPr lang="en-GB" dirty="0" smtClean="0"/>
              <a:t>Here’s a few more to help if you couldn’t think of too many…</a:t>
            </a:r>
            <a:endParaRPr lang="en-GB" dirty="0"/>
          </a:p>
        </p:txBody>
      </p:sp>
      <p:sp>
        <p:nvSpPr>
          <p:cNvPr id="3" name="TextBox 2"/>
          <p:cNvSpPr txBox="1"/>
          <p:nvPr/>
        </p:nvSpPr>
        <p:spPr>
          <a:xfrm>
            <a:off x="745588" y="2644726"/>
            <a:ext cx="5767754" cy="3416320"/>
          </a:xfrm>
          <a:prstGeom prst="rect">
            <a:avLst/>
          </a:prstGeom>
          <a:noFill/>
        </p:spPr>
        <p:txBody>
          <a:bodyPr wrap="square" rtlCol="0">
            <a:spAutoFit/>
          </a:bodyPr>
          <a:lstStyle/>
          <a:p>
            <a:r>
              <a:rPr lang="en-GB" dirty="0" smtClean="0"/>
              <a:t>In a panic, </a:t>
            </a:r>
          </a:p>
          <a:p>
            <a:endParaRPr lang="en-GB" dirty="0"/>
          </a:p>
          <a:p>
            <a:r>
              <a:rPr lang="en-GB" dirty="0" smtClean="0"/>
              <a:t>His chest tightening, </a:t>
            </a:r>
          </a:p>
          <a:p>
            <a:endParaRPr lang="en-GB" dirty="0"/>
          </a:p>
          <a:p>
            <a:r>
              <a:rPr lang="en-GB" dirty="0" smtClean="0"/>
              <a:t>Stumbling backwards, </a:t>
            </a:r>
          </a:p>
          <a:p>
            <a:endParaRPr lang="en-GB" dirty="0"/>
          </a:p>
          <a:p>
            <a:r>
              <a:rPr lang="en-GB" dirty="0" smtClean="0"/>
              <a:t>Approaching from the West, </a:t>
            </a:r>
          </a:p>
          <a:p>
            <a:endParaRPr lang="en-GB" dirty="0"/>
          </a:p>
          <a:p>
            <a:r>
              <a:rPr lang="en-GB" dirty="0" smtClean="0"/>
              <a:t>Looming out of the fog, </a:t>
            </a:r>
          </a:p>
          <a:p>
            <a:endParaRPr lang="en-GB" dirty="0"/>
          </a:p>
          <a:p>
            <a:endParaRPr lang="en-GB" dirty="0" smtClean="0"/>
          </a:p>
          <a:p>
            <a:endParaRPr lang="en-GB" dirty="0"/>
          </a:p>
        </p:txBody>
      </p:sp>
    </p:spTree>
    <p:extLst>
      <p:ext uri="{BB962C8B-B14F-4D97-AF65-F5344CB8AC3E}">
        <p14:creationId xmlns:p14="http://schemas.microsoft.com/office/powerpoint/2010/main" val="2919589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948" y="478302"/>
            <a:ext cx="11760590" cy="5355312"/>
          </a:xfrm>
          <a:prstGeom prst="rect">
            <a:avLst/>
          </a:prstGeom>
          <a:noFill/>
        </p:spPr>
        <p:txBody>
          <a:bodyPr wrap="square" rtlCol="0">
            <a:spAutoFit/>
          </a:bodyPr>
          <a:lstStyle/>
          <a:p>
            <a:r>
              <a:rPr lang="en-GB" dirty="0" smtClean="0"/>
              <a:t>Now, let’s have a think about the rest of the sentences.</a:t>
            </a:r>
          </a:p>
          <a:p>
            <a:endParaRPr lang="en-GB" dirty="0"/>
          </a:p>
          <a:p>
            <a:r>
              <a:rPr lang="en-GB" dirty="0" smtClean="0"/>
              <a:t>What vocabulary/exciting phrases could we use?  If you have a thesaurus, use it to find some good words for example, if you were going to write ‘loud’ you could look it up in your thesaurus and find a more exciting word like ‘deafening’ instead.</a:t>
            </a:r>
          </a:p>
          <a:p>
            <a:endParaRPr lang="en-GB" dirty="0"/>
          </a:p>
          <a:p>
            <a:r>
              <a:rPr lang="en-GB" dirty="0" smtClean="0"/>
              <a:t>Spend a few minutes (no more than 5)  thinking of possible vocabulary or exciting phrases that you could use. You could talk to an adult or older sibling if anyone is free. </a:t>
            </a:r>
          </a:p>
          <a:p>
            <a:endParaRPr lang="en-GB" dirty="0"/>
          </a:p>
          <a:p>
            <a:r>
              <a:rPr lang="en-GB" dirty="0" smtClean="0"/>
              <a:t>For example: </a:t>
            </a:r>
          </a:p>
          <a:p>
            <a:endParaRPr lang="en-GB" dirty="0"/>
          </a:p>
          <a:p>
            <a:r>
              <a:rPr lang="en-GB" dirty="0"/>
              <a:t>d</a:t>
            </a:r>
            <a:r>
              <a:rPr lang="en-GB" dirty="0" smtClean="0"/>
              <a:t>eafening roar</a:t>
            </a:r>
          </a:p>
          <a:p>
            <a:endParaRPr lang="en-GB" dirty="0" smtClean="0"/>
          </a:p>
          <a:p>
            <a:r>
              <a:rPr lang="en-GB" dirty="0" smtClean="0"/>
              <a:t>panic-stricken</a:t>
            </a:r>
          </a:p>
          <a:p>
            <a:endParaRPr lang="en-GB" dirty="0"/>
          </a:p>
          <a:p>
            <a:r>
              <a:rPr lang="en-GB" dirty="0" smtClean="0"/>
              <a:t>an overwhelming sense of dread</a:t>
            </a:r>
          </a:p>
          <a:p>
            <a:endParaRPr lang="en-GB" dirty="0"/>
          </a:p>
          <a:p>
            <a:r>
              <a:rPr lang="en-GB" dirty="0" smtClean="0"/>
              <a:t>Stumbling backwards</a:t>
            </a:r>
          </a:p>
          <a:p>
            <a:endParaRPr lang="en-GB" dirty="0"/>
          </a:p>
          <a:p>
            <a:endParaRPr lang="en-GB" dirty="0"/>
          </a:p>
        </p:txBody>
      </p:sp>
      <p:sp>
        <p:nvSpPr>
          <p:cNvPr id="4" name="TextBox 3"/>
          <p:cNvSpPr txBox="1"/>
          <p:nvPr/>
        </p:nvSpPr>
        <p:spPr>
          <a:xfrm>
            <a:off x="829994" y="2067951"/>
            <a:ext cx="3699803" cy="1195754"/>
          </a:xfrm>
          <a:prstGeom prst="rect">
            <a:avLst/>
          </a:prstGeom>
          <a:noFill/>
        </p:spPr>
        <p:txBody>
          <a:bodyPr wrap="square" rtlCol="0">
            <a:spAutoFit/>
          </a:bodyPr>
          <a:lstStyle/>
          <a:p>
            <a:endParaRPr lang="en-GB" dirty="0"/>
          </a:p>
        </p:txBody>
      </p:sp>
      <p:sp>
        <p:nvSpPr>
          <p:cNvPr id="5" name="TextBox 4"/>
          <p:cNvSpPr txBox="1"/>
          <p:nvPr/>
        </p:nvSpPr>
        <p:spPr>
          <a:xfrm>
            <a:off x="6161649" y="2799471"/>
            <a:ext cx="4951828" cy="2308324"/>
          </a:xfrm>
          <a:prstGeom prst="rect">
            <a:avLst/>
          </a:prstGeom>
          <a:noFill/>
        </p:spPr>
        <p:txBody>
          <a:bodyPr wrap="square" rtlCol="0">
            <a:spAutoFit/>
          </a:bodyPr>
          <a:lstStyle/>
          <a:p>
            <a:r>
              <a:rPr lang="en-GB" dirty="0" smtClean="0"/>
              <a:t>If you do come up with some exciting vocabulary, it would be great if you could share it with me on Tapestry so I can make a list to share with everyone. </a:t>
            </a:r>
          </a:p>
          <a:p>
            <a:endParaRPr lang="en-GB" dirty="0"/>
          </a:p>
          <a:p>
            <a:endParaRPr lang="en-GB" dirty="0" smtClean="0"/>
          </a:p>
          <a:p>
            <a:r>
              <a:rPr lang="en-GB" dirty="0" smtClean="0"/>
              <a:t>Try to think about what happens to people when they feel scared. </a:t>
            </a:r>
            <a:endParaRPr lang="en-GB" dirty="0"/>
          </a:p>
        </p:txBody>
      </p:sp>
    </p:spTree>
    <p:extLst>
      <p:ext uri="{BB962C8B-B14F-4D97-AF65-F5344CB8AC3E}">
        <p14:creationId xmlns:p14="http://schemas.microsoft.com/office/powerpoint/2010/main" val="1479612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5588" y="604910"/>
            <a:ext cx="11127544" cy="3139321"/>
          </a:xfrm>
          <a:prstGeom prst="rect">
            <a:avLst/>
          </a:prstGeom>
          <a:noFill/>
        </p:spPr>
        <p:txBody>
          <a:bodyPr wrap="square" rtlCol="0">
            <a:spAutoFit/>
          </a:bodyPr>
          <a:lstStyle/>
          <a:p>
            <a:r>
              <a:rPr lang="en-GB" dirty="0" smtClean="0"/>
              <a:t>Now try writing your 4 sentences (or groups of short sentences) . Watch the film again and remember the 4 sentences you’re writing are;</a:t>
            </a:r>
          </a:p>
          <a:p>
            <a:endParaRPr lang="en-GB" dirty="0"/>
          </a:p>
          <a:p>
            <a:pPr marL="285750" indent="-285750">
              <a:buFont typeface="Arial" panose="020B0604020202020204" pitchFamily="34" charset="0"/>
              <a:buChar char="•"/>
            </a:pPr>
            <a:r>
              <a:rPr lang="en-GB" dirty="0" smtClean="0"/>
              <a:t>When he first hears the ship approaching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When he lifts the lamp off the stand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When he breaks the lamp</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When he hears the ship’s horn for a second time. </a:t>
            </a:r>
          </a:p>
          <a:p>
            <a:endParaRPr lang="en-GB" dirty="0"/>
          </a:p>
        </p:txBody>
      </p:sp>
      <p:sp>
        <p:nvSpPr>
          <p:cNvPr id="3" name="TextBox 2"/>
          <p:cNvSpPr txBox="1"/>
          <p:nvPr/>
        </p:nvSpPr>
        <p:spPr>
          <a:xfrm>
            <a:off x="1153551" y="3854548"/>
            <a:ext cx="11247053" cy="2308324"/>
          </a:xfrm>
          <a:prstGeom prst="rect">
            <a:avLst/>
          </a:prstGeom>
          <a:noFill/>
        </p:spPr>
        <p:txBody>
          <a:bodyPr wrap="none" rtlCol="0">
            <a:spAutoFit/>
          </a:bodyPr>
          <a:lstStyle/>
          <a:p>
            <a:r>
              <a:rPr lang="en-GB" dirty="0" smtClean="0"/>
              <a:t>Don’t forget to try using different openers like fronted adverbials or verbs like ‘Stumbling backwards over his tool box,’</a:t>
            </a:r>
          </a:p>
          <a:p>
            <a:endParaRPr lang="en-GB" dirty="0" smtClean="0"/>
          </a:p>
          <a:p>
            <a:r>
              <a:rPr lang="en-GB" dirty="0" smtClean="0"/>
              <a:t>Try to use some exciting conjunctions</a:t>
            </a:r>
          </a:p>
          <a:p>
            <a:endParaRPr lang="en-GB" dirty="0"/>
          </a:p>
          <a:p>
            <a:r>
              <a:rPr lang="en-GB" dirty="0" smtClean="0"/>
              <a:t>whilst, because, so that, even though, as</a:t>
            </a:r>
          </a:p>
          <a:p>
            <a:endParaRPr lang="en-GB" dirty="0"/>
          </a:p>
          <a:p>
            <a:endParaRPr lang="en-GB" dirty="0" smtClean="0"/>
          </a:p>
          <a:p>
            <a:r>
              <a:rPr lang="en-GB" dirty="0" smtClean="0"/>
              <a:t> </a:t>
            </a:r>
            <a:endParaRPr lang="en-GB" dirty="0"/>
          </a:p>
        </p:txBody>
      </p:sp>
    </p:spTree>
    <p:extLst>
      <p:ext uri="{BB962C8B-B14F-4D97-AF65-F5344CB8AC3E}">
        <p14:creationId xmlns:p14="http://schemas.microsoft.com/office/powerpoint/2010/main" val="15594165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1568</TotalTime>
  <Words>709</Words>
  <Application>Microsoft Office PowerPoint</Application>
  <PresentationFormat>Widescreen</PresentationFormat>
  <Paragraphs>88</Paragraphs>
  <Slides>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Staff</cp:lastModifiedBy>
  <cp:revision>12</cp:revision>
  <dcterms:created xsi:type="dcterms:W3CDTF">2020-06-01T10:41:03Z</dcterms:created>
  <dcterms:modified xsi:type="dcterms:W3CDTF">2020-06-02T13:07:29Z</dcterms:modified>
</cp:coreProperties>
</file>