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76" r:id="rId9"/>
    <p:sldId id="277" r:id="rId10"/>
    <p:sldId id="278" r:id="rId11"/>
    <p:sldId id="279" r:id="rId12"/>
    <p:sldId id="280" r:id="rId13"/>
    <p:sldId id="281" r:id="rId14"/>
    <p:sldId id="267" r:id="rId15"/>
    <p:sldId id="268" r:id="rId16"/>
    <p:sldId id="282" r:id="rId17"/>
    <p:sldId id="283" r:id="rId18"/>
    <p:sldId id="284" r:id="rId19"/>
    <p:sldId id="285" r:id="rId20"/>
    <p:sldId id="286" r:id="rId21"/>
    <p:sldId id="287" r:id="rId22"/>
    <p:sldId id="269" r:id="rId23"/>
    <p:sldId id="270" r:id="rId24"/>
    <p:sldId id="271" r:id="rId25"/>
    <p:sldId id="288" r:id="rId26"/>
    <p:sldId id="274" r:id="rId27"/>
    <p:sldId id="289" r:id="rId28"/>
    <p:sldId id="290" r:id="rId29"/>
    <p:sldId id="291" r:id="rId30"/>
    <p:sldId id="292" r:id="rId31"/>
    <p:sldId id="293" r:id="rId32"/>
    <p:sldId id="294" r:id="rId33"/>
    <p:sldId id="275" r:id="rId34"/>
  </p:sldIdLst>
  <p:sldSz cx="9144000" cy="6858000" type="screen4x3"/>
  <p:notesSz cx="6858000" cy="9144000"/>
  <p:embeddedFontLst>
    <p:embeddedFont>
      <p:font typeface="Twinkl SemiBold" pitchFamily="2" charset="0"/>
      <p:bold r:id="rId35"/>
    </p:embeddedFont>
    <p:embeddedFont>
      <p:font typeface="Twinkl" pitchFamily="2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5284" userDrawn="1">
          <p15:clr>
            <a:srgbClr val="A4A3A4"/>
          </p15:clr>
        </p15:guide>
        <p15:guide id="5" pos="5443" userDrawn="1">
          <p15:clr>
            <a:srgbClr val="A4A3A4"/>
          </p15:clr>
        </p15:guide>
        <p15:guide id="6" pos="476" userDrawn="1">
          <p15:clr>
            <a:srgbClr val="A4A3A4"/>
          </p15:clr>
        </p15:guide>
        <p15:guide id="7" orient="horz" pos="2251" userDrawn="1">
          <p15:clr>
            <a:srgbClr val="A4A3A4"/>
          </p15:clr>
        </p15:guide>
        <p15:guide id="8" orient="horz" pos="300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3AA2"/>
    <a:srgbClr val="605BB8"/>
    <a:srgbClr val="C5DC46"/>
    <a:srgbClr val="B1C826"/>
    <a:srgbClr val="A2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88" y="78"/>
      </p:cViewPr>
      <p:guideLst>
        <p:guide orient="horz" pos="459"/>
        <p:guide pos="2880"/>
        <p:guide pos="317"/>
        <p:guide pos="5284"/>
        <p:guide pos="5443"/>
        <p:guide pos="476"/>
        <p:guide orient="horz" pos="2251"/>
        <p:guide orient="horz" pos="300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482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0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467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554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1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386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8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08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27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74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35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09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9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73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4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7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A21770"/>
          </a:solidFill>
          <a:ln>
            <a:solidFill>
              <a:srgbClr val="A21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2857500" y="6464300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Tuffy" panose="020B0603060100000000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Tuffy" panose="020B0603060100000000" pitchFamily="34" charset="0"/>
              </a:rPr>
              <a:t>| Year 4 | Position and Direction | </a:t>
            </a:r>
            <a:r>
              <a:rPr lang="en-GB" altLang="en-US" sz="800" dirty="0" err="1">
                <a:solidFill>
                  <a:srgbClr val="FFFFFF"/>
                </a:solidFill>
                <a:latin typeface="Tuffy" panose="020B0603060100000000" pitchFamily="34" charset="0"/>
              </a:rPr>
              <a:t>SolveIt</a:t>
            </a:r>
            <a:r>
              <a:rPr lang="en-GB" altLang="en-US" sz="800" dirty="0">
                <a:solidFill>
                  <a:srgbClr val="FFFFFF"/>
                </a:solidFill>
                <a:latin typeface="Tuffy" panose="020B0603060100000000" pitchFamily="34" charset="0"/>
              </a:rPr>
              <a:t> | Traffic Trouble</a:t>
            </a:r>
          </a:p>
        </p:txBody>
      </p:sp>
      <p:sp>
        <p:nvSpPr>
          <p:cNvPr id="19463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/>
              <a:t>Maths </a:t>
            </a:r>
            <a:r>
              <a:rPr lang="en-GB" altLang="en-US" sz="5400" b="0"/>
              <a:t>SolveIt</a:t>
            </a:r>
          </a:p>
        </p:txBody>
      </p:sp>
      <p:sp>
        <p:nvSpPr>
          <p:cNvPr id="19464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/>
              <a:t>Position and Direction</a:t>
            </a:r>
          </a:p>
        </p:txBody>
      </p:sp>
      <p:pic>
        <p:nvPicPr>
          <p:cNvPr id="1946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60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2832" y="697112"/>
            <a:ext cx="679833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Coordinates and Translations</a:t>
            </a:r>
            <a:endParaRPr lang="en-GB" sz="4000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931574"/>
              </p:ext>
            </p:extLst>
          </p:nvPr>
        </p:nvGraphicFramePr>
        <p:xfrm>
          <a:off x="4036776" y="1500701"/>
          <a:ext cx="4288974" cy="403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24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9080" y="5540147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1676" y="5540147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8741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9494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8524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0343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78197" y="5521293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6623" y="4701161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6623" y="4018560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6623" y="3335758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6623" y="2681438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6623" y="1984946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6623" y="1314543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3141" y="2080837"/>
            <a:ext cx="77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C3AA2"/>
                </a:solidFill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86568" y="3429954"/>
            <a:ext cx="77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C3AA2"/>
                </a:solidFill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30394" y="4761681"/>
            <a:ext cx="77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C3AA2"/>
                </a:solidFill>
              </a:rPr>
              <a:t>C</a:t>
            </a:r>
          </a:p>
        </p:txBody>
      </p:sp>
      <p:sp>
        <p:nvSpPr>
          <p:cNvPr id="31" name="Oval 30"/>
          <p:cNvSpPr/>
          <p:nvPr/>
        </p:nvSpPr>
        <p:spPr>
          <a:xfrm>
            <a:off x="4663499" y="2071344"/>
            <a:ext cx="179284" cy="179284"/>
          </a:xfrm>
          <a:prstGeom prst="ellipse">
            <a:avLst/>
          </a:prstGeom>
          <a:solidFill>
            <a:srgbClr val="9C3AA2"/>
          </a:solidFill>
          <a:ln>
            <a:solidFill>
              <a:srgbClr val="9C3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526340" y="3413530"/>
            <a:ext cx="179284" cy="179284"/>
          </a:xfrm>
          <a:prstGeom prst="ellipse">
            <a:avLst/>
          </a:prstGeom>
          <a:solidFill>
            <a:srgbClr val="9C3AA2"/>
          </a:solidFill>
          <a:ln>
            <a:solidFill>
              <a:srgbClr val="9C3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377749" y="4770307"/>
            <a:ext cx="179284" cy="179284"/>
          </a:xfrm>
          <a:prstGeom prst="ellipse">
            <a:avLst/>
          </a:prstGeom>
          <a:solidFill>
            <a:srgbClr val="9C3AA2"/>
          </a:solidFill>
          <a:ln>
            <a:solidFill>
              <a:srgbClr val="9C3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3AA2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028150" y="5972061"/>
            <a:ext cx="4351574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630682" y="1474431"/>
            <a:ext cx="18639" cy="4137267"/>
          </a:xfrm>
          <a:prstGeom prst="straightConnector1">
            <a:avLst/>
          </a:prstGeom>
          <a:ln w="76200">
            <a:solidFill>
              <a:srgbClr val="B1C8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64276" y="1984946"/>
            <a:ext cx="2698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There is a special way we write coordinates: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31761" y="2597776"/>
            <a:ext cx="21868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b="1" dirty="0"/>
              <a:t>(</a:t>
            </a:r>
            <a:r>
              <a:rPr lang="en-GB" sz="8000" b="1" dirty="0">
                <a:solidFill>
                  <a:srgbClr val="605BB8"/>
                </a:solidFill>
              </a:rPr>
              <a:t>1</a:t>
            </a:r>
            <a:r>
              <a:rPr lang="en-GB" sz="8000" b="1" dirty="0"/>
              <a:t>,</a:t>
            </a:r>
            <a:r>
              <a:rPr lang="en-GB" sz="8000" b="1" dirty="0">
                <a:solidFill>
                  <a:srgbClr val="B1C826"/>
                </a:solidFill>
              </a:rPr>
              <a:t>3</a:t>
            </a:r>
            <a:r>
              <a:rPr lang="en-GB" sz="8000" b="1" dirty="0"/>
              <a:t>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51394" y="3718607"/>
            <a:ext cx="77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x-axis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05697" y="3714880"/>
            <a:ext cx="80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y-axis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77922" y="4340221"/>
            <a:ext cx="2494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Have a go at writing the coordinates of the letters on the grid.</a:t>
            </a:r>
          </a:p>
        </p:txBody>
      </p:sp>
    </p:spTree>
    <p:extLst>
      <p:ext uri="{BB962C8B-B14F-4D97-AF65-F5344CB8AC3E}">
        <p14:creationId xmlns:p14="http://schemas.microsoft.com/office/powerpoint/2010/main" val="109944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2832" y="697112"/>
            <a:ext cx="679833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Coordinates and Translations</a:t>
            </a:r>
            <a:endParaRPr lang="en-GB" sz="4000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931574"/>
              </p:ext>
            </p:extLst>
          </p:nvPr>
        </p:nvGraphicFramePr>
        <p:xfrm>
          <a:off x="4036776" y="1500701"/>
          <a:ext cx="4288974" cy="403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24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9080" y="5540147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1676" y="5540147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8741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9494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8524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0343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78197" y="5521293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6623" y="4701161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6623" y="4018560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6623" y="3335758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6623" y="2681438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6623" y="1984946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6623" y="1314543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3141" y="2080837"/>
            <a:ext cx="77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C3AA2"/>
                </a:solidFill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86568" y="3429954"/>
            <a:ext cx="77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C3AA2"/>
                </a:solidFill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30394" y="4761681"/>
            <a:ext cx="77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C3AA2"/>
                </a:solidFill>
              </a:rPr>
              <a:t>C</a:t>
            </a:r>
          </a:p>
        </p:txBody>
      </p:sp>
      <p:sp>
        <p:nvSpPr>
          <p:cNvPr id="31" name="Oval 30"/>
          <p:cNvSpPr/>
          <p:nvPr/>
        </p:nvSpPr>
        <p:spPr>
          <a:xfrm>
            <a:off x="4663499" y="2071344"/>
            <a:ext cx="179284" cy="179284"/>
          </a:xfrm>
          <a:prstGeom prst="ellipse">
            <a:avLst/>
          </a:prstGeom>
          <a:solidFill>
            <a:srgbClr val="9C3AA2"/>
          </a:solidFill>
          <a:ln>
            <a:solidFill>
              <a:srgbClr val="9C3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526340" y="3413530"/>
            <a:ext cx="179284" cy="179284"/>
          </a:xfrm>
          <a:prstGeom prst="ellipse">
            <a:avLst/>
          </a:prstGeom>
          <a:solidFill>
            <a:srgbClr val="9C3AA2"/>
          </a:solidFill>
          <a:ln>
            <a:solidFill>
              <a:srgbClr val="9C3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377749" y="4770307"/>
            <a:ext cx="179284" cy="179284"/>
          </a:xfrm>
          <a:prstGeom prst="ellipse">
            <a:avLst/>
          </a:prstGeom>
          <a:solidFill>
            <a:srgbClr val="9C3AA2"/>
          </a:solidFill>
          <a:ln>
            <a:solidFill>
              <a:srgbClr val="9C3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3AA2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011371" y="5540147"/>
            <a:ext cx="811082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1" idx="4"/>
          </p:cNvCxnSpPr>
          <p:nvPr/>
        </p:nvCxnSpPr>
        <p:spPr>
          <a:xfrm flipH="1" flipV="1">
            <a:off x="4753141" y="2250628"/>
            <a:ext cx="3602" cy="3301591"/>
          </a:xfrm>
          <a:prstGeom prst="straightConnector1">
            <a:avLst/>
          </a:prstGeom>
          <a:ln w="76200">
            <a:solidFill>
              <a:srgbClr val="B1C8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2675" y="2142302"/>
            <a:ext cx="24102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 =</a:t>
            </a:r>
          </a:p>
          <a:p>
            <a:endParaRPr lang="en-GB" sz="3600" b="1" dirty="0"/>
          </a:p>
          <a:p>
            <a:r>
              <a:rPr lang="en-GB" sz="3600" b="1" dirty="0"/>
              <a:t>B = </a:t>
            </a:r>
          </a:p>
          <a:p>
            <a:endParaRPr lang="en-GB" sz="3600" b="1" dirty="0"/>
          </a:p>
          <a:p>
            <a:r>
              <a:rPr lang="en-GB" sz="3600" b="1" dirty="0"/>
              <a:t>C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57700" y="2116424"/>
            <a:ext cx="632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(</a:t>
            </a:r>
            <a:r>
              <a:rPr lang="en-GB" sz="3600" b="1" dirty="0">
                <a:solidFill>
                  <a:srgbClr val="605BB8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51842" y="2116424"/>
            <a:ext cx="101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,</a:t>
            </a:r>
            <a:r>
              <a:rPr lang="en-GB" sz="3600" b="1" dirty="0">
                <a:solidFill>
                  <a:srgbClr val="B1C826"/>
                </a:solidFill>
              </a:rPr>
              <a:t>5</a:t>
            </a:r>
            <a:r>
              <a:rPr lang="en-GB" sz="3600" b="1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57700" y="3220106"/>
            <a:ext cx="632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(</a:t>
            </a:r>
            <a:r>
              <a:rPr lang="en-GB" sz="3600" b="1" dirty="0">
                <a:solidFill>
                  <a:srgbClr val="605BB8"/>
                </a:solidFill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12224" y="3220106"/>
            <a:ext cx="101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,</a:t>
            </a:r>
            <a:r>
              <a:rPr lang="en-GB" sz="3600" b="1" dirty="0">
                <a:solidFill>
                  <a:srgbClr val="B1C826"/>
                </a:solidFill>
              </a:rPr>
              <a:t>3</a:t>
            </a:r>
            <a:r>
              <a:rPr lang="en-GB" sz="3600" b="1" dirty="0"/>
              <a:t>)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028623" y="5540147"/>
            <a:ext cx="3575197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4"/>
          </p:cNvCxnSpPr>
          <p:nvPr/>
        </p:nvCxnSpPr>
        <p:spPr>
          <a:xfrm flipV="1">
            <a:off x="7603820" y="3592814"/>
            <a:ext cx="12162" cy="1946588"/>
          </a:xfrm>
          <a:prstGeom prst="straightConnector1">
            <a:avLst/>
          </a:prstGeom>
          <a:ln w="76200">
            <a:solidFill>
              <a:srgbClr val="B1C8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019997" y="5534967"/>
            <a:ext cx="1456020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57700" y="4297910"/>
            <a:ext cx="632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(</a:t>
            </a:r>
            <a:r>
              <a:rPr lang="en-GB" sz="3600" b="1" dirty="0">
                <a:solidFill>
                  <a:srgbClr val="605BB8"/>
                </a:solidFill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29476" y="4297910"/>
            <a:ext cx="101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,</a:t>
            </a:r>
            <a:r>
              <a:rPr lang="en-GB" sz="3600" b="1" dirty="0">
                <a:solidFill>
                  <a:srgbClr val="B1C826"/>
                </a:solidFill>
              </a:rPr>
              <a:t>1</a:t>
            </a:r>
            <a:r>
              <a:rPr lang="en-GB" sz="3600" b="1" dirty="0"/>
              <a:t>)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452747" y="4935615"/>
            <a:ext cx="3786" cy="606023"/>
          </a:xfrm>
          <a:prstGeom prst="straightConnector1">
            <a:avLst/>
          </a:prstGeom>
          <a:ln w="76200">
            <a:solidFill>
              <a:srgbClr val="B1C8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14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2832" y="697112"/>
            <a:ext cx="679833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Coordinates and Translations</a:t>
            </a:r>
            <a:endParaRPr lang="en-GB" sz="4000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931574"/>
              </p:ext>
            </p:extLst>
          </p:nvPr>
        </p:nvGraphicFramePr>
        <p:xfrm>
          <a:off x="4036776" y="1500701"/>
          <a:ext cx="4288974" cy="403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24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9080" y="5540147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1676" y="5540147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8741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9494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8524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0343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78197" y="5521293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6623" y="4701161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6623" y="4018560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6623" y="3335758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6623" y="2681438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6623" y="1984946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6623" y="1314543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3141" y="2080837"/>
            <a:ext cx="77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C3AA2"/>
                </a:solidFill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86568" y="3429954"/>
            <a:ext cx="77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C3AA2"/>
                </a:solidFill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30394" y="4761681"/>
            <a:ext cx="77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C3AA2"/>
                </a:solidFill>
              </a:rPr>
              <a:t>C</a:t>
            </a:r>
          </a:p>
        </p:txBody>
      </p:sp>
      <p:sp>
        <p:nvSpPr>
          <p:cNvPr id="31" name="Oval 30"/>
          <p:cNvSpPr/>
          <p:nvPr/>
        </p:nvSpPr>
        <p:spPr>
          <a:xfrm>
            <a:off x="4663499" y="2071344"/>
            <a:ext cx="179284" cy="179284"/>
          </a:xfrm>
          <a:prstGeom prst="ellipse">
            <a:avLst/>
          </a:prstGeom>
          <a:solidFill>
            <a:srgbClr val="9C3AA2"/>
          </a:solidFill>
          <a:ln>
            <a:solidFill>
              <a:srgbClr val="9C3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526340" y="3413530"/>
            <a:ext cx="179284" cy="179284"/>
          </a:xfrm>
          <a:prstGeom prst="ellipse">
            <a:avLst/>
          </a:prstGeom>
          <a:solidFill>
            <a:srgbClr val="9C3AA2"/>
          </a:solidFill>
          <a:ln>
            <a:solidFill>
              <a:srgbClr val="9C3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377749" y="4770307"/>
            <a:ext cx="179284" cy="179284"/>
          </a:xfrm>
          <a:prstGeom prst="ellipse">
            <a:avLst/>
          </a:prstGeom>
          <a:solidFill>
            <a:srgbClr val="9C3AA2"/>
          </a:solidFill>
          <a:ln>
            <a:solidFill>
              <a:srgbClr val="9C3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3AA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39947" y="1648610"/>
            <a:ext cx="3022675" cy="1000859"/>
            <a:chOff x="676404" y="1878020"/>
            <a:chExt cx="3022675" cy="1000859"/>
          </a:xfrm>
        </p:grpSpPr>
        <p:sp>
          <p:nvSpPr>
            <p:cNvPr id="41" name="Pentagon 40"/>
            <p:cNvSpPr/>
            <p:nvPr/>
          </p:nvSpPr>
          <p:spPr>
            <a:xfrm>
              <a:off x="676404" y="1878020"/>
              <a:ext cx="3022675" cy="1000859"/>
            </a:xfrm>
            <a:prstGeom prst="homePlate">
              <a:avLst>
                <a:gd name="adj" fmla="val 38144"/>
              </a:avLst>
            </a:pr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4662" y="1924293"/>
              <a:ext cx="24533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In maths, translation means moving an object on a grid.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39947" y="2788079"/>
            <a:ext cx="3148642" cy="1312012"/>
            <a:chOff x="676404" y="1878020"/>
            <a:chExt cx="3148642" cy="1312012"/>
          </a:xfrm>
        </p:grpSpPr>
        <p:sp>
          <p:nvSpPr>
            <p:cNvPr id="47" name="Pentagon 46"/>
            <p:cNvSpPr/>
            <p:nvPr/>
          </p:nvSpPr>
          <p:spPr>
            <a:xfrm>
              <a:off x="676404" y="1878020"/>
              <a:ext cx="3148642" cy="1312012"/>
            </a:xfrm>
            <a:prstGeom prst="homePlate">
              <a:avLst>
                <a:gd name="adj" fmla="val 38144"/>
              </a:avLst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24662" y="1924293"/>
              <a:ext cx="25482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The object is moved without changing the size, turning or reflecting it.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39947" y="4209281"/>
            <a:ext cx="3148642" cy="1312012"/>
            <a:chOff x="676404" y="1878020"/>
            <a:chExt cx="3148642" cy="1312012"/>
          </a:xfrm>
        </p:grpSpPr>
        <p:sp>
          <p:nvSpPr>
            <p:cNvPr id="53" name="Pentagon 52"/>
            <p:cNvSpPr/>
            <p:nvPr/>
          </p:nvSpPr>
          <p:spPr>
            <a:xfrm>
              <a:off x="676404" y="1878020"/>
              <a:ext cx="3148642" cy="1312012"/>
            </a:xfrm>
            <a:prstGeom prst="homePlate">
              <a:avLst>
                <a:gd name="adj" fmla="val 38144"/>
              </a:avLst>
            </a:prstGeom>
            <a:solidFill>
              <a:srgbClr val="9C3AA2"/>
            </a:solidFill>
            <a:ln>
              <a:solidFill>
                <a:srgbClr val="9C3A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24662" y="1924293"/>
              <a:ext cx="25482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When translating an object on a grid, it can slide up or down, left or right.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60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2832" y="697112"/>
            <a:ext cx="679833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Coordinates and Translations</a:t>
            </a:r>
            <a:endParaRPr lang="en-GB" sz="4000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28585"/>
              </p:ext>
            </p:extLst>
          </p:nvPr>
        </p:nvGraphicFramePr>
        <p:xfrm>
          <a:off x="4036776" y="1682555"/>
          <a:ext cx="4288974" cy="403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24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9080" y="5722001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1676" y="5722001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8741" y="5723493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9494" y="5723493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8524" y="5723493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0343" y="5723493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78197" y="5703147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0745" y="4883015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0745" y="4200414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0745" y="3517612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0745" y="2863292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0745" y="2166800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30745" y="1496397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3141" y="2262691"/>
            <a:ext cx="77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C3AA2"/>
                </a:solidFill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86568" y="3611808"/>
            <a:ext cx="77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C3AA2"/>
                </a:solidFill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30394" y="4943535"/>
            <a:ext cx="77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C3AA2"/>
                </a:solidFill>
              </a:rPr>
              <a:t>C</a:t>
            </a:r>
          </a:p>
        </p:txBody>
      </p:sp>
      <p:sp>
        <p:nvSpPr>
          <p:cNvPr id="31" name="Oval 30"/>
          <p:cNvSpPr/>
          <p:nvPr/>
        </p:nvSpPr>
        <p:spPr>
          <a:xfrm>
            <a:off x="4663499" y="2253198"/>
            <a:ext cx="179284" cy="179284"/>
          </a:xfrm>
          <a:prstGeom prst="ellipse">
            <a:avLst/>
          </a:prstGeom>
          <a:solidFill>
            <a:srgbClr val="9C3AA2"/>
          </a:solidFill>
          <a:ln>
            <a:solidFill>
              <a:srgbClr val="9C3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526340" y="3595384"/>
            <a:ext cx="179284" cy="179284"/>
          </a:xfrm>
          <a:prstGeom prst="ellipse">
            <a:avLst/>
          </a:prstGeom>
          <a:solidFill>
            <a:srgbClr val="9C3AA2"/>
          </a:solidFill>
          <a:ln>
            <a:solidFill>
              <a:srgbClr val="9C3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377749" y="4952161"/>
            <a:ext cx="179284" cy="179284"/>
          </a:xfrm>
          <a:prstGeom prst="ellipse">
            <a:avLst/>
          </a:prstGeom>
          <a:solidFill>
            <a:srgbClr val="9C3AA2"/>
          </a:solidFill>
          <a:ln>
            <a:solidFill>
              <a:srgbClr val="9C3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3AA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1630798"/>
            <a:ext cx="2906235" cy="4209287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901809" y="3983049"/>
            <a:ext cx="4220476" cy="1857036"/>
            <a:chOff x="901809" y="3983049"/>
            <a:chExt cx="4220476" cy="1857036"/>
          </a:xfrm>
        </p:grpSpPr>
        <p:sp>
          <p:nvSpPr>
            <p:cNvPr id="24" name="Rectangle 23"/>
            <p:cNvSpPr/>
            <p:nvPr/>
          </p:nvSpPr>
          <p:spPr>
            <a:xfrm>
              <a:off x="901809" y="3983049"/>
              <a:ext cx="2760076" cy="1857036"/>
            </a:xfrm>
            <a:prstGeom prst="rect">
              <a:avLst/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53963" y="4022985"/>
              <a:ext cx="16362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</a:rPr>
                <a:t>Translate A </a:t>
              </a:r>
            </a:p>
            <a:p>
              <a:r>
                <a:rPr lang="en-GB" sz="1600" dirty="0">
                  <a:solidFill>
                    <a:schemeClr val="bg1"/>
                  </a:solidFill>
                </a:rPr>
                <a:t>Right 1, Down 3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68025" y="4625734"/>
              <a:ext cx="3154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</a:rPr>
                <a:t>Translate B </a:t>
              </a:r>
            </a:p>
            <a:p>
              <a:r>
                <a:rPr lang="en-GB" sz="1600" dirty="0">
                  <a:solidFill>
                    <a:schemeClr val="bg1"/>
                  </a:solidFill>
                </a:rPr>
                <a:t>Left 2, Up 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42818" y="5231542"/>
              <a:ext cx="14390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</a:rPr>
                <a:t>Translate C </a:t>
              </a:r>
              <a:r>
                <a:rPr lang="en-GB" sz="1600" dirty="0">
                  <a:solidFill>
                    <a:schemeClr val="bg1"/>
                  </a:solidFill>
                </a:rPr>
                <a:t>Right 4, Up 4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3"/>
          <a:stretch/>
        </p:blipFill>
        <p:spPr>
          <a:xfrm>
            <a:off x="412518" y="2432482"/>
            <a:ext cx="1584524" cy="397694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715845" y="1740253"/>
            <a:ext cx="1914912" cy="2043041"/>
            <a:chOff x="1707219" y="1766131"/>
            <a:chExt cx="1914912" cy="2043041"/>
          </a:xfrm>
        </p:grpSpPr>
        <p:sp>
          <p:nvSpPr>
            <p:cNvPr id="21" name="Rectangular Callout 20"/>
            <p:cNvSpPr/>
            <p:nvPr/>
          </p:nvSpPr>
          <p:spPr>
            <a:xfrm>
              <a:off x="1707219" y="1766131"/>
              <a:ext cx="1846052" cy="2043041"/>
            </a:xfrm>
            <a:prstGeom prst="wedgeRectCallout">
              <a:avLst>
                <a:gd name="adj1" fmla="val -63823"/>
                <a:gd name="adj2" fmla="val 1923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50776" y="1773954"/>
              <a:ext cx="1871355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Have a go at translating the letters on the grid. What is the finishing coordinate of each letter?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467377" y="4290441"/>
            <a:ext cx="77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05BB8"/>
                </a:solidFill>
              </a:rPr>
              <a:t>A</a:t>
            </a:r>
          </a:p>
        </p:txBody>
      </p:sp>
      <p:sp>
        <p:nvSpPr>
          <p:cNvPr id="49" name="Oval 48"/>
          <p:cNvSpPr/>
          <p:nvPr/>
        </p:nvSpPr>
        <p:spPr>
          <a:xfrm>
            <a:off x="5377735" y="4280948"/>
            <a:ext cx="179284" cy="179284"/>
          </a:xfrm>
          <a:prstGeom prst="ellipse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189519" y="2278517"/>
            <a:ext cx="77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05BB8"/>
                </a:solidFill>
              </a:rPr>
              <a:t>B</a:t>
            </a:r>
          </a:p>
        </p:txBody>
      </p:sp>
      <p:sp>
        <p:nvSpPr>
          <p:cNvPr id="51" name="Oval 50"/>
          <p:cNvSpPr/>
          <p:nvPr/>
        </p:nvSpPr>
        <p:spPr>
          <a:xfrm>
            <a:off x="6099877" y="2269024"/>
            <a:ext cx="179284" cy="179284"/>
          </a:xfrm>
          <a:prstGeom prst="ellipse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7864386" y="2278517"/>
            <a:ext cx="77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05BB8"/>
                </a:solidFill>
              </a:rPr>
              <a:t>C</a:t>
            </a:r>
          </a:p>
        </p:txBody>
      </p:sp>
      <p:sp>
        <p:nvSpPr>
          <p:cNvPr id="56" name="Oval 55"/>
          <p:cNvSpPr/>
          <p:nvPr/>
        </p:nvSpPr>
        <p:spPr>
          <a:xfrm>
            <a:off x="8206739" y="2269024"/>
            <a:ext cx="179284" cy="179284"/>
          </a:xfrm>
          <a:prstGeom prst="ellipse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5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 animBg="1"/>
      <p:bldP spid="50" grpId="0"/>
      <p:bldP spid="51" grpId="0" animBg="1"/>
      <p:bldP spid="55" grpId="0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50913"/>
            <a:ext cx="9144000" cy="1844675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628650" y="1211263"/>
            <a:ext cx="7886700" cy="1325562"/>
          </a:xfrm>
        </p:spPr>
        <p:txBody>
          <a:bodyPr lIns="0" tIns="0" rIns="0" bIns="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400" b="1" dirty="0">
                <a:latin typeface="Twinkl" pitchFamily="2" charset="0"/>
              </a:rPr>
              <a:t>Preparing</a:t>
            </a:r>
            <a:endParaRPr lang="en-GB" sz="4400" b="1" dirty="0">
              <a:solidFill>
                <a:schemeClr val="tx2">
                  <a:lumMod val="75000"/>
                </a:schemeClr>
              </a:solidFill>
              <a:latin typeface="Twinkl" pitchFamily="2" charset="0"/>
            </a:endParaRPr>
          </a:p>
        </p:txBody>
      </p:sp>
      <p:pic>
        <p:nvPicPr>
          <p:cNvPr id="26628" name="Twinkl Logo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97535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75135" y="697112"/>
            <a:ext cx="519373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Ambulance Emergency</a:t>
            </a:r>
            <a:endParaRPr lang="en-GB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1364421"/>
            <a:ext cx="7632700" cy="395368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Here is a coordinate map of Twinkl Town: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1837423"/>
            <a:ext cx="7632700" cy="4255402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5436" r="4686" b="33278"/>
          <a:stretch/>
        </p:blipFill>
        <p:spPr>
          <a:xfrm>
            <a:off x="887459" y="1958197"/>
            <a:ext cx="4275936" cy="39966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404" y="2122099"/>
            <a:ext cx="2656936" cy="836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is the coordinate of the ambulance?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1" y="4587161"/>
            <a:ext cx="409389" cy="28684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138773" y="5644798"/>
            <a:ext cx="1035084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121469" y="4730584"/>
            <a:ext cx="14949" cy="915852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60185" y="3950677"/>
            <a:ext cx="913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(</a:t>
            </a:r>
            <a:r>
              <a:rPr lang="en-GB" sz="5400" b="1" dirty="0">
                <a:solidFill>
                  <a:srgbClr val="605BB8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4983" y="3937186"/>
            <a:ext cx="1464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,</a:t>
            </a:r>
            <a:r>
              <a:rPr lang="en-GB" sz="5400" b="1" dirty="0">
                <a:solidFill>
                  <a:srgbClr val="9C3AA2"/>
                </a:solidFill>
              </a:rPr>
              <a:t>3</a:t>
            </a:r>
            <a:r>
              <a:rPr lang="en-GB" sz="5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318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75135" y="697112"/>
            <a:ext cx="519373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Ambulance Emergency</a:t>
            </a:r>
            <a:endParaRPr lang="en-GB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1364421"/>
            <a:ext cx="7632700" cy="395368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Here is a coordinate map of Twinkl Town: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1837423"/>
            <a:ext cx="7632700" cy="4255402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5436" r="4686" b="33278"/>
          <a:stretch/>
        </p:blipFill>
        <p:spPr>
          <a:xfrm>
            <a:off x="887459" y="1958197"/>
            <a:ext cx="4275936" cy="39966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404" y="2122099"/>
            <a:ext cx="2656936" cy="1043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is the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coordinate of the doctor?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1" y="4587161"/>
            <a:ext cx="409389" cy="28684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138773" y="5644798"/>
            <a:ext cx="2320419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60185" y="4018721"/>
            <a:ext cx="913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(</a:t>
            </a:r>
            <a:r>
              <a:rPr lang="en-GB" sz="5400" b="1" dirty="0">
                <a:solidFill>
                  <a:srgbClr val="605BB8"/>
                </a:solidFill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4983" y="4005230"/>
            <a:ext cx="1464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,</a:t>
            </a:r>
            <a:r>
              <a:rPr lang="en-GB" sz="5400" b="1" dirty="0">
                <a:solidFill>
                  <a:srgbClr val="9C3AA2"/>
                </a:solidFill>
              </a:rPr>
              <a:t>9</a:t>
            </a:r>
            <a:r>
              <a:rPr lang="en-GB" sz="5400" b="1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72"/>
          <a:stretch/>
        </p:blipFill>
        <p:spPr>
          <a:xfrm>
            <a:off x="3205343" y="2678500"/>
            <a:ext cx="443631" cy="47876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3459192" y="2917883"/>
            <a:ext cx="1" cy="2728553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1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75135" y="697112"/>
            <a:ext cx="519373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Ambulance Emergency</a:t>
            </a:r>
            <a:endParaRPr lang="en-GB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1364421"/>
            <a:ext cx="7632700" cy="395368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Here is a coordinate map of Twinkl Town: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1837423"/>
            <a:ext cx="7632700" cy="4255402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5436" r="4686" b="33278"/>
          <a:stretch/>
        </p:blipFill>
        <p:spPr>
          <a:xfrm>
            <a:off x="887459" y="1958197"/>
            <a:ext cx="4275936" cy="39966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5203" y="1958197"/>
            <a:ext cx="2960275" cy="1043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ambulance needs                  to drive the patient to               the doctor.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1" y="4587161"/>
            <a:ext cx="409389" cy="286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72"/>
          <a:stretch/>
        </p:blipFill>
        <p:spPr>
          <a:xfrm>
            <a:off x="3205343" y="2678500"/>
            <a:ext cx="443631" cy="4787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95203" y="3105504"/>
            <a:ext cx="2960275" cy="1639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Translating the ambulance around the grid using left and right, and up and down, write down a route for the ambulance to take.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5203" y="4874006"/>
            <a:ext cx="2960275" cy="1073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You can only move along visible grid lines.</a:t>
            </a:r>
          </a:p>
        </p:txBody>
      </p:sp>
    </p:spTree>
    <p:extLst>
      <p:ext uri="{BB962C8B-B14F-4D97-AF65-F5344CB8AC3E}">
        <p14:creationId xmlns:p14="http://schemas.microsoft.com/office/powerpoint/2010/main" val="5112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75135" y="697112"/>
            <a:ext cx="519373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Ambulance Emergency</a:t>
            </a:r>
            <a:endParaRPr lang="en-GB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1364421"/>
            <a:ext cx="7632700" cy="395368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Here is a coordinate map of Twinkl Town: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1837423"/>
            <a:ext cx="7632700" cy="4255402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5436" r="4686" b="33278"/>
          <a:stretch/>
        </p:blipFill>
        <p:spPr>
          <a:xfrm>
            <a:off x="887459" y="1958197"/>
            <a:ext cx="4275936" cy="39966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5203" y="1958197"/>
            <a:ext cx="2960275" cy="1615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Compare your translations with someone else.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How are they similar or different?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1" y="4587161"/>
            <a:ext cx="409389" cy="286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72"/>
          <a:stretch/>
        </p:blipFill>
        <p:spPr>
          <a:xfrm>
            <a:off x="3205343" y="2678500"/>
            <a:ext cx="443631" cy="4787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95203" y="3694237"/>
            <a:ext cx="2960275" cy="1639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ambulance always needs to transport the patient in the shortest route possible, did you find the shortest translation?</a:t>
            </a:r>
          </a:p>
        </p:txBody>
      </p:sp>
    </p:spTree>
    <p:extLst>
      <p:ext uri="{BB962C8B-B14F-4D97-AF65-F5344CB8AC3E}">
        <p14:creationId xmlns:p14="http://schemas.microsoft.com/office/powerpoint/2010/main" val="10177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75135" y="697112"/>
            <a:ext cx="519373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Ambulance Emergency</a:t>
            </a:r>
            <a:endParaRPr lang="en-GB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1364421"/>
            <a:ext cx="7632700" cy="395368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Here is a coordinate map of Twinkl Town: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1837423"/>
            <a:ext cx="7632700" cy="4255402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5436" r="4686" b="33278"/>
          <a:stretch/>
        </p:blipFill>
        <p:spPr>
          <a:xfrm>
            <a:off x="887459" y="1958197"/>
            <a:ext cx="4275936" cy="39966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5203" y="1968455"/>
            <a:ext cx="2960275" cy="957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was the shortest route for the ambulance to take: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1" y="4587161"/>
            <a:ext cx="409389" cy="286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72"/>
          <a:stretch/>
        </p:blipFill>
        <p:spPr>
          <a:xfrm>
            <a:off x="3205343" y="2678500"/>
            <a:ext cx="443631" cy="47876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95203" y="3006853"/>
            <a:ext cx="2509702" cy="1867154"/>
            <a:chOff x="5295203" y="3006853"/>
            <a:chExt cx="2509702" cy="1867154"/>
          </a:xfrm>
        </p:grpSpPr>
        <p:sp>
          <p:nvSpPr>
            <p:cNvPr id="9" name="Rectangle 8"/>
            <p:cNvSpPr/>
            <p:nvPr/>
          </p:nvSpPr>
          <p:spPr>
            <a:xfrm>
              <a:off x="5295203" y="3036502"/>
              <a:ext cx="8611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Start: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55432" y="3006853"/>
              <a:ext cx="913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(</a:t>
              </a:r>
              <a:r>
                <a:rPr lang="en-GB" sz="2000" b="1" dirty="0">
                  <a:solidFill>
                    <a:srgbClr val="605BB8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40217" y="3010614"/>
              <a:ext cx="1464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,</a:t>
              </a:r>
              <a:r>
                <a:rPr lang="en-GB" sz="2000" b="1" dirty="0">
                  <a:solidFill>
                    <a:srgbClr val="9C3AA2"/>
                  </a:solidFill>
                </a:rPr>
                <a:t>3</a:t>
              </a:r>
              <a:r>
                <a:rPr lang="en-GB" sz="2000" b="1" dirty="0"/>
                <a:t>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95203" y="3435483"/>
              <a:ext cx="1540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Translation: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95203" y="3762788"/>
              <a:ext cx="9509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605BB8"/>
                  </a:solidFill>
                </a:rPr>
                <a:t>Right 4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95203" y="4099137"/>
              <a:ext cx="6655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9C3AA2"/>
                  </a:solidFill>
                </a:rPr>
                <a:t>Up 6</a:t>
              </a:r>
              <a:endParaRPr lang="en-GB" b="1" dirty="0">
                <a:solidFill>
                  <a:srgbClr val="9C3AA2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95203" y="4499785"/>
              <a:ext cx="954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Finish: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55432" y="4470136"/>
              <a:ext cx="913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(</a:t>
              </a:r>
              <a:r>
                <a:rPr lang="en-GB" sz="2000" b="1" dirty="0">
                  <a:solidFill>
                    <a:srgbClr val="605BB8"/>
                  </a:solidFill>
                </a:rPr>
                <a:t>7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0217" y="4473897"/>
              <a:ext cx="1464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,</a:t>
              </a:r>
              <a:r>
                <a:rPr lang="en-GB" sz="2000" b="1" dirty="0">
                  <a:solidFill>
                    <a:srgbClr val="9C3AA2"/>
                  </a:solidFill>
                </a:rPr>
                <a:t>9</a:t>
              </a:r>
              <a:r>
                <a:rPr lang="en-GB" sz="2000" b="1" dirty="0"/>
                <a:t>)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295203" y="5000889"/>
            <a:ext cx="2960275" cy="957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route measured                    10 square sides.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459192" y="2917884"/>
            <a:ext cx="1" cy="1821142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05515" y="4739026"/>
            <a:ext cx="1414062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57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483" name="Title 7"/>
          <p:cNvSpPr>
            <a:spLocks noGrp="1"/>
          </p:cNvSpPr>
          <p:nvPr>
            <p:ph type="title"/>
          </p:nvPr>
        </p:nvSpPr>
        <p:spPr>
          <a:xfrm>
            <a:off x="628650" y="582613"/>
            <a:ext cx="7886700" cy="1325562"/>
          </a:xfrm>
        </p:spPr>
        <p:txBody>
          <a:bodyPr lIns="0" tIns="0" rIns="0" bIns="0"/>
          <a:lstStyle/>
          <a:p>
            <a:pPr eaLnBrk="1" hangingPunct="1"/>
            <a:r>
              <a:rPr lang="en-GB" altLang="en-US" sz="5400" b="1" dirty="0">
                <a:solidFill>
                  <a:schemeClr val="tx1"/>
                </a:solidFill>
                <a:latin typeface="Twinkl" pitchFamily="2" charset="0"/>
              </a:rPr>
              <a:t>Traffic Trouble</a:t>
            </a:r>
          </a:p>
        </p:txBody>
      </p:sp>
      <p:pic>
        <p:nvPicPr>
          <p:cNvPr id="20484" name="Twinkl Logo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97535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15" y="1839752"/>
            <a:ext cx="4199466" cy="41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72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75135" y="697112"/>
            <a:ext cx="519373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Ambulance Emergency</a:t>
            </a:r>
            <a:endParaRPr lang="en-GB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1364421"/>
            <a:ext cx="7632700" cy="395368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Here is a coordinate map of Twinkl Town: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1837423"/>
            <a:ext cx="7632700" cy="4255402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5436" r="4686" b="33278"/>
          <a:stretch/>
        </p:blipFill>
        <p:spPr>
          <a:xfrm>
            <a:off x="887459" y="1958197"/>
            <a:ext cx="4275936" cy="39966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1" y="4587161"/>
            <a:ext cx="409389" cy="286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72"/>
          <a:stretch/>
        </p:blipFill>
        <p:spPr>
          <a:xfrm>
            <a:off x="3222595" y="2678500"/>
            <a:ext cx="443631" cy="4787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27608" y="2039541"/>
            <a:ext cx="3043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Unfortunately, there is traffic trouble today in Twinkl Town and the ambulance is having to avoid different obstacles in order to transport patients to the hospital.</a:t>
            </a:r>
          </a:p>
          <a:p>
            <a:endParaRPr lang="en-GB" sz="1600" dirty="0"/>
          </a:p>
          <a:p>
            <a:r>
              <a:rPr lang="en-GB" sz="1600" dirty="0"/>
              <a:t>What is the shortest route for the ambulance to take now, avoiding the traffic cones?</a:t>
            </a:r>
          </a:p>
          <a:p>
            <a:endParaRPr lang="en-GB" sz="1600" dirty="0"/>
          </a:p>
          <a:p>
            <a:r>
              <a:rPr lang="en-GB" sz="1600" dirty="0"/>
              <a:t>Remember to use the vocabulary of left and right and up and down, and to only move along visible grid lines.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86" y="4543925"/>
            <a:ext cx="303123" cy="3560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21" y="4834183"/>
            <a:ext cx="303123" cy="3560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21" y="3922261"/>
            <a:ext cx="303123" cy="3560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20" y="4213843"/>
            <a:ext cx="303123" cy="3560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74" y="2989442"/>
            <a:ext cx="303123" cy="3560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60" y="2717288"/>
            <a:ext cx="303123" cy="3560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33" y="3328336"/>
            <a:ext cx="303123" cy="3560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43" y="2109160"/>
            <a:ext cx="303123" cy="3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75135" y="697112"/>
            <a:ext cx="519373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Ambulance Emergency</a:t>
            </a:r>
            <a:endParaRPr lang="en-GB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1364421"/>
            <a:ext cx="7632700" cy="395368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Here is a coordinate map of Twinkl Town: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1837423"/>
            <a:ext cx="7632700" cy="4255402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5436" r="4686" b="33278"/>
          <a:stretch/>
        </p:blipFill>
        <p:spPr>
          <a:xfrm>
            <a:off x="887459" y="1958197"/>
            <a:ext cx="4275936" cy="39966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5203" y="1968455"/>
            <a:ext cx="2960275" cy="957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was the shortest route for the ambulance to take: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1" y="4587161"/>
            <a:ext cx="409389" cy="286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72"/>
          <a:stretch/>
        </p:blipFill>
        <p:spPr>
          <a:xfrm>
            <a:off x="3205343" y="2678500"/>
            <a:ext cx="443631" cy="478766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458530" y="4730400"/>
            <a:ext cx="0" cy="359185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05515" y="4739026"/>
            <a:ext cx="404772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58530" y="5009515"/>
            <a:ext cx="672859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86" y="4543925"/>
            <a:ext cx="303123" cy="3560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21" y="4834183"/>
            <a:ext cx="303123" cy="3560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21" y="3922261"/>
            <a:ext cx="303123" cy="3560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20" y="4213843"/>
            <a:ext cx="303123" cy="3560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74" y="2989442"/>
            <a:ext cx="303123" cy="35606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60" y="2717288"/>
            <a:ext cx="303123" cy="3560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33" y="3328336"/>
            <a:ext cx="303123" cy="35606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43" y="2109160"/>
            <a:ext cx="303123" cy="35606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V="1">
            <a:off x="3122763" y="4675516"/>
            <a:ext cx="0" cy="351251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122764" y="4730400"/>
            <a:ext cx="672859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795623" y="3435483"/>
            <a:ext cx="0" cy="1310052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398808" y="3518332"/>
            <a:ext cx="396815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467820" y="2925986"/>
            <a:ext cx="0" cy="609598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295203" y="2998405"/>
            <a:ext cx="3810652" cy="2953828"/>
            <a:chOff x="5295203" y="2998405"/>
            <a:chExt cx="3810652" cy="2953828"/>
          </a:xfrm>
        </p:grpSpPr>
        <p:sp>
          <p:nvSpPr>
            <p:cNvPr id="46" name="Rectangle 45"/>
            <p:cNvSpPr/>
            <p:nvPr/>
          </p:nvSpPr>
          <p:spPr>
            <a:xfrm>
              <a:off x="5295203" y="3021133"/>
              <a:ext cx="2960275" cy="2931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95203" y="3036502"/>
              <a:ext cx="8611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Start: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44550" y="3006853"/>
              <a:ext cx="913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(</a:t>
              </a:r>
              <a:r>
                <a:rPr lang="en-GB" sz="2000" b="1" dirty="0">
                  <a:solidFill>
                    <a:srgbClr val="605BB8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9335" y="3010614"/>
              <a:ext cx="1464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,</a:t>
              </a:r>
              <a:r>
                <a:rPr lang="en-GB" sz="2000" b="1" dirty="0">
                  <a:solidFill>
                    <a:srgbClr val="9C3AA2"/>
                  </a:solidFill>
                </a:rPr>
                <a:t>3</a:t>
              </a:r>
              <a:r>
                <a:rPr lang="en-GB" sz="2000" b="1" dirty="0"/>
                <a:t>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00861" y="3366910"/>
              <a:ext cx="1540806" cy="2585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Translation: </a:t>
              </a:r>
            </a:p>
            <a:p>
              <a:r>
                <a:rPr lang="en-GB" b="1" dirty="0">
                  <a:solidFill>
                    <a:srgbClr val="605BB8"/>
                  </a:solidFill>
                </a:rPr>
                <a:t>Right 1</a:t>
              </a:r>
            </a:p>
            <a:p>
              <a:r>
                <a:rPr lang="en-GB" b="1" dirty="0">
                  <a:solidFill>
                    <a:srgbClr val="9C3AA2"/>
                  </a:solidFill>
                </a:rPr>
                <a:t>Down 1</a:t>
              </a:r>
            </a:p>
            <a:p>
              <a:r>
                <a:rPr lang="en-GB" b="1" dirty="0">
                  <a:solidFill>
                    <a:srgbClr val="605BB8"/>
                  </a:solidFill>
                </a:rPr>
                <a:t>Right 2</a:t>
              </a:r>
            </a:p>
            <a:p>
              <a:r>
                <a:rPr lang="en-GB" b="1" dirty="0">
                  <a:solidFill>
                    <a:srgbClr val="9C3AA2"/>
                  </a:solidFill>
                </a:rPr>
                <a:t>Up 1</a:t>
              </a:r>
            </a:p>
            <a:p>
              <a:r>
                <a:rPr lang="en-GB" b="1" dirty="0">
                  <a:solidFill>
                    <a:srgbClr val="605BB8"/>
                  </a:solidFill>
                </a:rPr>
                <a:t>Right 2</a:t>
              </a:r>
            </a:p>
            <a:p>
              <a:r>
                <a:rPr lang="en-GB" b="1" dirty="0">
                  <a:solidFill>
                    <a:srgbClr val="9C3AA2"/>
                  </a:solidFill>
                </a:rPr>
                <a:t>Up 4</a:t>
              </a:r>
            </a:p>
            <a:p>
              <a:r>
                <a:rPr lang="en-GB" b="1" dirty="0">
                  <a:solidFill>
                    <a:srgbClr val="605BB8"/>
                  </a:solidFill>
                </a:rPr>
                <a:t>Left 1</a:t>
              </a:r>
            </a:p>
            <a:p>
              <a:r>
                <a:rPr lang="en-GB" b="1" dirty="0">
                  <a:solidFill>
                    <a:srgbClr val="9C3AA2"/>
                  </a:solidFill>
                </a:rPr>
                <a:t>Up 2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15616" y="3025158"/>
              <a:ext cx="954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Finish: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74637" y="2998405"/>
              <a:ext cx="913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(</a:t>
              </a:r>
              <a:r>
                <a:rPr lang="en-GB" sz="2000" b="1" dirty="0">
                  <a:solidFill>
                    <a:srgbClr val="605BB8"/>
                  </a:solidFill>
                </a:rPr>
                <a:t>7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41167" y="3005616"/>
              <a:ext cx="1464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,</a:t>
              </a:r>
              <a:r>
                <a:rPr lang="en-GB" sz="2000" b="1" dirty="0">
                  <a:solidFill>
                    <a:srgbClr val="9C3AA2"/>
                  </a:solidFill>
                </a:rPr>
                <a:t>9</a:t>
              </a:r>
              <a:r>
                <a:rPr lang="en-GB" sz="2000" b="1" dirty="0"/>
                <a:t>)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65658" y="5009515"/>
              <a:ext cx="17485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The route measured 14 square sides.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16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50913"/>
            <a:ext cx="9144000" cy="1844675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628650" y="1211263"/>
            <a:ext cx="7886700" cy="1325562"/>
          </a:xfrm>
        </p:spPr>
        <p:txBody>
          <a:bodyPr lIns="0" tIns="0" rIns="0" bIns="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400" b="1" dirty="0">
                <a:latin typeface="Twinkl" pitchFamily="2" charset="0"/>
              </a:rPr>
              <a:t>Exploring</a:t>
            </a:r>
            <a:endParaRPr lang="en-GB" sz="4400" b="1" dirty="0">
              <a:solidFill>
                <a:schemeClr val="tx2">
                  <a:lumMod val="75000"/>
                </a:schemeClr>
              </a:solidFill>
              <a:latin typeface="Twinkl" pitchFamily="2" charset="0"/>
            </a:endParaRPr>
          </a:p>
        </p:txBody>
      </p:sp>
      <p:pic>
        <p:nvPicPr>
          <p:cNvPr id="28676" name="Twinkl Logo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97535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9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68809" y="697112"/>
            <a:ext cx="340638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Traffic Trouble</a:t>
            </a:r>
            <a:endParaRPr lang="en-GB" sz="40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650" y="1397479"/>
            <a:ext cx="7632700" cy="819510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For each Twinkl Town map record the coordinates and translation of the shortest route possible for the ambulance to reach the doctor.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301803"/>
            <a:ext cx="7632700" cy="3791022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42" y="2429746"/>
            <a:ext cx="2514139" cy="3556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1" b="15473"/>
          <a:stretch/>
        </p:blipFill>
        <p:spPr>
          <a:xfrm>
            <a:off x="3477424" y="2096220"/>
            <a:ext cx="4916078" cy="400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50913"/>
            <a:ext cx="9144000" cy="1844675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628650" y="1211263"/>
            <a:ext cx="7886700" cy="1325562"/>
          </a:xfrm>
        </p:spPr>
        <p:txBody>
          <a:bodyPr lIns="0" tIns="0" rIns="0" bIns="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400" b="1" dirty="0">
                <a:latin typeface="Twinkl" pitchFamily="2" charset="0"/>
              </a:rPr>
              <a:t>Reviewing</a:t>
            </a:r>
            <a:endParaRPr lang="en-GB" sz="4400" b="1" dirty="0">
              <a:solidFill>
                <a:schemeClr val="tx2">
                  <a:lumMod val="75000"/>
                </a:schemeClr>
              </a:solidFill>
              <a:latin typeface="Twinkl" pitchFamily="2" charset="0"/>
            </a:endParaRPr>
          </a:p>
        </p:txBody>
      </p:sp>
      <p:pic>
        <p:nvPicPr>
          <p:cNvPr id="30724" name="Twinkl Logo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97535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4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The Big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476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What is the shortest route for the ambulance to reach the doctor?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0" y="1756435"/>
            <a:ext cx="7632700" cy="43363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12"/>
          <a:stretch/>
        </p:blipFill>
        <p:spPr>
          <a:xfrm>
            <a:off x="755650" y="4262734"/>
            <a:ext cx="7632700" cy="1841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r="3067"/>
          <a:stretch/>
        </p:blipFill>
        <p:spPr>
          <a:xfrm>
            <a:off x="753533" y="3607334"/>
            <a:ext cx="7636934" cy="1107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22" y="2038737"/>
            <a:ext cx="4477425" cy="313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25153" y="697112"/>
            <a:ext cx="389369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Emergency Over!</a:t>
            </a:r>
            <a:endParaRPr lang="en-GB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1406107"/>
            <a:ext cx="4808388" cy="4485736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67554" y="1406106"/>
            <a:ext cx="2720795" cy="4485738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Twinkl" pitchFamily="50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805577" y="1552755"/>
            <a:ext cx="2449902" cy="1319841"/>
          </a:xfrm>
          <a:prstGeom prst="wedgeRectCallout">
            <a:avLst>
              <a:gd name="adj1" fmla="val -2171"/>
              <a:gd name="adj2" fmla="val 7557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The shortest route from the ambulance to the doctor is </a:t>
            </a:r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12 square sides.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972"/>
          <a:stretch/>
        </p:blipFill>
        <p:spPr>
          <a:xfrm>
            <a:off x="5805578" y="2599792"/>
            <a:ext cx="3002426" cy="3300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629" r="1071" b="35471"/>
          <a:stretch/>
        </p:blipFill>
        <p:spPr>
          <a:xfrm>
            <a:off x="903197" y="1546252"/>
            <a:ext cx="4522552" cy="419243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880559" y="2902672"/>
            <a:ext cx="1716656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80559" y="2582540"/>
            <a:ext cx="0" cy="367695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97215" y="2902672"/>
            <a:ext cx="0" cy="953336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97215" y="3842952"/>
            <a:ext cx="1052423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0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25153" y="697112"/>
            <a:ext cx="389369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Emergency Over!</a:t>
            </a:r>
            <a:endParaRPr lang="en-GB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1406107"/>
            <a:ext cx="4808388" cy="4485736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67554" y="1406106"/>
            <a:ext cx="2720795" cy="4485738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Twinkl" pitchFamily="50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805577" y="1552755"/>
            <a:ext cx="2449902" cy="1319841"/>
          </a:xfrm>
          <a:prstGeom prst="wedgeRectCallout">
            <a:avLst>
              <a:gd name="adj1" fmla="val -2171"/>
              <a:gd name="adj2" fmla="val 7557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The shortest route from the ambulance to the doctor is </a:t>
            </a:r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14 square sides.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972"/>
          <a:stretch/>
        </p:blipFill>
        <p:spPr>
          <a:xfrm>
            <a:off x="5805578" y="2599792"/>
            <a:ext cx="3002426" cy="3300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1258" r="1426" b="35346"/>
          <a:stretch/>
        </p:blipFill>
        <p:spPr>
          <a:xfrm>
            <a:off x="836736" y="1496684"/>
            <a:ext cx="4646215" cy="430458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3243532" y="2560858"/>
            <a:ext cx="0" cy="1012605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157268" y="2560858"/>
            <a:ext cx="1509624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3597214" y="3547585"/>
            <a:ext cx="0" cy="1628264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97215" y="5152097"/>
            <a:ext cx="414068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43532" y="3547585"/>
            <a:ext cx="414068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3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25153" y="697112"/>
            <a:ext cx="389369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Emergency Over!</a:t>
            </a:r>
            <a:endParaRPr lang="en-GB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1406107"/>
            <a:ext cx="4808388" cy="4485736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67554" y="1406106"/>
            <a:ext cx="2720795" cy="4485738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Twinkl" pitchFamily="50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805577" y="1552755"/>
            <a:ext cx="2449902" cy="1319841"/>
          </a:xfrm>
          <a:prstGeom prst="wedgeRectCallout">
            <a:avLst>
              <a:gd name="adj1" fmla="val -2171"/>
              <a:gd name="adj2" fmla="val 7557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The shortest route from the ambulance to the doctor is </a:t>
            </a:r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14 square sides.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972"/>
          <a:stretch/>
        </p:blipFill>
        <p:spPr>
          <a:xfrm>
            <a:off x="5805578" y="2599792"/>
            <a:ext cx="3002426" cy="330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1006" r="1248" b="35220"/>
          <a:stretch/>
        </p:blipFill>
        <p:spPr>
          <a:xfrm>
            <a:off x="830381" y="1485901"/>
            <a:ext cx="4658926" cy="432614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768415" y="3217651"/>
            <a:ext cx="1837425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49638" y="3915207"/>
            <a:ext cx="0" cy="320365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605840" y="3157266"/>
            <a:ext cx="0" cy="1028675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571336" y="4185941"/>
            <a:ext cx="1078302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820170" y="2527540"/>
            <a:ext cx="0" cy="698738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6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25153" y="697112"/>
            <a:ext cx="389369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Emergency Over!</a:t>
            </a:r>
            <a:endParaRPr lang="en-GB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1406107"/>
            <a:ext cx="4808388" cy="4485736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67554" y="1406106"/>
            <a:ext cx="2720795" cy="4485738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Twinkl" pitchFamily="50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805577" y="1552755"/>
            <a:ext cx="2449902" cy="1319841"/>
          </a:xfrm>
          <a:prstGeom prst="wedgeRectCallout">
            <a:avLst>
              <a:gd name="adj1" fmla="val -2171"/>
              <a:gd name="adj2" fmla="val 7557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The shortest route from the ambulance to the doctor is </a:t>
            </a:r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11 square sides.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972"/>
          <a:stretch/>
        </p:blipFill>
        <p:spPr>
          <a:xfrm>
            <a:off x="5805578" y="2599792"/>
            <a:ext cx="3002426" cy="3300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880" r="892" b="34969"/>
          <a:stretch/>
        </p:blipFill>
        <p:spPr>
          <a:xfrm>
            <a:off x="862640" y="1535503"/>
            <a:ext cx="4597882" cy="427125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489710" y="4824296"/>
            <a:ext cx="1417394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07104" y="4505119"/>
            <a:ext cx="0" cy="379680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876550" y="4533126"/>
            <a:ext cx="1402152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18248" y="4472966"/>
            <a:ext cx="0" cy="375079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278702" y="4507931"/>
            <a:ext cx="0" cy="340114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1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1508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21509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I can describe translating using coordinates.</a:t>
            </a:r>
          </a:p>
        </p:txBody>
      </p:sp>
      <p:sp>
        <p:nvSpPr>
          <p:cNvPr id="21511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read, write and plot coordinates on a 2D grid.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describe a translation of a coordinate using the vocabulary left/right and up/down.</a:t>
            </a:r>
          </a:p>
        </p:txBody>
      </p:sp>
    </p:spTree>
    <p:extLst>
      <p:ext uri="{BB962C8B-B14F-4D97-AF65-F5344CB8AC3E}">
        <p14:creationId xmlns:p14="http://schemas.microsoft.com/office/powerpoint/2010/main" val="125779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25153" y="697112"/>
            <a:ext cx="389369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Emergency Over!</a:t>
            </a:r>
            <a:endParaRPr lang="en-GB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1406107"/>
            <a:ext cx="4808388" cy="4485736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67554" y="1406106"/>
            <a:ext cx="2720795" cy="4485738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Twinkl" pitchFamily="50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805577" y="1552755"/>
            <a:ext cx="2449902" cy="1319841"/>
          </a:xfrm>
          <a:prstGeom prst="wedgeRectCallout">
            <a:avLst>
              <a:gd name="adj1" fmla="val -2171"/>
              <a:gd name="adj2" fmla="val 7557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The shortest route from the ambulance to the doctor is </a:t>
            </a:r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16 square sides.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972"/>
          <a:stretch/>
        </p:blipFill>
        <p:spPr>
          <a:xfrm>
            <a:off x="5805578" y="2599792"/>
            <a:ext cx="3002426" cy="330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1133" r="1071" b="35094"/>
          <a:stretch/>
        </p:blipFill>
        <p:spPr>
          <a:xfrm>
            <a:off x="862641" y="1518250"/>
            <a:ext cx="4606965" cy="42700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898478" y="4533126"/>
            <a:ext cx="1138684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07104" y="4479240"/>
            <a:ext cx="0" cy="670730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42274" y="3510951"/>
            <a:ext cx="0" cy="1022175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10951" y="3536829"/>
            <a:ext cx="439950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597217" y="1889185"/>
            <a:ext cx="0" cy="1647645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907104" y="1932315"/>
            <a:ext cx="690113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115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25153" y="697112"/>
            <a:ext cx="389369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Emergency Over!</a:t>
            </a:r>
            <a:endParaRPr lang="en-GB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1406107"/>
            <a:ext cx="4808388" cy="4485736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67554" y="1406106"/>
            <a:ext cx="2720795" cy="4485738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Twinkl" pitchFamily="50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805577" y="1552755"/>
            <a:ext cx="2449902" cy="1319841"/>
          </a:xfrm>
          <a:prstGeom prst="wedgeRectCallout">
            <a:avLst>
              <a:gd name="adj1" fmla="val -2171"/>
              <a:gd name="adj2" fmla="val 7557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The shortest route from the ambulance to the doctor is </a:t>
            </a:r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20 square sides.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972"/>
          <a:stretch/>
        </p:blipFill>
        <p:spPr>
          <a:xfrm>
            <a:off x="5805578" y="2599792"/>
            <a:ext cx="3002426" cy="3300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t="881" r="892" b="34717"/>
          <a:stretch/>
        </p:blipFill>
        <p:spPr>
          <a:xfrm>
            <a:off x="860065" y="1526877"/>
            <a:ext cx="4596261" cy="42787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518252" y="4826425"/>
            <a:ext cx="2113469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18252" y="4533126"/>
            <a:ext cx="0" cy="340799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88590" y="3191774"/>
            <a:ext cx="0" cy="1643277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191774" y="3239166"/>
            <a:ext cx="396817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43534" y="2510287"/>
            <a:ext cx="0" cy="728880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43534" y="2599792"/>
            <a:ext cx="1777040" cy="0"/>
          </a:xfrm>
          <a:prstGeom prst="straightConnector1">
            <a:avLst/>
          </a:prstGeom>
          <a:ln w="76200">
            <a:solidFill>
              <a:srgbClr val="605B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491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1508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21509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I can describe translating using coordinates.</a:t>
            </a:r>
          </a:p>
        </p:txBody>
      </p:sp>
      <p:sp>
        <p:nvSpPr>
          <p:cNvPr id="21511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read, write and plot coordinates on a 2D grid.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describe a translation of a coordinate using the vocabulary left/right and up/down.</a:t>
            </a:r>
          </a:p>
        </p:txBody>
      </p:sp>
    </p:spTree>
    <p:extLst>
      <p:ext uri="{BB962C8B-B14F-4D97-AF65-F5344CB8AC3E}">
        <p14:creationId xmlns:p14="http://schemas.microsoft.com/office/powerpoint/2010/main" val="1297443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25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The Big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476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What is the shortest route for the ambulance to reach the doctor?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0" y="1756435"/>
            <a:ext cx="7632700" cy="43363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12"/>
          <a:stretch/>
        </p:blipFill>
        <p:spPr>
          <a:xfrm>
            <a:off x="755650" y="4262734"/>
            <a:ext cx="7632700" cy="1841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r="3067"/>
          <a:stretch/>
        </p:blipFill>
        <p:spPr>
          <a:xfrm>
            <a:off x="753533" y="3607334"/>
            <a:ext cx="7636934" cy="1107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22" y="2038737"/>
            <a:ext cx="4477425" cy="313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9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111250" y="1598613"/>
            <a:ext cx="6932613" cy="795337"/>
          </a:xfrm>
          <a:prstGeom prst="rect">
            <a:avLst/>
          </a:prstGeom>
          <a:solidFill>
            <a:srgbClr val="FEFEF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Beginning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512763"/>
            <a:ext cx="9144000" cy="952500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>
                <a:solidFill>
                  <a:srgbClr val="1C1C1C"/>
                </a:solidFill>
                <a:latin typeface="+mj-lt"/>
              </a:rPr>
              <a:t>Contents</a:t>
            </a:r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112838" y="2497138"/>
            <a:ext cx="6931025" cy="795337"/>
          </a:xfrm>
          <a:prstGeom prst="rect">
            <a:avLst/>
          </a:prstGeom>
          <a:solidFill>
            <a:srgbClr val="FEFEF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Preparing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111250" y="3397250"/>
            <a:ext cx="6932613" cy="793750"/>
          </a:xfrm>
          <a:prstGeom prst="rect">
            <a:avLst/>
          </a:prstGeom>
          <a:solidFill>
            <a:srgbClr val="FEFEF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Exploring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111250" y="4294188"/>
            <a:ext cx="6932613" cy="796925"/>
          </a:xfrm>
          <a:prstGeom prst="rect">
            <a:avLst/>
          </a:prstGeom>
          <a:solidFill>
            <a:srgbClr val="FEFEF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Reviewing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111250" y="5194300"/>
            <a:ext cx="6932613" cy="795338"/>
          </a:xfrm>
          <a:prstGeom prst="rect">
            <a:avLst/>
          </a:prstGeom>
          <a:solidFill>
            <a:srgbClr val="FEFEF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The Big Question</a:t>
            </a:r>
          </a:p>
        </p:txBody>
      </p:sp>
    </p:spTree>
    <p:extLst>
      <p:ext uri="{BB962C8B-B14F-4D97-AF65-F5344CB8AC3E}">
        <p14:creationId xmlns:p14="http://schemas.microsoft.com/office/powerpoint/2010/main" val="377012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50913"/>
            <a:ext cx="9144000" cy="1844675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628650" y="1211263"/>
            <a:ext cx="7886700" cy="1325562"/>
          </a:xfrm>
        </p:spPr>
        <p:txBody>
          <a:bodyPr lIns="0" tIns="0" rIns="0" bIns="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400" dirty="0"/>
              <a:t>Beginning</a:t>
            </a:r>
            <a:endParaRPr lang="en-GB" sz="4400" dirty="0">
              <a:solidFill>
                <a:schemeClr val="tx2">
                  <a:lumMod val="75000"/>
                </a:schemeClr>
              </a:solidFill>
              <a:latin typeface="ABeeZee" panose="02000000000000000000" pitchFamily="50" charset="0"/>
            </a:endParaRPr>
          </a:p>
        </p:txBody>
      </p:sp>
      <p:pic>
        <p:nvPicPr>
          <p:cNvPr id="24580" name="Twinkl Logo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97535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71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2832" y="697112"/>
            <a:ext cx="679833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Coordinates and Translations</a:t>
            </a:r>
            <a:endParaRPr lang="en-GB" sz="4000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553286"/>
              </p:ext>
            </p:extLst>
          </p:nvPr>
        </p:nvGraphicFramePr>
        <p:xfrm>
          <a:off x="4036776" y="1630091"/>
          <a:ext cx="4288974" cy="403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24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9080" y="5669537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1676" y="5669537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8741" y="567102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9494" y="567102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8524" y="567102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0343" y="567102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78197" y="5650683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6623" y="4830551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6623" y="4147950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6623" y="3465148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6623" y="2810828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6623" y="2114336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6623" y="1443933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39946" y="1809969"/>
            <a:ext cx="3259133" cy="1604380"/>
            <a:chOff x="439946" y="1860768"/>
            <a:chExt cx="3259133" cy="1604380"/>
          </a:xfrm>
        </p:grpSpPr>
        <p:sp>
          <p:nvSpPr>
            <p:cNvPr id="2" name="Pentagon 1"/>
            <p:cNvSpPr/>
            <p:nvPr/>
          </p:nvSpPr>
          <p:spPr>
            <a:xfrm>
              <a:off x="439946" y="1860768"/>
              <a:ext cx="3259133" cy="1604380"/>
            </a:xfrm>
            <a:prstGeom prst="homePlate">
              <a:avLst>
                <a:gd name="adj" fmla="val 38144"/>
              </a:avLst>
            </a:pr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24662" y="1924293"/>
              <a:ext cx="225496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Look carefully at the numbers across the bottom of the grid and down the side of the grid.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9947" y="3522385"/>
            <a:ext cx="3140016" cy="1308166"/>
            <a:chOff x="439947" y="3624940"/>
            <a:chExt cx="3140016" cy="1308166"/>
          </a:xfrm>
        </p:grpSpPr>
        <p:sp>
          <p:nvSpPr>
            <p:cNvPr id="24" name="Pentagon 23"/>
            <p:cNvSpPr/>
            <p:nvPr/>
          </p:nvSpPr>
          <p:spPr>
            <a:xfrm>
              <a:off x="439947" y="3624940"/>
              <a:ext cx="3140016" cy="1308166"/>
            </a:xfrm>
            <a:prstGeom prst="homePlate">
              <a:avLst>
                <a:gd name="adj" fmla="val 38144"/>
              </a:avLst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4662" y="3672394"/>
              <a:ext cx="22549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We can use these numbers to give the position of an object on the grid.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896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2832" y="697112"/>
            <a:ext cx="679833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Coordinates and Translations</a:t>
            </a:r>
            <a:endParaRPr lang="en-GB" sz="4000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931574"/>
              </p:ext>
            </p:extLst>
          </p:nvPr>
        </p:nvGraphicFramePr>
        <p:xfrm>
          <a:off x="4036776" y="1500701"/>
          <a:ext cx="4288974" cy="403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24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9080" y="5540147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1676" y="5540147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8741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9494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8524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0343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78197" y="5521293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6623" y="4701161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6623" y="4018560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6623" y="3335758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6623" y="2681438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6623" y="1984946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6623" y="1314543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39946" y="1827221"/>
            <a:ext cx="3259133" cy="1000859"/>
            <a:chOff x="439946" y="1878020"/>
            <a:chExt cx="3259133" cy="1000859"/>
          </a:xfrm>
        </p:grpSpPr>
        <p:sp>
          <p:nvSpPr>
            <p:cNvPr id="2" name="Pentagon 1"/>
            <p:cNvSpPr/>
            <p:nvPr/>
          </p:nvSpPr>
          <p:spPr>
            <a:xfrm>
              <a:off x="439946" y="1878020"/>
              <a:ext cx="3259133" cy="1000859"/>
            </a:xfrm>
            <a:prstGeom prst="homePlate">
              <a:avLst>
                <a:gd name="adj" fmla="val 38144"/>
              </a:avLst>
            </a:pr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24662" y="1924293"/>
              <a:ext cx="24533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The numbers across the bottom of the grid are on the </a:t>
              </a:r>
              <a:r>
                <a:rPr lang="en-GB" b="1" dirty="0"/>
                <a:t>x-axis.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9946" y="2966690"/>
            <a:ext cx="3259133" cy="1000859"/>
            <a:chOff x="439946" y="1878020"/>
            <a:chExt cx="3259133" cy="1000859"/>
          </a:xfrm>
        </p:grpSpPr>
        <p:sp>
          <p:nvSpPr>
            <p:cNvPr id="25" name="Pentagon 24"/>
            <p:cNvSpPr/>
            <p:nvPr/>
          </p:nvSpPr>
          <p:spPr>
            <a:xfrm>
              <a:off x="439946" y="1878020"/>
              <a:ext cx="3259133" cy="1000859"/>
            </a:xfrm>
            <a:prstGeom prst="homePlate">
              <a:avLst>
                <a:gd name="adj" fmla="val 38144"/>
              </a:avLst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4662" y="1924293"/>
              <a:ext cx="222046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We </a:t>
              </a:r>
              <a:r>
                <a:rPr lang="en-GB" b="1" dirty="0">
                  <a:solidFill>
                    <a:schemeClr val="bg1"/>
                  </a:solidFill>
                </a:rPr>
                <a:t>always</a:t>
              </a:r>
              <a:r>
                <a:rPr lang="en-GB" dirty="0">
                  <a:solidFill>
                    <a:schemeClr val="bg1"/>
                  </a:solidFill>
                </a:rPr>
                <a:t> read   the number on the x-axis first.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4028150" y="5972061"/>
            <a:ext cx="4351574" cy="0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37626" y="5975155"/>
            <a:ext cx="124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x-axis</a:t>
            </a:r>
          </a:p>
        </p:txBody>
      </p:sp>
    </p:spTree>
    <p:extLst>
      <p:ext uri="{BB962C8B-B14F-4D97-AF65-F5344CB8AC3E}">
        <p14:creationId xmlns:p14="http://schemas.microsoft.com/office/powerpoint/2010/main" val="202265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2832" y="697112"/>
            <a:ext cx="679833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Coordinates and Translations</a:t>
            </a:r>
            <a:endParaRPr lang="en-GB" sz="4000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931574"/>
              </p:ext>
            </p:extLst>
          </p:nvPr>
        </p:nvGraphicFramePr>
        <p:xfrm>
          <a:off x="4036776" y="1500701"/>
          <a:ext cx="4288974" cy="403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24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241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3721" marR="73721" marT="36861" marB="3686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9080" y="5540147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1676" y="5540147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8741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9494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8524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0343" y="5541639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78197" y="5521293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6623" y="4701161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6623" y="4018560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6623" y="3335758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6623" y="2681438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6623" y="1984946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6623" y="1314543"/>
            <a:ext cx="4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39947" y="1827221"/>
            <a:ext cx="3022675" cy="1000859"/>
            <a:chOff x="676404" y="1878020"/>
            <a:chExt cx="3022675" cy="1000859"/>
          </a:xfrm>
        </p:grpSpPr>
        <p:sp>
          <p:nvSpPr>
            <p:cNvPr id="2" name="Pentagon 1"/>
            <p:cNvSpPr/>
            <p:nvPr/>
          </p:nvSpPr>
          <p:spPr>
            <a:xfrm>
              <a:off x="676404" y="1878020"/>
              <a:ext cx="3022675" cy="1000859"/>
            </a:xfrm>
            <a:prstGeom prst="homePlate">
              <a:avLst>
                <a:gd name="adj" fmla="val 38144"/>
              </a:avLst>
            </a:pr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24662" y="1924293"/>
              <a:ext cx="24533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The numbers up the side of the grid are on the </a:t>
              </a:r>
              <a:r>
                <a:rPr lang="en-GB" b="1" dirty="0"/>
                <a:t>y-axis.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9947" y="2966690"/>
            <a:ext cx="3022675" cy="1000859"/>
            <a:chOff x="676404" y="1878020"/>
            <a:chExt cx="3022675" cy="1000859"/>
          </a:xfrm>
        </p:grpSpPr>
        <p:sp>
          <p:nvSpPr>
            <p:cNvPr id="25" name="Pentagon 24"/>
            <p:cNvSpPr/>
            <p:nvPr/>
          </p:nvSpPr>
          <p:spPr>
            <a:xfrm>
              <a:off x="676404" y="1878020"/>
              <a:ext cx="3022675" cy="1000859"/>
            </a:xfrm>
            <a:prstGeom prst="homePlate">
              <a:avLst>
                <a:gd name="adj" fmla="val 38144"/>
              </a:avLst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4662" y="1924293"/>
              <a:ext cx="251376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We </a:t>
              </a:r>
              <a:r>
                <a:rPr lang="en-GB" b="1" dirty="0">
                  <a:solidFill>
                    <a:schemeClr val="bg1"/>
                  </a:solidFill>
                </a:rPr>
                <a:t>always</a:t>
              </a:r>
              <a:r>
                <a:rPr lang="en-GB" dirty="0">
                  <a:solidFill>
                    <a:schemeClr val="bg1"/>
                  </a:solidFill>
                </a:rPr>
                <a:t> read the number on the y-axis </a:t>
              </a:r>
              <a:r>
                <a:rPr lang="en-GB" b="1" dirty="0">
                  <a:solidFill>
                    <a:schemeClr val="bg1"/>
                  </a:solidFill>
                </a:rPr>
                <a:t>after</a:t>
              </a:r>
              <a:r>
                <a:rPr lang="en-GB" dirty="0">
                  <a:solidFill>
                    <a:schemeClr val="bg1"/>
                  </a:solidFill>
                </a:rPr>
                <a:t> the x-axis.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 flipV="1">
            <a:off x="3630682" y="1474431"/>
            <a:ext cx="18639" cy="4137267"/>
          </a:xfrm>
          <a:prstGeom prst="straightConnector1">
            <a:avLst/>
          </a:prstGeom>
          <a:ln w="76200">
            <a:solidFill>
              <a:srgbClr val="9C3A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2760462" y="3960554"/>
            <a:ext cx="124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y-axis</a:t>
            </a:r>
          </a:p>
        </p:txBody>
      </p:sp>
    </p:spTree>
    <p:extLst>
      <p:ext uri="{BB962C8B-B14F-4D97-AF65-F5344CB8AC3E}">
        <p14:creationId xmlns:p14="http://schemas.microsoft.com/office/powerpoint/2010/main" val="371765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960</Words>
  <Application>Microsoft Office PowerPoint</Application>
  <PresentationFormat>On-screen Show (4:3)</PresentationFormat>
  <Paragraphs>254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Sassoon Infant Md</vt:lpstr>
      <vt:lpstr>Tuffy</vt:lpstr>
      <vt:lpstr>Twinkl SemiBold</vt:lpstr>
      <vt:lpstr>Twinkl</vt:lpstr>
      <vt:lpstr>Sassoon Infant Rg</vt:lpstr>
      <vt:lpstr>ABeeZee</vt:lpstr>
      <vt:lpstr>Arial</vt:lpstr>
      <vt:lpstr>1_Office Theme</vt:lpstr>
      <vt:lpstr>Maths SolveIt</vt:lpstr>
      <vt:lpstr>Traffic Trouble</vt:lpstr>
      <vt:lpstr>PowerPoint Presentation</vt:lpstr>
      <vt:lpstr>PowerPoint Presentation</vt:lpstr>
      <vt:lpstr>PowerPoint Presentation</vt:lpstr>
      <vt:lpstr>Beginning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</vt:lpstr>
      <vt:lpstr>PowerPoint Presentation</vt:lpstr>
      <vt:lpstr>Reviewing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Staff</cp:lastModifiedBy>
  <cp:revision>29</cp:revision>
  <dcterms:created xsi:type="dcterms:W3CDTF">2016-09-27T11:11:54Z</dcterms:created>
  <dcterms:modified xsi:type="dcterms:W3CDTF">2020-06-21T13:08:47Z</dcterms:modified>
</cp:coreProperties>
</file>