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2"/>
  </p:handoutMasterIdLst>
  <p:sldIdLst>
    <p:sldId id="261" r:id="rId2"/>
    <p:sldId id="294" r:id="rId3"/>
    <p:sldId id="279" r:id="rId4"/>
    <p:sldId id="335" r:id="rId5"/>
    <p:sldId id="325" r:id="rId6"/>
    <p:sldId id="336" r:id="rId7"/>
    <p:sldId id="337" r:id="rId8"/>
    <p:sldId id="338" r:id="rId9"/>
    <p:sldId id="339" r:id="rId10"/>
    <p:sldId id="340" r:id="rId11"/>
  </p:sldIdLst>
  <p:sldSz cx="9144000" cy="6858000" type="screen4x3"/>
  <p:notesSz cx="6858000" cy="9144000"/>
  <p:embeddedFontLst>
    <p:embeddedFont>
      <p:font typeface="Londrina Solid" panose="02000506000000020003" pitchFamily="50" charset="0"/>
      <p:regular r:id="rId13"/>
    </p:embeddedFont>
    <p:embeddedFont>
      <p:font typeface="Sassoon Infant Rg" panose="02000503030000020003" pitchFamily="50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Preplay" panose="02000503000000020004" pitchFamily="50" charset="0"/>
      <p:regular r:id="rId20"/>
      <p:bold r:id="rId21"/>
      <p:italic r:id="rId22"/>
      <p:boldItalic r:id="rId23"/>
    </p:embeddedFont>
    <p:embeddedFont>
      <p:font typeface="Sassoon Infant Md" panose="02000603050000020003" pitchFamily="50" charset="0"/>
      <p:regular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47A"/>
    <a:srgbClr val="FFFC85"/>
    <a:srgbClr val="94D06C"/>
    <a:srgbClr val="F2D168"/>
    <a:srgbClr val="F3D575"/>
    <a:srgbClr val="FF6766"/>
    <a:srgbClr val="FD5554"/>
    <a:srgbClr val="B48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0" y="78"/>
      </p:cViewPr>
      <p:guideLst>
        <p:guide orient="horz" pos="2160"/>
        <p:guide pos="2880"/>
        <p:guide pos="317"/>
        <p:guide orient="horz" pos="3997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4782B1-8A71-44CF-855B-1FA53245B1DA}" type="datetimeFigureOut">
              <a:rPr lang="en-GB"/>
              <a:pPr>
                <a:defRPr/>
              </a:pPr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C13A7-09A2-40A4-8C9B-AE758F0EA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6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8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22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4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itchFamily="50" charset="0"/>
              </a:rPr>
              <a:t>Maths </a:t>
            </a:r>
            <a:r>
              <a:rPr lang="en-GB" altLang="en-US" sz="800">
                <a:solidFill>
                  <a:schemeClr val="bg1"/>
                </a:solidFill>
                <a:latin typeface="BPreplay" pitchFamily="50" charset="0"/>
              </a:rPr>
              <a:t>| Year 4 | Properties of Shapes | Geometric Shapes | Lesson 2 of 2: Quadrilaterals</a:t>
            </a:r>
          </a:p>
        </p:txBody>
      </p:sp>
      <p:sp>
        <p:nvSpPr>
          <p:cNvPr id="717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717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Properties of Shapes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Quirky Quadrilaterals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1363662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0" name="Content Placeholder 15"/>
          <p:cNvSpPr>
            <a:spLocks noGrp="1"/>
          </p:cNvSpPr>
          <p:nvPr>
            <p:ph idx="1"/>
          </p:nvPr>
        </p:nvSpPr>
        <p:spPr>
          <a:xfrm>
            <a:off x="623888" y="1423988"/>
            <a:ext cx="7886700" cy="598487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This is a square.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A square is a regular quadrilateral.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It has 4 equal parallel sides and 4 right angles.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900363"/>
            <a:ext cx="7632700" cy="3192462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435100" y="3911600"/>
            <a:ext cx="5446713" cy="1328738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3" name="Content Placeholder 15"/>
          <p:cNvSpPr>
            <a:spLocks/>
          </p:cNvSpPr>
          <p:nvPr/>
        </p:nvSpPr>
        <p:spPr bwMode="auto">
          <a:xfrm>
            <a:off x="1363663" y="4056063"/>
            <a:ext cx="4456112" cy="1184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/>
              <a:t>4 equal parallel sides</a:t>
            </a:r>
          </a:p>
          <a:p>
            <a:r>
              <a:rPr lang="en-GB" altLang="en-US"/>
              <a:t>4 right angles (90°)</a:t>
            </a: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21025"/>
            <a:ext cx="2870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0" smtClean="0">
                <a:solidFill>
                  <a:schemeClr val="tx1"/>
                </a:solidFill>
                <a:latin typeface="Londrina Solid" pitchFamily="50" charset="0"/>
              </a:rPr>
              <a:t>Quadrilaterals</a:t>
            </a:r>
          </a:p>
        </p:txBody>
      </p:sp>
      <p:pic>
        <p:nvPicPr>
          <p:cNvPr id="8196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Data 9"/>
          <p:cNvSpPr/>
          <p:nvPr/>
        </p:nvSpPr>
        <p:spPr>
          <a:xfrm rot="19549663">
            <a:off x="2573338" y="2881313"/>
            <a:ext cx="4127500" cy="2163762"/>
          </a:xfrm>
          <a:prstGeom prst="flowChartInputOutput">
            <a:avLst/>
          </a:prstGeom>
          <a:solidFill>
            <a:srgbClr val="FFFC85"/>
          </a:solidFill>
          <a:ln w="38100">
            <a:solidFill>
              <a:srgbClr val="F2D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Diamond 10"/>
          <p:cNvSpPr/>
          <p:nvPr/>
        </p:nvSpPr>
        <p:spPr>
          <a:xfrm rot="14710037">
            <a:off x="680244" y="3113881"/>
            <a:ext cx="3251200" cy="2376488"/>
          </a:xfrm>
          <a:prstGeom prst="diamond">
            <a:avLst/>
          </a:prstGeom>
          <a:solidFill>
            <a:srgbClr val="7B8CE6"/>
          </a:solidFill>
          <a:ln w="38100">
            <a:solidFill>
              <a:srgbClr val="47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5268913" y="3346450"/>
            <a:ext cx="2603500" cy="2254250"/>
          </a:xfrm>
          <a:prstGeom prst="trapezoid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Comparing Quadrilaterals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441450"/>
            <a:ext cx="8101012" cy="358298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5099050"/>
            <a:ext cx="8101013" cy="993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3" name="Content Placeholder 15"/>
          <p:cNvSpPr>
            <a:spLocks/>
          </p:cNvSpPr>
          <p:nvPr/>
        </p:nvSpPr>
        <p:spPr bwMode="auto">
          <a:xfrm>
            <a:off x="636588" y="5054600"/>
            <a:ext cx="7886700" cy="5984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How are these quadrilaterals different?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How are they the same?</a:t>
            </a:r>
          </a:p>
        </p:txBody>
      </p:sp>
      <p:pic>
        <p:nvPicPr>
          <p:cNvPr id="12294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533525"/>
            <a:ext cx="10985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apezoid 12"/>
          <p:cNvSpPr/>
          <p:nvPr/>
        </p:nvSpPr>
        <p:spPr>
          <a:xfrm>
            <a:off x="1535113" y="3505200"/>
            <a:ext cx="1825625" cy="1308100"/>
          </a:xfrm>
          <a:prstGeom prst="trapezoid">
            <a:avLst/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Flowchart: Decision 13"/>
          <p:cNvSpPr/>
          <p:nvPr/>
        </p:nvSpPr>
        <p:spPr>
          <a:xfrm rot="19348306">
            <a:off x="2463800" y="1693863"/>
            <a:ext cx="2254250" cy="1508125"/>
          </a:xfrm>
          <a:prstGeom prst="flowChartDecision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Parallelogram 14"/>
          <p:cNvSpPr/>
          <p:nvPr/>
        </p:nvSpPr>
        <p:spPr>
          <a:xfrm>
            <a:off x="3716338" y="3889375"/>
            <a:ext cx="3327400" cy="923925"/>
          </a:xfrm>
          <a:prstGeom prst="parallelogram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53050" y="1828800"/>
            <a:ext cx="1679575" cy="1682750"/>
          </a:xfrm>
          <a:prstGeom prst="rect">
            <a:avLst/>
          </a:prstGeom>
          <a:solidFill>
            <a:srgbClr val="FF6766"/>
          </a:solidFill>
          <a:ln w="38100">
            <a:solidFill>
              <a:srgbClr val="C92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6239669" y="2905919"/>
            <a:ext cx="2855913" cy="701675"/>
          </a:xfrm>
          <a:prstGeom prst="rect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Quadrilaterals</a:t>
            </a:r>
            <a:endParaRPr lang="en-GB" alt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3238" y="1441450"/>
            <a:ext cx="8101012" cy="358298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5099050"/>
            <a:ext cx="8101013" cy="993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7" name="Content Placeholder 15"/>
          <p:cNvSpPr>
            <a:spLocks/>
          </p:cNvSpPr>
          <p:nvPr/>
        </p:nvSpPr>
        <p:spPr bwMode="auto">
          <a:xfrm>
            <a:off x="636588" y="5054600"/>
            <a:ext cx="7886700" cy="5984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These shapes are all quadrilaterals.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All quadrilaterals have 4 straight sides and 4 vertices.</a:t>
            </a:r>
          </a:p>
        </p:txBody>
      </p:sp>
      <p:pic>
        <p:nvPicPr>
          <p:cNvPr id="1331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533525"/>
            <a:ext cx="10985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apezoid 12"/>
          <p:cNvSpPr/>
          <p:nvPr/>
        </p:nvSpPr>
        <p:spPr>
          <a:xfrm>
            <a:off x="1535113" y="3505200"/>
            <a:ext cx="1825625" cy="1308100"/>
          </a:xfrm>
          <a:prstGeom prst="trapezoid">
            <a:avLst/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Flowchart: Decision 13"/>
          <p:cNvSpPr/>
          <p:nvPr/>
        </p:nvSpPr>
        <p:spPr>
          <a:xfrm rot="19348306">
            <a:off x="2463800" y="1693863"/>
            <a:ext cx="2254250" cy="1508125"/>
          </a:xfrm>
          <a:prstGeom prst="flowChartDecision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Parallelogram 14"/>
          <p:cNvSpPr/>
          <p:nvPr/>
        </p:nvSpPr>
        <p:spPr>
          <a:xfrm>
            <a:off x="3716338" y="3889375"/>
            <a:ext cx="3327400" cy="923925"/>
          </a:xfrm>
          <a:prstGeom prst="parallelogram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53050" y="1828800"/>
            <a:ext cx="1679575" cy="1682750"/>
          </a:xfrm>
          <a:prstGeom prst="rect">
            <a:avLst/>
          </a:prstGeom>
          <a:solidFill>
            <a:srgbClr val="FF6766"/>
          </a:solidFill>
          <a:ln w="38100">
            <a:solidFill>
              <a:srgbClr val="C92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6239669" y="2905919"/>
            <a:ext cx="2855913" cy="701675"/>
          </a:xfrm>
          <a:prstGeom prst="rect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Quadrilaterals</a:t>
            </a:r>
            <a:endParaRPr lang="en-GB" alt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Content Placeholder 15"/>
          <p:cNvSpPr>
            <a:spLocks noGrp="1"/>
          </p:cNvSpPr>
          <p:nvPr>
            <p:ph idx="1"/>
          </p:nvPr>
        </p:nvSpPr>
        <p:spPr>
          <a:xfrm>
            <a:off x="623888" y="1392238"/>
            <a:ext cx="7886700" cy="5984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This is a parallelogram.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It has 2 pairs of equal parallel sides and diagonally opposite angles are equal.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23913" y="3529013"/>
            <a:ext cx="5445125" cy="1328737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3" name="Content Placeholder 15"/>
          <p:cNvSpPr>
            <a:spLocks/>
          </p:cNvSpPr>
          <p:nvPr/>
        </p:nvSpPr>
        <p:spPr bwMode="auto">
          <a:xfrm>
            <a:off x="750888" y="3673475"/>
            <a:ext cx="4456112" cy="1184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/>
              <a:t>2 pairs of equal parallel sides</a:t>
            </a:r>
          </a:p>
          <a:p>
            <a:r>
              <a:rPr lang="en-GB" altLang="en-US"/>
              <a:t>Diagonally opposite angles are equal</a:t>
            </a:r>
          </a:p>
        </p:txBody>
      </p:sp>
      <p:pic>
        <p:nvPicPr>
          <p:cNvPr id="143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0063"/>
            <a:ext cx="37195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Quadrilaterals</a:t>
            </a:r>
            <a:endParaRPr lang="en-GB" alt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4" name="Content Placeholder 15"/>
          <p:cNvSpPr>
            <a:spLocks noGrp="1"/>
          </p:cNvSpPr>
          <p:nvPr>
            <p:ph idx="1"/>
          </p:nvPr>
        </p:nvSpPr>
        <p:spPr>
          <a:xfrm>
            <a:off x="623888" y="1392238"/>
            <a:ext cx="7886700" cy="5984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This is a trapezium.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It has 1 pair of parallel sides.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23913" y="3757613"/>
            <a:ext cx="5445125" cy="8921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7" name="Content Placeholder 15"/>
          <p:cNvSpPr>
            <a:spLocks/>
          </p:cNvSpPr>
          <p:nvPr/>
        </p:nvSpPr>
        <p:spPr bwMode="auto">
          <a:xfrm>
            <a:off x="750888" y="3838575"/>
            <a:ext cx="4456112" cy="1184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/>
              <a:t>1 pair of sides are parallel</a:t>
            </a:r>
          </a:p>
        </p:txBody>
      </p:sp>
      <p:pic>
        <p:nvPicPr>
          <p:cNvPr id="1536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917825"/>
            <a:ext cx="47307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Quadrilaterals</a:t>
            </a:r>
            <a:endParaRPr lang="en-GB" alt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8" name="Content Placeholder 15"/>
          <p:cNvSpPr>
            <a:spLocks noGrp="1"/>
          </p:cNvSpPr>
          <p:nvPr>
            <p:ph idx="1"/>
          </p:nvPr>
        </p:nvSpPr>
        <p:spPr>
          <a:xfrm>
            <a:off x="623888" y="1254125"/>
            <a:ext cx="7886700" cy="1430338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This is a rhombus.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It is a parallelogram where all four sides are equal.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All 4 sides are equal and diagonally opposite angles are equal.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23913" y="3721100"/>
            <a:ext cx="5445125" cy="1328738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1" name="Content Placeholder 15"/>
          <p:cNvSpPr>
            <a:spLocks/>
          </p:cNvSpPr>
          <p:nvPr/>
        </p:nvSpPr>
        <p:spPr bwMode="auto">
          <a:xfrm>
            <a:off x="750888" y="3865563"/>
            <a:ext cx="4456112" cy="1184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/>
              <a:t>All sides are equal</a:t>
            </a:r>
          </a:p>
          <a:p>
            <a:r>
              <a:rPr lang="en-GB" altLang="en-US"/>
              <a:t>Diagonally opposite angles are equal</a:t>
            </a:r>
          </a:p>
        </p:txBody>
      </p:sp>
      <p:pic>
        <p:nvPicPr>
          <p:cNvPr id="163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3038"/>
            <a:ext cx="370363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Quadrilaterals</a:t>
            </a:r>
            <a:endParaRPr lang="en-GB" alt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2" name="Content Placeholder 15"/>
          <p:cNvSpPr>
            <a:spLocks noGrp="1"/>
          </p:cNvSpPr>
          <p:nvPr>
            <p:ph idx="1"/>
          </p:nvPr>
        </p:nvSpPr>
        <p:spPr>
          <a:xfrm>
            <a:off x="623888" y="1260475"/>
            <a:ext cx="7886700" cy="598488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This is a rectangle.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It is a parallelogram where all four angles are equal.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mtClean="0"/>
              <a:t>It has 2 pairs of equal parallel sides and 4 right angles.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23913" y="3721100"/>
            <a:ext cx="5445125" cy="1328738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5" name="Content Placeholder 15"/>
          <p:cNvSpPr>
            <a:spLocks/>
          </p:cNvSpPr>
          <p:nvPr/>
        </p:nvSpPr>
        <p:spPr bwMode="auto">
          <a:xfrm>
            <a:off x="750888" y="3865563"/>
            <a:ext cx="4456112" cy="1184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/>
              <a:t>2 pairs of equal parallel sides</a:t>
            </a:r>
          </a:p>
          <a:p>
            <a:r>
              <a:rPr lang="en-GB" altLang="en-US"/>
              <a:t>4 right angles (90°)</a:t>
            </a:r>
          </a:p>
        </p:txBody>
      </p:sp>
      <p:pic>
        <p:nvPicPr>
          <p:cNvPr id="174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3030538"/>
            <a:ext cx="40306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Quadrilaterals</a:t>
            </a:r>
            <a:endParaRPr lang="en-GB" alt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238" y="1471613"/>
            <a:ext cx="8101012" cy="9874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6" name="Content Placeholder 15"/>
          <p:cNvSpPr>
            <a:spLocks noGrp="1"/>
          </p:cNvSpPr>
          <p:nvPr>
            <p:ph idx="1"/>
          </p:nvPr>
        </p:nvSpPr>
        <p:spPr>
          <a:xfrm>
            <a:off x="623888" y="1392238"/>
            <a:ext cx="7886700" cy="5984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This is a kite.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mtClean="0"/>
              <a:t>It has 2 pairs of equal sides and the horizontally opposite angles are equal.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40000"/>
            <a:ext cx="7632700" cy="35528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23938" y="3668713"/>
            <a:ext cx="5445125" cy="1328737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9" name="Content Placeholder 15"/>
          <p:cNvSpPr>
            <a:spLocks/>
          </p:cNvSpPr>
          <p:nvPr/>
        </p:nvSpPr>
        <p:spPr bwMode="auto">
          <a:xfrm>
            <a:off x="950913" y="3813175"/>
            <a:ext cx="4457700" cy="11842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/>
              <a:t>Horizontally opposite angles are equal</a:t>
            </a:r>
          </a:p>
          <a:p>
            <a:r>
              <a:rPr lang="en-GB" altLang="en-US"/>
              <a:t>2 pairs of equal sides</a:t>
            </a:r>
          </a:p>
        </p:txBody>
      </p:sp>
      <p:pic>
        <p:nvPicPr>
          <p:cNvPr id="184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752725"/>
            <a:ext cx="25860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254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Londrina Solid</vt:lpstr>
      <vt:lpstr>Sassoon Infant Rg</vt:lpstr>
      <vt:lpstr>Calibri</vt:lpstr>
      <vt:lpstr>BPreplay</vt:lpstr>
      <vt:lpstr>Arial</vt:lpstr>
      <vt:lpstr>Sassoon Infant Md</vt:lpstr>
      <vt:lpstr>Office Theme</vt:lpstr>
      <vt:lpstr>Maths</vt:lpstr>
      <vt:lpstr>Quadrilaterals</vt:lpstr>
      <vt:lpstr>Comparing Quadrilaterals</vt:lpstr>
      <vt:lpstr>Quadrilaterals</vt:lpstr>
      <vt:lpstr>Quadrilaterals</vt:lpstr>
      <vt:lpstr>Quadrilaterals</vt:lpstr>
      <vt:lpstr>Quadrilaterals</vt:lpstr>
      <vt:lpstr>Quadrilaterals</vt:lpstr>
      <vt:lpstr>Quadrilaterals</vt:lpstr>
      <vt:lpstr>Quirky Quadrilaterals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165</cp:revision>
  <dcterms:created xsi:type="dcterms:W3CDTF">2014-10-01T16:09:27Z</dcterms:created>
  <dcterms:modified xsi:type="dcterms:W3CDTF">2020-06-02T13:07:12Z</dcterms:modified>
</cp:coreProperties>
</file>