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67" r:id="rId20"/>
  </p:sldIdLst>
  <p:sldSz cx="9144000" cy="6858000" type="screen4x3"/>
  <p:notesSz cx="6858000" cy="9144000"/>
  <p:embeddedFontLst>
    <p:embeddedFont>
      <p:font typeface="Sassoon Infant Rg" panose="02000503030000020003" pitchFamily="50" charset="0"/>
      <p:regular r:id="rId23"/>
      <p:bold r:id="rId24"/>
    </p:embeddedFont>
    <p:embeddedFont>
      <p:font typeface="Twinkl" pitchFamily="2" charset="0"/>
      <p:regular r:id="rId25"/>
      <p:bold r:id="rId26"/>
    </p:embeddedFont>
    <p:embeddedFont>
      <p:font typeface="Calibri" panose="020F0502020204030204" pitchFamily="34" charset="0"/>
      <p:regular r:id="rId27"/>
      <p:bold r:id="rId28"/>
      <p:italic r:id="rId29"/>
      <p:boldItalic r:id="rId30"/>
    </p:embeddedFont>
    <p:embeddedFont>
      <p:font typeface="Twinkl SemiBold" pitchFamily="2" charset="0"/>
      <p:bold r:id="rId31"/>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E5A"/>
    <a:srgbClr val="18A0DB"/>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8" autoAdjust="0"/>
    <p:restoredTop sz="94660"/>
  </p:normalViewPr>
  <p:slideViewPr>
    <p:cSldViewPr snapToGrid="0">
      <p:cViewPr varScale="1">
        <p:scale>
          <a:sx n="73" d="100"/>
          <a:sy n="73" d="100"/>
        </p:scale>
        <p:origin x="1116"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902CDE-5EAD-46C3-98B8-380B6F9312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EB1EA16-3A70-4110-9FDB-89AC565DB0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24F2F6B-4A35-470C-BCA2-ABC411073BF9}" type="datetimeFigureOut">
              <a:rPr lang="en-GB"/>
              <a:pPr>
                <a:defRPr/>
              </a:pPr>
              <a:t>08/06/2020</a:t>
            </a:fld>
            <a:endParaRPr lang="en-GB"/>
          </a:p>
        </p:txBody>
      </p:sp>
      <p:sp>
        <p:nvSpPr>
          <p:cNvPr id="4" name="Footer Placeholder 3">
            <a:extLst>
              <a:ext uri="{FF2B5EF4-FFF2-40B4-BE49-F238E27FC236}">
                <a16:creationId xmlns:a16="http://schemas.microsoft.com/office/drawing/2014/main" id="{FDA50F5D-6219-40E7-8E1B-E753A18E66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A55E2EB4-1DB7-465A-A035-1A8578C448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675A7E3-A3B0-48EB-99FF-ECF4EC2EDE56}"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77167D-840A-4F1B-B877-4C0D83BAC0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EA83DFD5-E553-47F7-B473-21720EBB377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0711173-F6D4-45B4-BBA7-A876DDAFF190}" type="datetimeFigureOut">
              <a:rPr lang="en-GB"/>
              <a:pPr>
                <a:defRPr/>
              </a:pPr>
              <a:t>08/06/2020</a:t>
            </a:fld>
            <a:endParaRPr lang="en-GB"/>
          </a:p>
        </p:txBody>
      </p:sp>
      <p:sp>
        <p:nvSpPr>
          <p:cNvPr id="4" name="Slide Image Placeholder 3">
            <a:extLst>
              <a:ext uri="{FF2B5EF4-FFF2-40B4-BE49-F238E27FC236}">
                <a16:creationId xmlns:a16="http://schemas.microsoft.com/office/drawing/2014/main" id="{A47A476A-5F02-4636-A811-EC4DB87A07C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308656F-2F9C-4969-AEB5-D9401CB7189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60C242C0-5551-4625-B289-F2A7B5B2F95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FADB09D6-CC74-46A3-8F5F-09295629116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A7EF89B-817E-40F8-9F92-724F29F1812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988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FA43876-E5DC-40E6-AEC7-FF0400215A63}"/>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81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7FA4C99-7049-4863-B928-65F01BAD8160}"/>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90719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38D9C7AD-D4B9-414B-9758-FEDDB9E176AC}"/>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F854ACFA-D63F-40B3-938B-7E78699B3F16}"/>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977DF726-742E-41B8-BFA5-5883A4DB8CE3}"/>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5B527002-9EC0-48C9-BAD0-A8CDBBDFF0AB}"/>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CF2A735C-AFD6-4B88-AF0F-DDB3AF0CCF61}"/>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4474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609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5A5527-7F9F-4170-9A67-3D1FFF583012}"/>
              </a:ext>
            </a:extLst>
          </p:cNvPr>
          <p:cNvSpPr/>
          <p:nvPr/>
        </p:nvSpPr>
        <p:spPr>
          <a:xfrm>
            <a:off x="696913" y="5670550"/>
            <a:ext cx="7808912" cy="495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411" name="Title 1"/>
          <p:cNvSpPr>
            <a:spLocks noGrp="1"/>
          </p:cNvSpPr>
          <p:nvPr>
            <p:ph type="title"/>
          </p:nvPr>
        </p:nvSpPr>
        <p:spPr>
          <a:xfrm>
            <a:off x="457200" y="479425"/>
            <a:ext cx="8220075" cy="993775"/>
          </a:xfrm>
        </p:spPr>
        <p:txBody>
          <a:bodyPr/>
          <a:lstStyle/>
          <a:p>
            <a:pPr eaLnBrk="1" hangingPunct="1"/>
            <a:r>
              <a:rPr lang="en-GB" altLang="en-US" smtClean="0">
                <a:solidFill>
                  <a:schemeClr val="tx1"/>
                </a:solidFill>
                <a:latin typeface="Twinkl" pitchFamily="2" charset="0"/>
              </a:rPr>
              <a:t>Determine the Determiner!</a:t>
            </a:r>
            <a:endParaRPr lang="en-GB" altLang="en-US" smtClean="0"/>
          </a:p>
        </p:txBody>
      </p:sp>
      <p:sp>
        <p:nvSpPr>
          <p:cNvPr id="4" name="Rectangle 3">
            <a:extLst>
              <a:ext uri="{FF2B5EF4-FFF2-40B4-BE49-F238E27FC236}">
                <a16:creationId xmlns:a16="http://schemas.microsoft.com/office/drawing/2014/main" id="{07799E50-EF3D-4DB2-AB2E-0A5EB46D6585}"/>
              </a:ext>
            </a:extLst>
          </p:cNvPr>
          <p:cNvSpPr/>
          <p:nvPr/>
        </p:nvSpPr>
        <p:spPr>
          <a:xfrm rot="10800000">
            <a:off x="777667" y="5759865"/>
            <a:ext cx="7638843" cy="317136"/>
          </a:xfrm>
          <a:prstGeom prst="rect">
            <a:avLst/>
          </a:prstGeom>
          <a:gradFill flip="none" rotWithShape="1">
            <a:gsLst>
              <a:gs pos="0">
                <a:schemeClr val="accent4"/>
              </a:gs>
              <a:gs pos="50000">
                <a:schemeClr val="accent4">
                  <a:lumMod val="60000"/>
                  <a:lumOff val="40000"/>
                </a:schemeClr>
              </a:gs>
              <a:gs pos="100000">
                <a:srgbClr val="FF0000"/>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415" name="Rectangle 4"/>
          <p:cNvSpPr>
            <a:spLocks noChangeArrowheads="1"/>
          </p:cNvSpPr>
          <p:nvPr/>
        </p:nvSpPr>
        <p:spPr bwMode="auto">
          <a:xfrm>
            <a:off x="665163" y="1255713"/>
            <a:ext cx="7632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 typeface="Arial" panose="020B0604020202020204" pitchFamily="34" charset="0"/>
              <a:buNone/>
            </a:pPr>
            <a:r>
              <a:rPr lang="en-GB" altLang="en-US">
                <a:solidFill>
                  <a:schemeClr val="tx1"/>
                </a:solidFill>
              </a:rPr>
              <a:t>Look at the sentence below. How many different determiners can you use in two minutes to complete the sentence so that it still makes sense? Write your answers on a whiteboard.</a:t>
            </a:r>
          </a:p>
        </p:txBody>
      </p:sp>
      <p:sp>
        <p:nvSpPr>
          <p:cNvPr id="17416" name="Rectangle 4"/>
          <p:cNvSpPr>
            <a:spLocks noChangeArrowheads="1"/>
          </p:cNvSpPr>
          <p:nvPr/>
        </p:nvSpPr>
        <p:spPr bwMode="auto">
          <a:xfrm>
            <a:off x="665163" y="2262188"/>
            <a:ext cx="76327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a:solidFill>
                  <a:schemeClr val="tx1"/>
                </a:solidFill>
              </a:rPr>
              <a:t>Jeremy hit </a:t>
            </a:r>
            <a:r>
              <a:rPr lang="en-GB" altLang="en-US" u="sng">
                <a:solidFill>
                  <a:schemeClr val="tx1"/>
                </a:solidFill>
              </a:rPr>
              <a:t>           </a:t>
            </a:r>
            <a:r>
              <a:rPr lang="en-GB" altLang="en-US">
                <a:solidFill>
                  <a:schemeClr val="tx1"/>
                </a:solidFill>
              </a:rPr>
              <a:t> ball with </a:t>
            </a:r>
            <a:r>
              <a:rPr lang="en-GB" altLang="en-US" u="sng">
                <a:solidFill>
                  <a:schemeClr val="tx1"/>
                </a:solidFill>
              </a:rPr>
              <a:t>           </a:t>
            </a:r>
            <a:r>
              <a:rPr lang="en-GB" altLang="en-US">
                <a:solidFill>
                  <a:schemeClr val="tx1"/>
                </a:solidFill>
              </a:rPr>
              <a:t> cricket bat.</a:t>
            </a:r>
          </a:p>
        </p:txBody>
      </p:sp>
      <p:pic>
        <p:nvPicPr>
          <p:cNvPr id="1741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1663" y="2946400"/>
            <a:ext cx="3354387"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0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79425"/>
            <a:ext cx="8220075" cy="993775"/>
          </a:xfrm>
        </p:spPr>
        <p:txBody>
          <a:bodyPr/>
          <a:lstStyle/>
          <a:p>
            <a:pPr eaLnBrk="1" hangingPunct="1"/>
            <a:r>
              <a:rPr lang="en-GB" altLang="en-US" smtClean="0">
                <a:solidFill>
                  <a:schemeClr val="tx1"/>
                </a:solidFill>
                <a:latin typeface="Twinkl" pitchFamily="2" charset="0"/>
              </a:rPr>
              <a:t>Determine the Determiner!</a:t>
            </a:r>
            <a:endParaRPr lang="en-GB" altLang="en-US" smtClean="0"/>
          </a:p>
        </p:txBody>
      </p:sp>
      <p:sp>
        <p:nvSpPr>
          <p:cNvPr id="6" name="Rectangle 4">
            <a:extLst>
              <a:ext uri="{FF2B5EF4-FFF2-40B4-BE49-F238E27FC236}">
                <a16:creationId xmlns:a16="http://schemas.microsoft.com/office/drawing/2014/main" id="{BA317A6F-A352-468D-8333-459A205A60FF}"/>
              </a:ext>
            </a:extLst>
          </p:cNvPr>
          <p:cNvSpPr>
            <a:spLocks noChangeArrowheads="1"/>
          </p:cNvSpPr>
          <p:nvPr/>
        </p:nvSpPr>
        <p:spPr bwMode="auto">
          <a:xfrm>
            <a:off x="665163" y="1255713"/>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defRPr/>
            </a:pPr>
            <a:r>
              <a:rPr lang="en-GB" altLang="en-US" dirty="0"/>
              <a:t>Spin the spinner to choose a </a:t>
            </a:r>
            <a:r>
              <a:rPr lang="en-GB" altLang="en-US" b="1" dirty="0">
                <a:solidFill>
                  <a:schemeClr val="accent5"/>
                </a:solidFill>
              </a:rPr>
              <a:t>determiner</a:t>
            </a:r>
            <a:r>
              <a:rPr lang="en-GB" altLang="en-US" dirty="0"/>
              <a:t>. On your whiteboards, write your own sentence about this picture which includes that determiner.</a:t>
            </a:r>
          </a:p>
        </p:txBody>
      </p:sp>
      <p:pic>
        <p:nvPicPr>
          <p:cNvPr id="9"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713" y="2201863"/>
            <a:ext cx="3103562"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44">
            <a:extLst>
              <a:ext uri="{FF2B5EF4-FFF2-40B4-BE49-F238E27FC236}">
                <a16:creationId xmlns:a16="http://schemas.microsoft.com/office/drawing/2014/main" id="{01E1D38D-F206-48CB-983C-B58742EFB22D}"/>
              </a:ext>
            </a:extLst>
          </p:cNvPr>
          <p:cNvSpPr/>
          <p:nvPr/>
        </p:nvSpPr>
        <p:spPr>
          <a:xfrm flipH="1">
            <a:off x="3582988" y="3783013"/>
            <a:ext cx="412750" cy="231775"/>
          </a:xfrm>
          <a:prstGeom prst="homePlate">
            <a:avLst>
              <a:gd name="adj" fmla="val 84367"/>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Spin">
            <a:extLst>
              <a:ext uri="{FF2B5EF4-FFF2-40B4-BE49-F238E27FC236}">
                <a16:creationId xmlns:a16="http://schemas.microsoft.com/office/drawing/2014/main" id="{782C1627-78BC-4D73-8B09-05CA874DD7CC}"/>
              </a:ext>
            </a:extLst>
          </p:cNvPr>
          <p:cNvSpPr/>
          <p:nvPr/>
        </p:nvSpPr>
        <p:spPr>
          <a:xfrm>
            <a:off x="1731963" y="5410200"/>
            <a:ext cx="1133475" cy="438150"/>
          </a:xfrm>
          <a:prstGeom prst="roundRect">
            <a:avLst>
              <a:gd name="adj" fmla="val 5155"/>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rIns="108000" anchor="ctr"/>
          <a:lstStyle/>
          <a:p>
            <a:pPr algn="ctr" eaLnBrk="1" hangingPunct="1">
              <a:defRPr/>
            </a:pPr>
            <a:r>
              <a:rPr lang="en-GB" altLang="en-US" b="1" dirty="0">
                <a:solidFill>
                  <a:schemeClr val="tx1"/>
                </a:solidFill>
              </a:rPr>
              <a:t>Spin</a:t>
            </a:r>
            <a:endParaRPr lang="en-GB" altLang="en-US" sz="2400" b="1" dirty="0">
              <a:solidFill>
                <a:schemeClr val="tx1"/>
              </a:solidFill>
            </a:endParaRPr>
          </a:p>
        </p:txBody>
      </p:sp>
      <p:pic>
        <p:nvPicPr>
          <p:cNvPr id="18439" name="Picture 11" descr="Dove, Bird, Animal, Feather, Plumage, W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863" y="2800350"/>
            <a:ext cx="396557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decel="100000" fill="hold" nodeType="clickEffect">
                                  <p:stCondLst>
                                    <p:cond delay="0"/>
                                  </p:stCondLst>
                                  <p:childTnLst>
                                    <p:animRot by="25200000">
                                      <p:cBhvr>
                                        <p:cTn id="6" dur="1000" fill="hold"/>
                                        <p:tgtEl>
                                          <p:spTgt spid="9"/>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decel="55000" fill="hold" nodeType="clickEffect">
                                  <p:stCondLst>
                                    <p:cond delay="0"/>
                                  </p:stCondLst>
                                  <p:childTnLst>
                                    <p:animRot by="18000000">
                                      <p:cBhvr>
                                        <p:cTn id="10" dur="1000" fill="hold"/>
                                        <p:tgtEl>
                                          <p:spTgt spid="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decel="55333" fill="hold" nodeType="clickEffect">
                                  <p:stCondLst>
                                    <p:cond delay="0"/>
                                  </p:stCondLst>
                                  <p:childTnLst>
                                    <p:animRot by="28800000">
                                      <p:cBhvr>
                                        <p:cTn id="14" dur="1500" fill="hold"/>
                                        <p:tgtEl>
                                          <p:spTgt spid="9"/>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decel="100000" fill="hold" nodeType="clickEffect">
                                  <p:stCondLst>
                                    <p:cond delay="0"/>
                                  </p:stCondLst>
                                  <p:childTnLst>
                                    <p:animRot by="32400000">
                                      <p:cBhvr>
                                        <p:cTn id="18" dur="1000" fill="hold"/>
                                        <p:tgtEl>
                                          <p:spTgt spid="9"/>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decel="100000" fill="hold" nodeType="clickEffect">
                                  <p:stCondLst>
                                    <p:cond delay="0"/>
                                  </p:stCondLst>
                                  <p:childTnLst>
                                    <p:animRot by="18000000">
                                      <p:cBhvr>
                                        <p:cTn id="22" dur="1000" fill="hold"/>
                                        <p:tgtEl>
                                          <p:spTgt spid="9"/>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decel="100000" fill="hold" nodeType="clickEffect">
                                  <p:stCondLst>
                                    <p:cond delay="0"/>
                                  </p:stCondLst>
                                  <p:childTnLst>
                                    <p:animRot by="39600000">
                                      <p:cBhvr>
                                        <p:cTn id="26" dur="1000" fill="hold"/>
                                        <p:tgtEl>
                                          <p:spTgt spid="9"/>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10800000">
                                      <p:cBhvr>
                                        <p:cTn id="30" dur="3000" fill="hold"/>
                                        <p:tgtEl>
                                          <p:spTgt spid="9"/>
                                        </p:tgtEl>
                                        <p:attrNameLst>
                                          <p:attrName>r</p:attrName>
                                        </p:attrNameLst>
                                      </p:cBhvr>
                                    </p:animRot>
                                  </p:childTnLst>
                                </p:cTn>
                              </p:par>
                            </p:childTnLst>
                          </p:cTn>
                        </p:par>
                      </p:childTnLst>
                    </p:cTn>
                  </p:par>
                </p:childTnLst>
              </p:cTn>
              <p:nextCondLst>
                <p:cond evt="onClick" delay="0">
                  <p:tgtEl>
                    <p:spTgt spid="11"/>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79425"/>
            <a:ext cx="8220075" cy="993775"/>
          </a:xfrm>
        </p:spPr>
        <p:txBody>
          <a:bodyPr/>
          <a:lstStyle/>
          <a:p>
            <a:pPr eaLnBrk="1" hangingPunct="1"/>
            <a:r>
              <a:rPr lang="en-GB" altLang="en-US" smtClean="0">
                <a:solidFill>
                  <a:schemeClr val="tx1"/>
                </a:solidFill>
                <a:latin typeface="Twinkl" pitchFamily="2" charset="0"/>
              </a:rPr>
              <a:t>Determine the Determiner!</a:t>
            </a:r>
            <a:endParaRPr lang="en-GB" altLang="en-US" smtClean="0"/>
          </a:p>
        </p:txBody>
      </p:sp>
      <p:sp>
        <p:nvSpPr>
          <p:cNvPr id="6" name="Rectangle 4">
            <a:extLst>
              <a:ext uri="{FF2B5EF4-FFF2-40B4-BE49-F238E27FC236}">
                <a16:creationId xmlns:a16="http://schemas.microsoft.com/office/drawing/2014/main" id="{BA317A6F-A352-468D-8333-459A205A60FF}"/>
              </a:ext>
            </a:extLst>
          </p:cNvPr>
          <p:cNvSpPr>
            <a:spLocks noChangeArrowheads="1"/>
          </p:cNvSpPr>
          <p:nvPr/>
        </p:nvSpPr>
        <p:spPr bwMode="auto">
          <a:xfrm>
            <a:off x="665163" y="1255713"/>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defRPr/>
            </a:pPr>
            <a:r>
              <a:rPr lang="en-GB" altLang="en-US" dirty="0"/>
              <a:t>Spin the spinner to choose a </a:t>
            </a:r>
            <a:r>
              <a:rPr lang="en-GB" altLang="en-US" b="1" dirty="0">
                <a:solidFill>
                  <a:schemeClr val="accent5"/>
                </a:solidFill>
              </a:rPr>
              <a:t>determiner</a:t>
            </a:r>
            <a:r>
              <a:rPr lang="en-GB" altLang="en-US" dirty="0"/>
              <a:t>. On your whiteboards, write your own sentence about this picture which includes that determiner.</a:t>
            </a:r>
          </a:p>
        </p:txBody>
      </p:sp>
      <p:pic>
        <p:nvPicPr>
          <p:cNvPr id="9"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588" y="2066925"/>
            <a:ext cx="3070225"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44">
            <a:extLst>
              <a:ext uri="{FF2B5EF4-FFF2-40B4-BE49-F238E27FC236}">
                <a16:creationId xmlns:a16="http://schemas.microsoft.com/office/drawing/2014/main" id="{01E1D38D-F206-48CB-983C-B58742EFB22D}"/>
              </a:ext>
            </a:extLst>
          </p:cNvPr>
          <p:cNvSpPr/>
          <p:nvPr/>
        </p:nvSpPr>
        <p:spPr>
          <a:xfrm flipH="1">
            <a:off x="3582988" y="3783013"/>
            <a:ext cx="412750" cy="231775"/>
          </a:xfrm>
          <a:prstGeom prst="homePlate">
            <a:avLst>
              <a:gd name="adj" fmla="val 84367"/>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Spin">
            <a:extLst>
              <a:ext uri="{FF2B5EF4-FFF2-40B4-BE49-F238E27FC236}">
                <a16:creationId xmlns:a16="http://schemas.microsoft.com/office/drawing/2014/main" id="{782C1627-78BC-4D73-8B09-05CA874DD7CC}"/>
              </a:ext>
            </a:extLst>
          </p:cNvPr>
          <p:cNvSpPr/>
          <p:nvPr/>
        </p:nvSpPr>
        <p:spPr>
          <a:xfrm>
            <a:off x="1731963" y="5410200"/>
            <a:ext cx="1133475" cy="438150"/>
          </a:xfrm>
          <a:prstGeom prst="roundRect">
            <a:avLst>
              <a:gd name="adj" fmla="val 5155"/>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rIns="108000" anchor="ctr"/>
          <a:lstStyle/>
          <a:p>
            <a:pPr algn="ctr" eaLnBrk="1" hangingPunct="1">
              <a:defRPr/>
            </a:pPr>
            <a:r>
              <a:rPr lang="en-GB" altLang="en-US" b="1" dirty="0">
                <a:solidFill>
                  <a:schemeClr val="tx1"/>
                </a:solidFill>
              </a:rPr>
              <a:t>Spin</a:t>
            </a:r>
            <a:endParaRPr lang="en-GB" altLang="en-US" sz="2400" b="1" dirty="0">
              <a:solidFill>
                <a:schemeClr val="tx1"/>
              </a:solidFill>
            </a:endParaRPr>
          </a:p>
        </p:txBody>
      </p:sp>
      <p:pic>
        <p:nvPicPr>
          <p:cNvPr id="19463" name="Picture 7" descr="Monks, I Pray, Bangkok, Asia, The Symbol, Belie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1513" y="2627313"/>
            <a:ext cx="37115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mph" presetSubtype="0" decel="100000" fill="hold" nodeType="clickEffect">
                                  <p:stCondLst>
                                    <p:cond delay="0"/>
                                  </p:stCondLst>
                                  <p:childTnLst>
                                    <p:animRot by="25200000">
                                      <p:cBhvr>
                                        <p:cTn id="6" dur="1000" fill="hold"/>
                                        <p:tgtEl>
                                          <p:spTgt spid="9"/>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decel="55000" fill="hold" nodeType="clickEffect">
                                  <p:stCondLst>
                                    <p:cond delay="0"/>
                                  </p:stCondLst>
                                  <p:childTnLst>
                                    <p:animRot by="18000000">
                                      <p:cBhvr>
                                        <p:cTn id="10" dur="1000" fill="hold"/>
                                        <p:tgtEl>
                                          <p:spTgt spid="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decel="55333" fill="hold" nodeType="clickEffect">
                                  <p:stCondLst>
                                    <p:cond delay="0"/>
                                  </p:stCondLst>
                                  <p:childTnLst>
                                    <p:animRot by="28800000">
                                      <p:cBhvr>
                                        <p:cTn id="14" dur="1500" fill="hold"/>
                                        <p:tgtEl>
                                          <p:spTgt spid="9"/>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decel="100000" fill="hold" nodeType="clickEffect">
                                  <p:stCondLst>
                                    <p:cond delay="0"/>
                                  </p:stCondLst>
                                  <p:childTnLst>
                                    <p:animRot by="32400000">
                                      <p:cBhvr>
                                        <p:cTn id="18" dur="1000" fill="hold"/>
                                        <p:tgtEl>
                                          <p:spTgt spid="9"/>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decel="100000" fill="hold" nodeType="clickEffect">
                                  <p:stCondLst>
                                    <p:cond delay="0"/>
                                  </p:stCondLst>
                                  <p:childTnLst>
                                    <p:animRot by="18000000">
                                      <p:cBhvr>
                                        <p:cTn id="22" dur="1000" fill="hold"/>
                                        <p:tgtEl>
                                          <p:spTgt spid="9"/>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decel="100000" fill="hold" nodeType="clickEffect">
                                  <p:stCondLst>
                                    <p:cond delay="0"/>
                                  </p:stCondLst>
                                  <p:childTnLst>
                                    <p:animRot by="39600000">
                                      <p:cBhvr>
                                        <p:cTn id="26" dur="1000" fill="hold"/>
                                        <p:tgtEl>
                                          <p:spTgt spid="9"/>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10800000">
                                      <p:cBhvr>
                                        <p:cTn id="30" dur="3000" fill="hold"/>
                                        <p:tgtEl>
                                          <p:spTgt spid="9"/>
                                        </p:tgtEl>
                                        <p:attrNameLst>
                                          <p:attrName>r</p:attrName>
                                        </p:attrNameLst>
                                      </p:cBhvr>
                                    </p:animRot>
                                  </p:childTnLst>
                                </p:cTn>
                              </p:par>
                            </p:childTnLst>
                          </p:cTn>
                        </p:par>
                      </p:childTnLst>
                    </p:cTn>
                  </p:par>
                </p:childTnLst>
              </p:cTn>
              <p:nextCondLst>
                <p:cond evt="onClick" delay="0">
                  <p:tgtEl>
                    <p:spTgt spid="1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C12B13-236E-4519-98FC-8D51D66D0762}"/>
              </a:ext>
            </a:extLst>
          </p:cNvPr>
          <p:cNvSpPr/>
          <p:nvPr/>
        </p:nvSpPr>
        <p:spPr>
          <a:xfrm>
            <a:off x="639763" y="1150938"/>
            <a:ext cx="7866062" cy="501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483" name="Title 1"/>
          <p:cNvSpPr>
            <a:spLocks noGrp="1"/>
          </p:cNvSpPr>
          <p:nvPr>
            <p:ph type="title"/>
          </p:nvPr>
        </p:nvSpPr>
        <p:spPr>
          <a:xfrm>
            <a:off x="457200" y="479425"/>
            <a:ext cx="8220075" cy="993775"/>
          </a:xfrm>
        </p:spPr>
        <p:txBody>
          <a:bodyPr/>
          <a:lstStyle/>
          <a:p>
            <a:pPr algn="ctr" eaLnBrk="1" hangingPunct="1"/>
            <a:r>
              <a:rPr lang="en-GB" altLang="en-US" smtClean="0">
                <a:latin typeface="Twinkl" pitchFamily="2" charset="0"/>
              </a:rPr>
              <a:t>The Determiner Detectives</a:t>
            </a:r>
          </a:p>
        </p:txBody>
      </p:sp>
      <p:sp>
        <p:nvSpPr>
          <p:cNvPr id="6" name="Rectangle 4">
            <a:extLst>
              <a:ext uri="{FF2B5EF4-FFF2-40B4-BE49-F238E27FC236}">
                <a16:creationId xmlns:a16="http://schemas.microsoft.com/office/drawing/2014/main" id="{BA317A6F-A352-468D-8333-459A205A60FF}"/>
              </a:ext>
            </a:extLst>
          </p:cNvPr>
          <p:cNvSpPr>
            <a:spLocks noChangeArrowheads="1"/>
          </p:cNvSpPr>
          <p:nvPr/>
        </p:nvSpPr>
        <p:spPr bwMode="auto">
          <a:xfrm>
            <a:off x="665163" y="1255713"/>
            <a:ext cx="76327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defRPr/>
            </a:pPr>
            <a:r>
              <a:rPr lang="en-GB" altLang="en-US" dirty="0"/>
              <a:t>Read the following passage of text. How many </a:t>
            </a:r>
            <a:r>
              <a:rPr lang="en-GB" altLang="en-US" b="1" dirty="0">
                <a:solidFill>
                  <a:schemeClr val="accent5"/>
                </a:solidFill>
              </a:rPr>
              <a:t>determiners</a:t>
            </a:r>
            <a:r>
              <a:rPr lang="en-GB" altLang="en-US" b="1" dirty="0">
                <a:solidFill>
                  <a:srgbClr val="0070C0"/>
                </a:solidFill>
              </a:rPr>
              <a:t> </a:t>
            </a:r>
            <a:r>
              <a:rPr lang="en-GB" altLang="en-US" dirty="0"/>
              <a:t>can you see? Write them on your whiteboard.</a:t>
            </a:r>
          </a:p>
        </p:txBody>
      </p:sp>
      <p:sp>
        <p:nvSpPr>
          <p:cNvPr id="12" name="Rectangle 4"/>
          <p:cNvSpPr>
            <a:spLocks noChangeArrowheads="1"/>
          </p:cNvSpPr>
          <p:nvPr/>
        </p:nvSpPr>
        <p:spPr bwMode="auto">
          <a:xfrm>
            <a:off x="682625" y="2052638"/>
            <a:ext cx="76327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just">
              <a:lnSpc>
                <a:spcPct val="100000"/>
              </a:lnSpc>
              <a:spcBef>
                <a:spcPct val="0"/>
              </a:spcBef>
              <a:buFontTx/>
              <a:buNone/>
            </a:pPr>
            <a:r>
              <a:rPr lang="en-GB" altLang="en-US">
                <a:solidFill>
                  <a:schemeClr val="tx1"/>
                </a:solidFill>
              </a:rPr>
              <a:t>Detective Dwight awoke one night to some shrieks and shouts outside his house. “That is not right,” thought Dwight, so he spied out of his bedroom window. Eek! Dwight had a fright when he saw something white hiding beneath the slide in his back garden. “I think that it is time to put on a light after such a terrible sight,”  thought Dwight, but the more he thought, the more he realised what that fright might have been. Dwight crept outside and peered behind the slide. Two wide eyes... one big, fluffy smile... He had found a tiny cat, covered in many scratches. It must have been in a fight. “This will never do,” thought Dwight, so he took the cat inside for a bath and a nice, warm bowl of milk.</a:t>
            </a:r>
          </a:p>
        </p:txBody>
      </p:sp>
      <p:grpSp>
        <p:nvGrpSpPr>
          <p:cNvPr id="3" name="Group 2"/>
          <p:cNvGrpSpPr>
            <a:grpSpLocks/>
          </p:cNvGrpSpPr>
          <p:nvPr/>
        </p:nvGrpSpPr>
        <p:grpSpPr bwMode="auto">
          <a:xfrm>
            <a:off x="665163" y="2063750"/>
            <a:ext cx="7866062" cy="2916238"/>
            <a:chOff x="656774" y="1913173"/>
            <a:chExt cx="7866441" cy="2915395"/>
          </a:xfrm>
        </p:grpSpPr>
        <p:sp>
          <p:nvSpPr>
            <p:cNvPr id="14" name="Rectangle 13">
              <a:extLst>
                <a:ext uri="{FF2B5EF4-FFF2-40B4-BE49-F238E27FC236}">
                  <a16:creationId xmlns:a16="http://schemas.microsoft.com/office/drawing/2014/main" id="{4942994C-3729-44EA-9AD2-8DDD83AB739E}"/>
                </a:ext>
              </a:extLst>
            </p:cNvPr>
            <p:cNvSpPr/>
            <p:nvPr/>
          </p:nvSpPr>
          <p:spPr>
            <a:xfrm>
              <a:off x="656774" y="1949675"/>
              <a:ext cx="7866441" cy="2878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3" name="Rectangle 4">
              <a:extLst>
                <a:ext uri="{FF2B5EF4-FFF2-40B4-BE49-F238E27FC236}">
                  <a16:creationId xmlns:a16="http://schemas.microsoft.com/office/drawing/2014/main" id="{44754A7F-5F19-4110-BE0E-23E8A7761EDB}"/>
                </a:ext>
              </a:extLst>
            </p:cNvPr>
            <p:cNvSpPr>
              <a:spLocks noChangeArrowheads="1"/>
            </p:cNvSpPr>
            <p:nvPr/>
          </p:nvSpPr>
          <p:spPr bwMode="auto">
            <a:xfrm>
              <a:off x="674237" y="1913173"/>
              <a:ext cx="7631481" cy="29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just">
                <a:defRPr/>
              </a:pPr>
              <a:r>
                <a:rPr lang="en-GB" altLang="en-US" dirty="0"/>
                <a:t>Detective Dwight awoke </a:t>
              </a:r>
              <a:r>
                <a:rPr lang="en-GB" altLang="en-US" b="1" dirty="0">
                  <a:solidFill>
                    <a:schemeClr val="accent5"/>
                  </a:solidFill>
                </a:rPr>
                <a:t>one</a:t>
              </a:r>
              <a:r>
                <a:rPr lang="en-GB" altLang="en-US" b="1" dirty="0">
                  <a:solidFill>
                    <a:schemeClr val="accent2"/>
                  </a:solidFill>
                </a:rPr>
                <a:t> </a:t>
              </a:r>
              <a:r>
                <a:rPr lang="en-GB" altLang="en-US" dirty="0"/>
                <a:t>night to </a:t>
              </a:r>
              <a:r>
                <a:rPr lang="en-GB" altLang="en-US" b="1" dirty="0">
                  <a:solidFill>
                    <a:schemeClr val="accent5"/>
                  </a:solidFill>
                </a:rPr>
                <a:t>some</a:t>
              </a:r>
              <a:r>
                <a:rPr lang="en-GB" altLang="en-US" b="1" dirty="0">
                  <a:solidFill>
                    <a:schemeClr val="accent2"/>
                  </a:solidFill>
                </a:rPr>
                <a:t> </a:t>
              </a:r>
              <a:r>
                <a:rPr lang="en-GB" altLang="en-US" dirty="0"/>
                <a:t>shrieks and shouts outside </a:t>
              </a:r>
              <a:r>
                <a:rPr lang="en-GB" altLang="en-US" b="1" dirty="0">
                  <a:solidFill>
                    <a:schemeClr val="accent5"/>
                  </a:solidFill>
                </a:rPr>
                <a:t>his</a:t>
              </a:r>
              <a:r>
                <a:rPr lang="en-GB" altLang="en-US" b="1" dirty="0">
                  <a:solidFill>
                    <a:schemeClr val="accent2"/>
                  </a:solidFill>
                </a:rPr>
                <a:t> </a:t>
              </a:r>
              <a:r>
                <a:rPr lang="en-GB" altLang="en-US" dirty="0"/>
                <a:t>house. “That</a:t>
              </a:r>
              <a:r>
                <a:rPr lang="en-GB" altLang="en-US" b="1" dirty="0"/>
                <a:t> </a:t>
              </a:r>
              <a:r>
                <a:rPr lang="en-GB" altLang="en-US" dirty="0"/>
                <a:t>is not right,” thought Dwight, so he spied out of </a:t>
              </a:r>
              <a:r>
                <a:rPr lang="en-GB" altLang="en-US" b="1" dirty="0">
                  <a:solidFill>
                    <a:schemeClr val="accent5"/>
                  </a:solidFill>
                </a:rPr>
                <a:t>his</a:t>
              </a:r>
              <a:r>
                <a:rPr lang="en-GB" altLang="en-US" b="1" dirty="0">
                  <a:solidFill>
                    <a:schemeClr val="accent2"/>
                  </a:solidFill>
                </a:rPr>
                <a:t> </a:t>
              </a:r>
              <a:r>
                <a:rPr lang="en-GB" altLang="en-US" dirty="0"/>
                <a:t>bedroom window. Eek! Dwight had </a:t>
              </a:r>
              <a:r>
                <a:rPr lang="en-GB" altLang="en-US" b="1" dirty="0">
                  <a:solidFill>
                    <a:schemeClr val="accent5"/>
                  </a:solidFill>
                </a:rPr>
                <a:t>a</a:t>
              </a:r>
              <a:r>
                <a:rPr lang="en-GB" altLang="en-US" b="1" dirty="0">
                  <a:solidFill>
                    <a:schemeClr val="accent2"/>
                  </a:solidFill>
                </a:rPr>
                <a:t> </a:t>
              </a:r>
              <a:r>
                <a:rPr lang="en-GB" altLang="en-US" dirty="0"/>
                <a:t>fright when he saw something white hiding beneath </a:t>
              </a:r>
              <a:r>
                <a:rPr lang="en-GB" altLang="en-US" b="1" dirty="0">
                  <a:solidFill>
                    <a:schemeClr val="accent5"/>
                  </a:solidFill>
                </a:rPr>
                <a:t>the</a:t>
              </a:r>
              <a:r>
                <a:rPr lang="en-GB" altLang="en-US" b="1" dirty="0">
                  <a:solidFill>
                    <a:schemeClr val="accent2"/>
                  </a:solidFill>
                </a:rPr>
                <a:t> </a:t>
              </a:r>
              <a:r>
                <a:rPr lang="en-GB" altLang="en-US" dirty="0"/>
                <a:t>slide in </a:t>
              </a:r>
              <a:r>
                <a:rPr lang="en-GB" altLang="en-US" b="1" dirty="0">
                  <a:solidFill>
                    <a:schemeClr val="accent5"/>
                  </a:solidFill>
                </a:rPr>
                <a:t>his</a:t>
              </a:r>
              <a:r>
                <a:rPr lang="en-GB" altLang="en-US" b="1" dirty="0">
                  <a:solidFill>
                    <a:schemeClr val="accent2"/>
                  </a:solidFill>
                </a:rPr>
                <a:t> </a:t>
              </a:r>
              <a:r>
                <a:rPr lang="en-GB" altLang="en-US" dirty="0"/>
                <a:t>back garden. “I think that it is time to put on </a:t>
              </a:r>
              <a:r>
                <a:rPr lang="en-GB" altLang="en-US" b="1" dirty="0">
                  <a:solidFill>
                    <a:schemeClr val="accent5"/>
                  </a:solidFill>
                </a:rPr>
                <a:t>a</a:t>
              </a:r>
              <a:r>
                <a:rPr lang="en-GB" altLang="en-US" dirty="0"/>
                <a:t> light after such </a:t>
              </a:r>
              <a:r>
                <a:rPr lang="en-GB" altLang="en-US" b="1" dirty="0">
                  <a:solidFill>
                    <a:schemeClr val="accent5"/>
                  </a:solidFill>
                </a:rPr>
                <a:t>a</a:t>
              </a:r>
              <a:r>
                <a:rPr lang="en-GB" altLang="en-US" dirty="0"/>
                <a:t> terrible sight,”  thought Dwight, but </a:t>
              </a:r>
              <a:r>
                <a:rPr lang="en-GB" altLang="en-US" b="1" dirty="0">
                  <a:solidFill>
                    <a:schemeClr val="accent5"/>
                  </a:solidFill>
                </a:rPr>
                <a:t>the</a:t>
              </a:r>
              <a:r>
                <a:rPr lang="en-GB" altLang="en-US" b="1" dirty="0">
                  <a:solidFill>
                    <a:schemeClr val="accent2"/>
                  </a:solidFill>
                </a:rPr>
                <a:t> </a:t>
              </a:r>
              <a:r>
                <a:rPr lang="en-GB" altLang="en-US" dirty="0"/>
                <a:t>more he thought, </a:t>
              </a:r>
              <a:r>
                <a:rPr lang="en-GB" altLang="en-US" b="1" dirty="0">
                  <a:solidFill>
                    <a:schemeClr val="accent5"/>
                  </a:solidFill>
                </a:rPr>
                <a:t>the</a:t>
              </a:r>
              <a:r>
                <a:rPr lang="en-GB" altLang="en-US" b="1" dirty="0">
                  <a:solidFill>
                    <a:schemeClr val="accent2"/>
                  </a:solidFill>
                </a:rPr>
                <a:t> </a:t>
              </a:r>
              <a:r>
                <a:rPr lang="en-GB" altLang="en-US" dirty="0"/>
                <a:t>more he realised what </a:t>
              </a:r>
              <a:r>
                <a:rPr lang="en-GB" altLang="en-US" b="1" dirty="0">
                  <a:solidFill>
                    <a:schemeClr val="accent5"/>
                  </a:solidFill>
                </a:rPr>
                <a:t>that</a:t>
              </a:r>
              <a:r>
                <a:rPr lang="en-GB" altLang="en-US" b="1" dirty="0">
                  <a:solidFill>
                    <a:schemeClr val="accent2"/>
                  </a:solidFill>
                </a:rPr>
                <a:t> </a:t>
              </a:r>
              <a:r>
                <a:rPr lang="en-GB" altLang="en-US" dirty="0"/>
                <a:t>fright might have been. Dwight crept outside and peered behind </a:t>
              </a:r>
              <a:r>
                <a:rPr lang="en-GB" altLang="en-US" b="1" dirty="0">
                  <a:solidFill>
                    <a:schemeClr val="accent5"/>
                  </a:solidFill>
                </a:rPr>
                <a:t>the</a:t>
              </a:r>
              <a:r>
                <a:rPr lang="en-GB" altLang="en-US" b="1" dirty="0">
                  <a:solidFill>
                    <a:schemeClr val="accent2"/>
                  </a:solidFill>
                </a:rPr>
                <a:t> </a:t>
              </a:r>
              <a:r>
                <a:rPr lang="en-GB" altLang="en-US" dirty="0"/>
                <a:t>slide. </a:t>
              </a:r>
              <a:r>
                <a:rPr lang="en-GB" altLang="en-US" b="1" dirty="0">
                  <a:solidFill>
                    <a:schemeClr val="accent5"/>
                  </a:solidFill>
                </a:rPr>
                <a:t>Two</a:t>
              </a:r>
              <a:r>
                <a:rPr lang="en-GB" altLang="en-US" b="1" dirty="0">
                  <a:solidFill>
                    <a:schemeClr val="accent2"/>
                  </a:solidFill>
                </a:rPr>
                <a:t> </a:t>
              </a:r>
              <a:r>
                <a:rPr lang="en-GB" altLang="en-US" dirty="0"/>
                <a:t>wide eyes... </a:t>
              </a:r>
              <a:r>
                <a:rPr lang="en-GB" altLang="en-US" b="1" dirty="0">
                  <a:solidFill>
                    <a:schemeClr val="accent5"/>
                  </a:solidFill>
                </a:rPr>
                <a:t>one</a:t>
              </a:r>
              <a:r>
                <a:rPr lang="en-GB" altLang="en-US" b="1" dirty="0">
                  <a:solidFill>
                    <a:schemeClr val="accent2"/>
                  </a:solidFill>
                </a:rPr>
                <a:t> </a:t>
              </a:r>
              <a:r>
                <a:rPr lang="en-GB" altLang="en-US" dirty="0"/>
                <a:t>big, fluffy smile... He had found </a:t>
              </a:r>
              <a:r>
                <a:rPr lang="en-GB" altLang="en-US" b="1" dirty="0">
                  <a:solidFill>
                    <a:schemeClr val="accent5"/>
                  </a:solidFill>
                </a:rPr>
                <a:t>a</a:t>
              </a:r>
              <a:r>
                <a:rPr lang="en-GB" altLang="en-US" dirty="0"/>
                <a:t> tiny cat, covered in </a:t>
              </a:r>
              <a:r>
                <a:rPr lang="en-GB" altLang="en-US" b="1" dirty="0">
                  <a:solidFill>
                    <a:schemeClr val="accent5"/>
                  </a:solidFill>
                </a:rPr>
                <a:t>many</a:t>
              </a:r>
              <a:r>
                <a:rPr lang="en-GB" altLang="en-US" b="1" dirty="0">
                  <a:solidFill>
                    <a:schemeClr val="accent2"/>
                  </a:solidFill>
                </a:rPr>
                <a:t> </a:t>
              </a:r>
              <a:r>
                <a:rPr lang="en-GB" altLang="en-US" dirty="0"/>
                <a:t>scratches. It must have been in </a:t>
              </a:r>
              <a:r>
                <a:rPr lang="en-GB" altLang="en-US" b="1" dirty="0">
                  <a:solidFill>
                    <a:schemeClr val="accent5"/>
                  </a:solidFill>
                </a:rPr>
                <a:t>a</a:t>
              </a:r>
              <a:r>
                <a:rPr lang="en-GB" altLang="en-US" dirty="0"/>
                <a:t> fight. “This</a:t>
              </a:r>
              <a:r>
                <a:rPr lang="en-GB" altLang="en-US" b="1" dirty="0"/>
                <a:t> </a:t>
              </a:r>
              <a:r>
                <a:rPr lang="en-GB" altLang="en-US" dirty="0"/>
                <a:t>will never do,” thought Dwight, so he took </a:t>
              </a:r>
              <a:r>
                <a:rPr lang="en-GB" altLang="en-US" b="1" dirty="0">
                  <a:solidFill>
                    <a:schemeClr val="accent5"/>
                  </a:solidFill>
                </a:rPr>
                <a:t>the</a:t>
              </a:r>
              <a:r>
                <a:rPr lang="en-GB" altLang="en-US" b="1" dirty="0">
                  <a:solidFill>
                    <a:schemeClr val="accent2"/>
                  </a:solidFill>
                </a:rPr>
                <a:t> </a:t>
              </a:r>
              <a:r>
                <a:rPr lang="en-GB" altLang="en-US" dirty="0"/>
                <a:t>cat inside for </a:t>
              </a:r>
              <a:r>
                <a:rPr lang="en-GB" altLang="en-US" b="1" dirty="0">
                  <a:solidFill>
                    <a:schemeClr val="accent5"/>
                  </a:solidFill>
                </a:rPr>
                <a:t>a</a:t>
              </a:r>
              <a:r>
                <a:rPr lang="en-GB" altLang="en-US" dirty="0"/>
                <a:t> bath and </a:t>
              </a:r>
              <a:r>
                <a:rPr lang="en-GB" altLang="en-US" b="1" dirty="0">
                  <a:solidFill>
                    <a:schemeClr val="accent5"/>
                  </a:solidFill>
                </a:rPr>
                <a:t>a</a:t>
              </a:r>
              <a:r>
                <a:rPr lang="en-GB" altLang="en-US" dirty="0"/>
                <a:t> nice, warm bowl of milk.</a:t>
              </a:r>
            </a:p>
          </p:txBody>
        </p:sp>
      </p:grpSp>
      <p:sp>
        <p:nvSpPr>
          <p:cNvPr id="15" name="Rectangle 4"/>
          <p:cNvSpPr>
            <a:spLocks noChangeArrowheads="1"/>
          </p:cNvSpPr>
          <p:nvPr/>
        </p:nvSpPr>
        <p:spPr bwMode="auto">
          <a:xfrm>
            <a:off x="665163" y="5072063"/>
            <a:ext cx="5649912"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Could you change any of the determiners to a different determiner and still have the sentence make sense?</a:t>
            </a:r>
          </a:p>
        </p:txBody>
      </p:sp>
      <p:pic>
        <p:nvPicPr>
          <p:cNvPr id="2048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4938" y="4681538"/>
            <a:ext cx="1550987"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79425"/>
            <a:ext cx="8220075" cy="993775"/>
          </a:xfrm>
        </p:spPr>
        <p:txBody>
          <a:bodyPr/>
          <a:lstStyle/>
          <a:p>
            <a:pPr algn="ctr" eaLnBrk="1" hangingPunct="1"/>
            <a:r>
              <a:rPr lang="en-GB" altLang="en-US" smtClean="0">
                <a:solidFill>
                  <a:schemeClr val="tx1"/>
                </a:solidFill>
                <a:latin typeface="Twinkl" pitchFamily="2" charset="0"/>
              </a:rPr>
              <a:t>Determiners Quick Quiz</a:t>
            </a:r>
            <a:endParaRPr lang="en-GB" altLang="en-US" smtClean="0">
              <a:latin typeface="Twinkl" pitchFamily="2" charset="0"/>
            </a:endParaRPr>
          </a:p>
        </p:txBody>
      </p:sp>
      <p:sp>
        <p:nvSpPr>
          <p:cNvPr id="21507" name="Rectangle 4"/>
          <p:cNvSpPr>
            <a:spLocks noChangeArrowheads="1"/>
          </p:cNvSpPr>
          <p:nvPr/>
        </p:nvSpPr>
        <p:spPr bwMode="auto">
          <a:xfrm>
            <a:off x="665163" y="12557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a:lnSpc>
                <a:spcPct val="100000"/>
              </a:lnSpc>
              <a:spcBef>
                <a:spcPct val="0"/>
              </a:spcBef>
              <a:buFontTx/>
              <a:buNone/>
            </a:pPr>
            <a:r>
              <a:rPr lang="en-GB" altLang="en-US" b="1">
                <a:solidFill>
                  <a:schemeClr val="tx1"/>
                </a:solidFill>
              </a:rPr>
              <a:t>Take a quiz to see if you are an expert! </a:t>
            </a:r>
          </a:p>
        </p:txBody>
      </p:sp>
      <p:sp>
        <p:nvSpPr>
          <p:cNvPr id="21508" name="Rectangle 4"/>
          <p:cNvSpPr>
            <a:spLocks noChangeArrowheads="1"/>
          </p:cNvSpPr>
          <p:nvPr/>
        </p:nvSpPr>
        <p:spPr bwMode="auto">
          <a:xfrm>
            <a:off x="665163" y="18272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Is the word which is underlined in this sentence a determiner?</a:t>
            </a:r>
          </a:p>
        </p:txBody>
      </p:sp>
      <p:sp>
        <p:nvSpPr>
          <p:cNvPr id="11" name="Rectangle 4"/>
          <p:cNvSpPr>
            <a:spLocks noChangeArrowheads="1"/>
          </p:cNvSpPr>
          <p:nvPr/>
        </p:nvSpPr>
        <p:spPr bwMode="auto">
          <a:xfrm>
            <a:off x="684213" y="511333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Bridge is a noun. What is the determiner in this sentence?</a:t>
            </a:r>
          </a:p>
        </p:txBody>
      </p:sp>
      <p:sp>
        <p:nvSpPr>
          <p:cNvPr id="16" name="yes">
            <a:extLst>
              <a:ext uri="{FF2B5EF4-FFF2-40B4-BE49-F238E27FC236}">
                <a16:creationId xmlns:a16="http://schemas.microsoft.com/office/drawing/2014/main" id="{99F77CB2-AC63-40E0-A537-0FA8811BD6E3}"/>
              </a:ext>
            </a:extLst>
          </p:cNvPr>
          <p:cNvSpPr/>
          <p:nvPr/>
        </p:nvSpPr>
        <p:spPr>
          <a:xfrm>
            <a:off x="1624013" y="3597275"/>
            <a:ext cx="2301875" cy="1016000"/>
          </a:xfrm>
          <a:prstGeom prst="roundRect">
            <a:avLst>
              <a:gd name="adj" fmla="val 5155"/>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rIns="108000" anchor="ctr"/>
          <a:lstStyle/>
          <a:p>
            <a:pPr algn="ctr" eaLnBrk="1" fontAlgn="auto" hangingPunct="1">
              <a:spcBef>
                <a:spcPts val="0"/>
              </a:spcBef>
              <a:spcAft>
                <a:spcPts val="0"/>
              </a:spcAft>
              <a:defRPr/>
            </a:pPr>
            <a:r>
              <a:rPr lang="en-GB" sz="2400" b="1" dirty="0">
                <a:solidFill>
                  <a:schemeClr val="tx1"/>
                </a:solidFill>
              </a:rPr>
              <a:t>Yes</a:t>
            </a:r>
            <a:endParaRPr lang="en-GB" b="1" dirty="0">
              <a:solidFill>
                <a:schemeClr val="tx1"/>
              </a:solidFill>
            </a:endParaRPr>
          </a:p>
        </p:txBody>
      </p:sp>
      <p:sp>
        <p:nvSpPr>
          <p:cNvPr id="17" name="no">
            <a:extLst>
              <a:ext uri="{FF2B5EF4-FFF2-40B4-BE49-F238E27FC236}">
                <a16:creationId xmlns:a16="http://schemas.microsoft.com/office/drawing/2014/main" id="{8C4F95B9-E668-46FF-AB0A-2AD0D34EF4D6}"/>
              </a:ext>
            </a:extLst>
          </p:cNvPr>
          <p:cNvSpPr/>
          <p:nvPr/>
        </p:nvSpPr>
        <p:spPr>
          <a:xfrm>
            <a:off x="4862513" y="3597275"/>
            <a:ext cx="2303462" cy="1016000"/>
          </a:xfrm>
          <a:prstGeom prst="roundRect">
            <a:avLst>
              <a:gd name="adj" fmla="val 5155"/>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rIns="108000" anchor="ctr"/>
          <a:lstStyle/>
          <a:p>
            <a:pPr algn="ctr" eaLnBrk="1" fontAlgn="auto" hangingPunct="1">
              <a:spcBef>
                <a:spcPts val="0"/>
              </a:spcBef>
              <a:spcAft>
                <a:spcPts val="0"/>
              </a:spcAft>
              <a:defRPr/>
            </a:pPr>
            <a:r>
              <a:rPr lang="en-GB" sz="2400" b="1" dirty="0">
                <a:solidFill>
                  <a:schemeClr val="tx1"/>
                </a:solidFill>
              </a:rPr>
              <a:t>No</a:t>
            </a:r>
            <a:endParaRPr lang="en-GB" b="1" dirty="0">
              <a:solidFill>
                <a:schemeClr val="tx1"/>
              </a:solidFill>
            </a:endParaRPr>
          </a:p>
        </p:txBody>
      </p:sp>
      <p:sp>
        <p:nvSpPr>
          <p:cNvPr id="21512" name="Rectangle 4"/>
          <p:cNvSpPr>
            <a:spLocks noChangeArrowheads="1"/>
          </p:cNvSpPr>
          <p:nvPr/>
        </p:nvSpPr>
        <p:spPr bwMode="auto">
          <a:xfrm>
            <a:off x="750888" y="2643188"/>
            <a:ext cx="76327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The </a:t>
            </a:r>
            <a:r>
              <a:rPr lang="en-GB" altLang="en-US" b="1" u="sng">
                <a:solidFill>
                  <a:schemeClr val="tx1"/>
                </a:solidFill>
              </a:rPr>
              <a:t>bridge</a:t>
            </a:r>
            <a:r>
              <a:rPr lang="en-GB" altLang="en-US">
                <a:solidFill>
                  <a:schemeClr val="tx1"/>
                </a:solidFill>
              </a:rPr>
              <a:t> is not wide enough to let lorries pass.</a:t>
            </a:r>
            <a:endParaRPr lang="en-GB" altLang="en-US" sz="2000" b="1">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10" fill="hold"/>
                                        <p:tgtEl>
                                          <p:spTgt spid="16"/>
                                        </p:tgtEl>
                                        <p:attrNameLst>
                                          <p:attrName>fillcolor</p:attrName>
                                        </p:attrNameLst>
                                      </p:cBhvr>
                                      <p:to>
                                        <a:srgbClr val="FF0000"/>
                                      </p:to>
                                    </p:animClr>
                                    <p:set>
                                      <p:cBhvr>
                                        <p:cTn id="7" dur="10" fill="hold"/>
                                        <p:tgtEl>
                                          <p:spTgt spid="16"/>
                                        </p:tgtEl>
                                        <p:attrNameLst>
                                          <p:attrName>fill.type</p:attrName>
                                        </p:attrNameLst>
                                      </p:cBhvr>
                                      <p:to>
                                        <p:strVal val="solid"/>
                                      </p:to>
                                    </p:set>
                                    <p:set>
                                      <p:cBhvr>
                                        <p:cTn id="8" dur="1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10" fill="hold"/>
                                        <p:tgtEl>
                                          <p:spTgt spid="17"/>
                                        </p:tgtEl>
                                        <p:attrNameLst>
                                          <p:attrName>fillcolor</p:attrName>
                                        </p:attrNameLst>
                                      </p:cBhvr>
                                      <p:to>
                                        <a:srgbClr val="79AD42"/>
                                      </p:to>
                                    </p:animClr>
                                    <p:set>
                                      <p:cBhvr>
                                        <p:cTn id="14" dur="10" fill="hold"/>
                                        <p:tgtEl>
                                          <p:spTgt spid="17"/>
                                        </p:tgtEl>
                                        <p:attrNameLst>
                                          <p:attrName>fill.type</p:attrName>
                                        </p:attrNameLst>
                                      </p:cBhvr>
                                      <p:to>
                                        <p:strVal val="solid"/>
                                      </p:to>
                                    </p:set>
                                    <p:set>
                                      <p:cBhvr>
                                        <p:cTn id="15" dur="10" fill="hold"/>
                                        <p:tgtEl>
                                          <p:spTgt spid="17"/>
                                        </p:tgtEl>
                                        <p:attrNameLst>
                                          <p:attrName>fill.on</p:attrName>
                                        </p:attrNameLst>
                                      </p:cBhvr>
                                      <p:to>
                                        <p:strVal val="tru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79425"/>
            <a:ext cx="8220075" cy="993775"/>
          </a:xfrm>
        </p:spPr>
        <p:txBody>
          <a:bodyPr/>
          <a:lstStyle/>
          <a:p>
            <a:pPr algn="ctr" eaLnBrk="1" hangingPunct="1"/>
            <a:r>
              <a:rPr lang="en-GB" altLang="en-US" smtClean="0">
                <a:solidFill>
                  <a:schemeClr val="tx1"/>
                </a:solidFill>
                <a:latin typeface="Twinkl" pitchFamily="2" charset="0"/>
              </a:rPr>
              <a:t>Determiners Quick Quiz</a:t>
            </a:r>
            <a:endParaRPr lang="en-GB" altLang="en-US" smtClean="0">
              <a:latin typeface="Twinkl" pitchFamily="2" charset="0"/>
            </a:endParaRPr>
          </a:p>
        </p:txBody>
      </p:sp>
      <p:sp>
        <p:nvSpPr>
          <p:cNvPr id="22531" name="Rectangle 4"/>
          <p:cNvSpPr>
            <a:spLocks noChangeArrowheads="1"/>
          </p:cNvSpPr>
          <p:nvPr/>
        </p:nvSpPr>
        <p:spPr bwMode="auto">
          <a:xfrm>
            <a:off x="665163" y="12557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a:lnSpc>
                <a:spcPct val="100000"/>
              </a:lnSpc>
              <a:spcBef>
                <a:spcPct val="0"/>
              </a:spcBef>
              <a:buFontTx/>
              <a:buNone/>
            </a:pPr>
            <a:r>
              <a:rPr lang="en-GB" altLang="en-US" b="1">
                <a:solidFill>
                  <a:schemeClr val="tx1"/>
                </a:solidFill>
              </a:rPr>
              <a:t>Take a quiz to see if you are an expert! </a:t>
            </a:r>
          </a:p>
        </p:txBody>
      </p:sp>
      <p:sp>
        <p:nvSpPr>
          <p:cNvPr id="22532" name="Rectangle 4"/>
          <p:cNvSpPr>
            <a:spLocks noChangeArrowheads="1"/>
          </p:cNvSpPr>
          <p:nvPr/>
        </p:nvSpPr>
        <p:spPr bwMode="auto">
          <a:xfrm>
            <a:off x="665163" y="18272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Is the word which is underlined in this sentence a determiner?</a:t>
            </a:r>
          </a:p>
        </p:txBody>
      </p:sp>
      <p:sp>
        <p:nvSpPr>
          <p:cNvPr id="11" name="Rectangle 4"/>
          <p:cNvSpPr>
            <a:spLocks noChangeArrowheads="1"/>
          </p:cNvSpPr>
          <p:nvPr/>
        </p:nvSpPr>
        <p:spPr bwMode="auto">
          <a:xfrm>
            <a:off x="684213" y="511333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Well done... but what is the other determiner in this sentence?</a:t>
            </a:r>
          </a:p>
        </p:txBody>
      </p:sp>
      <p:sp>
        <p:nvSpPr>
          <p:cNvPr id="16" name="yes">
            <a:extLst>
              <a:ext uri="{FF2B5EF4-FFF2-40B4-BE49-F238E27FC236}">
                <a16:creationId xmlns:a16="http://schemas.microsoft.com/office/drawing/2014/main" id="{99F77CB2-AC63-40E0-A537-0FA8811BD6E3}"/>
              </a:ext>
            </a:extLst>
          </p:cNvPr>
          <p:cNvSpPr/>
          <p:nvPr/>
        </p:nvSpPr>
        <p:spPr>
          <a:xfrm>
            <a:off x="1624013" y="3597275"/>
            <a:ext cx="2301875" cy="1016000"/>
          </a:xfrm>
          <a:prstGeom prst="roundRect">
            <a:avLst>
              <a:gd name="adj" fmla="val 5155"/>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rIns="108000" anchor="ctr"/>
          <a:lstStyle/>
          <a:p>
            <a:pPr algn="ctr" eaLnBrk="1" fontAlgn="auto" hangingPunct="1">
              <a:spcBef>
                <a:spcPts val="0"/>
              </a:spcBef>
              <a:spcAft>
                <a:spcPts val="0"/>
              </a:spcAft>
              <a:defRPr/>
            </a:pPr>
            <a:r>
              <a:rPr lang="en-GB" sz="2400" b="1" dirty="0">
                <a:solidFill>
                  <a:schemeClr val="tx1"/>
                </a:solidFill>
              </a:rPr>
              <a:t>Yes</a:t>
            </a:r>
            <a:endParaRPr lang="en-GB" b="1" dirty="0">
              <a:solidFill>
                <a:schemeClr val="tx1"/>
              </a:solidFill>
            </a:endParaRPr>
          </a:p>
        </p:txBody>
      </p:sp>
      <p:sp>
        <p:nvSpPr>
          <p:cNvPr id="17" name="no">
            <a:extLst>
              <a:ext uri="{FF2B5EF4-FFF2-40B4-BE49-F238E27FC236}">
                <a16:creationId xmlns:a16="http://schemas.microsoft.com/office/drawing/2014/main" id="{8C4F95B9-E668-46FF-AB0A-2AD0D34EF4D6}"/>
              </a:ext>
            </a:extLst>
          </p:cNvPr>
          <p:cNvSpPr/>
          <p:nvPr/>
        </p:nvSpPr>
        <p:spPr>
          <a:xfrm>
            <a:off x="4862513" y="3597275"/>
            <a:ext cx="2303462" cy="1016000"/>
          </a:xfrm>
          <a:prstGeom prst="roundRect">
            <a:avLst>
              <a:gd name="adj" fmla="val 5155"/>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rIns="108000" anchor="ctr"/>
          <a:lstStyle/>
          <a:p>
            <a:pPr algn="ctr" eaLnBrk="1" fontAlgn="auto" hangingPunct="1">
              <a:spcBef>
                <a:spcPts val="0"/>
              </a:spcBef>
              <a:spcAft>
                <a:spcPts val="0"/>
              </a:spcAft>
              <a:defRPr/>
            </a:pPr>
            <a:r>
              <a:rPr lang="en-GB" sz="2400" b="1" dirty="0">
                <a:solidFill>
                  <a:schemeClr val="tx1"/>
                </a:solidFill>
              </a:rPr>
              <a:t>No</a:t>
            </a:r>
            <a:endParaRPr lang="en-GB" b="1" dirty="0">
              <a:solidFill>
                <a:schemeClr val="tx1"/>
              </a:solidFill>
            </a:endParaRPr>
          </a:p>
        </p:txBody>
      </p:sp>
      <p:sp>
        <p:nvSpPr>
          <p:cNvPr id="22536" name="Rectangle 4"/>
          <p:cNvSpPr>
            <a:spLocks noChangeArrowheads="1"/>
          </p:cNvSpPr>
          <p:nvPr/>
        </p:nvSpPr>
        <p:spPr bwMode="auto">
          <a:xfrm>
            <a:off x="750888" y="2643188"/>
            <a:ext cx="76327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Mum burned our tea last night because </a:t>
            </a:r>
            <a:r>
              <a:rPr lang="en-GB" altLang="en-US" b="1" u="sng">
                <a:solidFill>
                  <a:schemeClr val="tx1"/>
                </a:solidFill>
              </a:rPr>
              <a:t>the</a:t>
            </a:r>
            <a:r>
              <a:rPr lang="en-GB" altLang="en-US">
                <a:solidFill>
                  <a:schemeClr val="tx1"/>
                </a:solidFill>
              </a:rPr>
              <a:t> oven was too hot.</a:t>
            </a:r>
            <a:endParaRPr lang="en-GB" altLang="en-US" sz="2000" b="1">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10" fill="hold"/>
                                        <p:tgtEl>
                                          <p:spTgt spid="16"/>
                                        </p:tgtEl>
                                        <p:attrNameLst>
                                          <p:attrName>fillcolor</p:attrName>
                                        </p:attrNameLst>
                                      </p:cBhvr>
                                      <p:to>
                                        <a:srgbClr val="79AD42"/>
                                      </p:to>
                                    </p:animClr>
                                    <p:set>
                                      <p:cBhvr>
                                        <p:cTn id="7" dur="10" fill="hold"/>
                                        <p:tgtEl>
                                          <p:spTgt spid="16"/>
                                        </p:tgtEl>
                                        <p:attrNameLst>
                                          <p:attrName>fill.type</p:attrName>
                                        </p:attrNameLst>
                                      </p:cBhvr>
                                      <p:to>
                                        <p:strVal val="solid"/>
                                      </p:to>
                                    </p:set>
                                    <p:set>
                                      <p:cBhvr>
                                        <p:cTn id="8" dur="10" fill="hold"/>
                                        <p:tgtEl>
                                          <p:spTgt spid="16"/>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mph" presetSubtype="2" fill="hold" nodeType="clickEffect">
                                  <p:stCondLst>
                                    <p:cond delay="0"/>
                                  </p:stCondLst>
                                  <p:childTnLst>
                                    <p:animClr clrSpc="rgb" dir="cw">
                                      <p:cBhvr>
                                        <p:cTn id="15" dur="10" fill="hold"/>
                                        <p:tgtEl>
                                          <p:spTgt spid="17"/>
                                        </p:tgtEl>
                                        <p:attrNameLst>
                                          <p:attrName>fillcolor</p:attrName>
                                        </p:attrNameLst>
                                      </p:cBhvr>
                                      <p:to>
                                        <a:srgbClr val="FF0000"/>
                                      </p:to>
                                    </p:animClr>
                                    <p:set>
                                      <p:cBhvr>
                                        <p:cTn id="16" dur="10" fill="hold"/>
                                        <p:tgtEl>
                                          <p:spTgt spid="17"/>
                                        </p:tgtEl>
                                        <p:attrNameLst>
                                          <p:attrName>fill.type</p:attrName>
                                        </p:attrNameLst>
                                      </p:cBhvr>
                                      <p:to>
                                        <p:strVal val="solid"/>
                                      </p:to>
                                    </p:set>
                                    <p:set>
                                      <p:cBhvr>
                                        <p:cTn id="17" dur="1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79425"/>
            <a:ext cx="8220075" cy="993775"/>
          </a:xfrm>
        </p:spPr>
        <p:txBody>
          <a:bodyPr/>
          <a:lstStyle/>
          <a:p>
            <a:pPr algn="ctr" eaLnBrk="1" hangingPunct="1"/>
            <a:r>
              <a:rPr lang="en-GB" altLang="en-US" smtClean="0">
                <a:solidFill>
                  <a:schemeClr val="tx1"/>
                </a:solidFill>
                <a:latin typeface="Twinkl" pitchFamily="2" charset="0"/>
              </a:rPr>
              <a:t>Determiners Quick Quiz</a:t>
            </a:r>
            <a:endParaRPr lang="en-GB" altLang="en-US" smtClean="0">
              <a:latin typeface="Twinkl" pitchFamily="2" charset="0"/>
            </a:endParaRPr>
          </a:p>
        </p:txBody>
      </p:sp>
      <p:sp>
        <p:nvSpPr>
          <p:cNvPr id="23555" name="Rectangle 4"/>
          <p:cNvSpPr>
            <a:spLocks noChangeArrowheads="1"/>
          </p:cNvSpPr>
          <p:nvPr/>
        </p:nvSpPr>
        <p:spPr bwMode="auto">
          <a:xfrm>
            <a:off x="665163" y="12557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a:lnSpc>
                <a:spcPct val="100000"/>
              </a:lnSpc>
              <a:spcBef>
                <a:spcPct val="0"/>
              </a:spcBef>
              <a:buFontTx/>
              <a:buNone/>
            </a:pPr>
            <a:r>
              <a:rPr lang="en-GB" altLang="en-US" b="1">
                <a:solidFill>
                  <a:schemeClr val="tx1"/>
                </a:solidFill>
              </a:rPr>
              <a:t>Take a quiz to see if you are an expert! </a:t>
            </a:r>
          </a:p>
        </p:txBody>
      </p:sp>
      <p:sp>
        <p:nvSpPr>
          <p:cNvPr id="23556" name="Rectangle 4"/>
          <p:cNvSpPr>
            <a:spLocks noChangeArrowheads="1"/>
          </p:cNvSpPr>
          <p:nvPr/>
        </p:nvSpPr>
        <p:spPr bwMode="auto">
          <a:xfrm>
            <a:off x="665163" y="18272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Is the word which is underlined in this sentence a determiner?</a:t>
            </a:r>
          </a:p>
        </p:txBody>
      </p:sp>
      <p:sp>
        <p:nvSpPr>
          <p:cNvPr id="11" name="Rectangle 4"/>
          <p:cNvSpPr>
            <a:spLocks noChangeArrowheads="1"/>
          </p:cNvSpPr>
          <p:nvPr/>
        </p:nvSpPr>
        <p:spPr bwMode="auto">
          <a:xfrm>
            <a:off x="684213" y="511333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Well done. What is the determiner in this sentence?</a:t>
            </a:r>
          </a:p>
        </p:txBody>
      </p:sp>
      <p:sp>
        <p:nvSpPr>
          <p:cNvPr id="16" name="yes">
            <a:extLst>
              <a:ext uri="{FF2B5EF4-FFF2-40B4-BE49-F238E27FC236}">
                <a16:creationId xmlns:a16="http://schemas.microsoft.com/office/drawing/2014/main" id="{99F77CB2-AC63-40E0-A537-0FA8811BD6E3}"/>
              </a:ext>
            </a:extLst>
          </p:cNvPr>
          <p:cNvSpPr/>
          <p:nvPr/>
        </p:nvSpPr>
        <p:spPr>
          <a:xfrm>
            <a:off x="1624013" y="3597275"/>
            <a:ext cx="2301875" cy="1016000"/>
          </a:xfrm>
          <a:prstGeom prst="roundRect">
            <a:avLst>
              <a:gd name="adj" fmla="val 5155"/>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rIns="108000" anchor="ctr"/>
          <a:lstStyle/>
          <a:p>
            <a:pPr algn="ctr" eaLnBrk="1" fontAlgn="auto" hangingPunct="1">
              <a:spcBef>
                <a:spcPts val="0"/>
              </a:spcBef>
              <a:spcAft>
                <a:spcPts val="0"/>
              </a:spcAft>
              <a:defRPr/>
            </a:pPr>
            <a:r>
              <a:rPr lang="en-GB" sz="2400" b="1" dirty="0">
                <a:solidFill>
                  <a:schemeClr val="tx1"/>
                </a:solidFill>
              </a:rPr>
              <a:t>Yes</a:t>
            </a:r>
            <a:endParaRPr lang="en-GB" b="1" dirty="0">
              <a:solidFill>
                <a:schemeClr val="tx1"/>
              </a:solidFill>
            </a:endParaRPr>
          </a:p>
        </p:txBody>
      </p:sp>
      <p:sp>
        <p:nvSpPr>
          <p:cNvPr id="17" name="no">
            <a:extLst>
              <a:ext uri="{FF2B5EF4-FFF2-40B4-BE49-F238E27FC236}">
                <a16:creationId xmlns:a16="http://schemas.microsoft.com/office/drawing/2014/main" id="{8C4F95B9-E668-46FF-AB0A-2AD0D34EF4D6}"/>
              </a:ext>
            </a:extLst>
          </p:cNvPr>
          <p:cNvSpPr/>
          <p:nvPr/>
        </p:nvSpPr>
        <p:spPr>
          <a:xfrm>
            <a:off x="4862513" y="3597275"/>
            <a:ext cx="2303462" cy="1016000"/>
          </a:xfrm>
          <a:prstGeom prst="roundRect">
            <a:avLst>
              <a:gd name="adj" fmla="val 5155"/>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rIns="108000" anchor="ctr"/>
          <a:lstStyle/>
          <a:p>
            <a:pPr algn="ctr" eaLnBrk="1" fontAlgn="auto" hangingPunct="1">
              <a:spcBef>
                <a:spcPts val="0"/>
              </a:spcBef>
              <a:spcAft>
                <a:spcPts val="0"/>
              </a:spcAft>
              <a:defRPr/>
            </a:pPr>
            <a:r>
              <a:rPr lang="en-GB" sz="2400" b="1" dirty="0">
                <a:solidFill>
                  <a:schemeClr val="tx1"/>
                </a:solidFill>
              </a:rPr>
              <a:t>No</a:t>
            </a:r>
            <a:endParaRPr lang="en-GB" b="1" dirty="0">
              <a:solidFill>
                <a:schemeClr val="tx1"/>
              </a:solidFill>
            </a:endParaRPr>
          </a:p>
        </p:txBody>
      </p:sp>
      <p:sp>
        <p:nvSpPr>
          <p:cNvPr id="23560" name="Rectangle 4"/>
          <p:cNvSpPr>
            <a:spLocks noChangeArrowheads="1"/>
          </p:cNvSpPr>
          <p:nvPr/>
        </p:nvSpPr>
        <p:spPr bwMode="auto">
          <a:xfrm>
            <a:off x="750888" y="2643188"/>
            <a:ext cx="76327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There are many museums and </a:t>
            </a:r>
            <a:r>
              <a:rPr lang="en-GB" altLang="en-US" b="1" u="sng">
                <a:solidFill>
                  <a:schemeClr val="tx1"/>
                </a:solidFill>
              </a:rPr>
              <a:t>art</a:t>
            </a:r>
            <a:r>
              <a:rPr lang="en-GB" altLang="en-US">
                <a:solidFill>
                  <a:schemeClr val="tx1"/>
                </a:solidFill>
              </a:rPr>
              <a:t> galleries in Manchester.</a:t>
            </a:r>
            <a:endParaRPr lang="en-GB" altLang="en-US" sz="2000" b="1">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10" fill="hold"/>
                                        <p:tgtEl>
                                          <p:spTgt spid="16"/>
                                        </p:tgtEl>
                                        <p:attrNameLst>
                                          <p:attrName>fillcolor</p:attrName>
                                        </p:attrNameLst>
                                      </p:cBhvr>
                                      <p:to>
                                        <a:srgbClr val="FF0000"/>
                                      </p:to>
                                    </p:animClr>
                                    <p:set>
                                      <p:cBhvr>
                                        <p:cTn id="7" dur="10" fill="hold"/>
                                        <p:tgtEl>
                                          <p:spTgt spid="16"/>
                                        </p:tgtEl>
                                        <p:attrNameLst>
                                          <p:attrName>fill.type</p:attrName>
                                        </p:attrNameLst>
                                      </p:cBhvr>
                                      <p:to>
                                        <p:strVal val="solid"/>
                                      </p:to>
                                    </p:set>
                                    <p:set>
                                      <p:cBhvr>
                                        <p:cTn id="8" dur="1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10" fill="hold"/>
                                        <p:tgtEl>
                                          <p:spTgt spid="17"/>
                                        </p:tgtEl>
                                        <p:attrNameLst>
                                          <p:attrName>fillcolor</p:attrName>
                                        </p:attrNameLst>
                                      </p:cBhvr>
                                      <p:to>
                                        <a:srgbClr val="79AD42"/>
                                      </p:to>
                                    </p:animClr>
                                    <p:set>
                                      <p:cBhvr>
                                        <p:cTn id="14" dur="10" fill="hold"/>
                                        <p:tgtEl>
                                          <p:spTgt spid="17"/>
                                        </p:tgtEl>
                                        <p:attrNameLst>
                                          <p:attrName>fill.type</p:attrName>
                                        </p:attrNameLst>
                                      </p:cBhvr>
                                      <p:to>
                                        <p:strVal val="solid"/>
                                      </p:to>
                                    </p:set>
                                    <p:set>
                                      <p:cBhvr>
                                        <p:cTn id="15" dur="10" fill="hold"/>
                                        <p:tgtEl>
                                          <p:spTgt spid="17"/>
                                        </p:tgtEl>
                                        <p:attrNameLst>
                                          <p:attrName>fill.on</p:attrName>
                                        </p:attrNameLst>
                                      </p:cBhvr>
                                      <p:to>
                                        <p:strVal val="tru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79425"/>
            <a:ext cx="8220075" cy="993775"/>
          </a:xfrm>
        </p:spPr>
        <p:txBody>
          <a:bodyPr/>
          <a:lstStyle/>
          <a:p>
            <a:pPr algn="ctr" eaLnBrk="1" hangingPunct="1"/>
            <a:r>
              <a:rPr lang="en-GB" altLang="en-US" smtClean="0">
                <a:solidFill>
                  <a:schemeClr val="tx1"/>
                </a:solidFill>
                <a:latin typeface="Twinkl" pitchFamily="2" charset="0"/>
              </a:rPr>
              <a:t>Determiners Quick Quiz</a:t>
            </a:r>
            <a:endParaRPr lang="en-GB" altLang="en-US" smtClean="0">
              <a:latin typeface="Twinkl" pitchFamily="2" charset="0"/>
            </a:endParaRPr>
          </a:p>
        </p:txBody>
      </p:sp>
      <p:sp>
        <p:nvSpPr>
          <p:cNvPr id="24579" name="Rectangle 4"/>
          <p:cNvSpPr>
            <a:spLocks noChangeArrowheads="1"/>
          </p:cNvSpPr>
          <p:nvPr/>
        </p:nvSpPr>
        <p:spPr bwMode="auto">
          <a:xfrm>
            <a:off x="665163" y="12557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a:lnSpc>
                <a:spcPct val="100000"/>
              </a:lnSpc>
              <a:spcBef>
                <a:spcPct val="0"/>
              </a:spcBef>
              <a:buFontTx/>
              <a:buNone/>
            </a:pPr>
            <a:r>
              <a:rPr lang="en-GB" altLang="en-US" b="1">
                <a:solidFill>
                  <a:schemeClr val="tx1"/>
                </a:solidFill>
              </a:rPr>
              <a:t>Take a quiz to see if you are an expert! </a:t>
            </a:r>
          </a:p>
        </p:txBody>
      </p:sp>
      <p:sp>
        <p:nvSpPr>
          <p:cNvPr id="24580" name="Rectangle 4"/>
          <p:cNvSpPr>
            <a:spLocks noChangeArrowheads="1"/>
          </p:cNvSpPr>
          <p:nvPr/>
        </p:nvSpPr>
        <p:spPr bwMode="auto">
          <a:xfrm>
            <a:off x="665163" y="18272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Is the word which is underlined in this sentence a determiner?</a:t>
            </a:r>
          </a:p>
        </p:txBody>
      </p:sp>
      <p:sp>
        <p:nvSpPr>
          <p:cNvPr id="11" name="Rectangle 4"/>
          <p:cNvSpPr>
            <a:spLocks noChangeArrowheads="1"/>
          </p:cNvSpPr>
          <p:nvPr/>
        </p:nvSpPr>
        <p:spPr bwMode="auto">
          <a:xfrm>
            <a:off x="684213" y="511333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New is an adjective. What is the determiner?</a:t>
            </a:r>
          </a:p>
        </p:txBody>
      </p:sp>
      <p:sp>
        <p:nvSpPr>
          <p:cNvPr id="16" name="yes">
            <a:extLst>
              <a:ext uri="{FF2B5EF4-FFF2-40B4-BE49-F238E27FC236}">
                <a16:creationId xmlns:a16="http://schemas.microsoft.com/office/drawing/2014/main" id="{99F77CB2-AC63-40E0-A537-0FA8811BD6E3}"/>
              </a:ext>
            </a:extLst>
          </p:cNvPr>
          <p:cNvSpPr/>
          <p:nvPr/>
        </p:nvSpPr>
        <p:spPr>
          <a:xfrm>
            <a:off x="1624013" y="3597275"/>
            <a:ext cx="2301875" cy="1016000"/>
          </a:xfrm>
          <a:prstGeom prst="roundRect">
            <a:avLst>
              <a:gd name="adj" fmla="val 5155"/>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rIns="108000" anchor="ctr"/>
          <a:lstStyle/>
          <a:p>
            <a:pPr algn="ctr" eaLnBrk="1" fontAlgn="auto" hangingPunct="1">
              <a:spcBef>
                <a:spcPts val="0"/>
              </a:spcBef>
              <a:spcAft>
                <a:spcPts val="0"/>
              </a:spcAft>
              <a:defRPr/>
            </a:pPr>
            <a:r>
              <a:rPr lang="en-GB" sz="2400" b="1" dirty="0">
                <a:solidFill>
                  <a:schemeClr val="tx1"/>
                </a:solidFill>
              </a:rPr>
              <a:t>Yes</a:t>
            </a:r>
            <a:endParaRPr lang="en-GB" b="1" dirty="0">
              <a:solidFill>
                <a:schemeClr val="tx1"/>
              </a:solidFill>
            </a:endParaRPr>
          </a:p>
        </p:txBody>
      </p:sp>
      <p:sp>
        <p:nvSpPr>
          <p:cNvPr id="17" name="no">
            <a:extLst>
              <a:ext uri="{FF2B5EF4-FFF2-40B4-BE49-F238E27FC236}">
                <a16:creationId xmlns:a16="http://schemas.microsoft.com/office/drawing/2014/main" id="{8C4F95B9-E668-46FF-AB0A-2AD0D34EF4D6}"/>
              </a:ext>
            </a:extLst>
          </p:cNvPr>
          <p:cNvSpPr/>
          <p:nvPr/>
        </p:nvSpPr>
        <p:spPr>
          <a:xfrm>
            <a:off x="4862513" y="3597275"/>
            <a:ext cx="2303462" cy="1016000"/>
          </a:xfrm>
          <a:prstGeom prst="roundRect">
            <a:avLst>
              <a:gd name="adj" fmla="val 5155"/>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rIns="108000" anchor="ctr"/>
          <a:lstStyle/>
          <a:p>
            <a:pPr algn="ctr" eaLnBrk="1" fontAlgn="auto" hangingPunct="1">
              <a:spcBef>
                <a:spcPts val="0"/>
              </a:spcBef>
              <a:spcAft>
                <a:spcPts val="0"/>
              </a:spcAft>
              <a:defRPr/>
            </a:pPr>
            <a:r>
              <a:rPr lang="en-GB" sz="2400" b="1" dirty="0">
                <a:solidFill>
                  <a:schemeClr val="tx1"/>
                </a:solidFill>
              </a:rPr>
              <a:t>No</a:t>
            </a:r>
            <a:endParaRPr lang="en-GB" b="1" dirty="0">
              <a:solidFill>
                <a:schemeClr val="tx1"/>
              </a:solidFill>
            </a:endParaRPr>
          </a:p>
        </p:txBody>
      </p:sp>
      <p:sp>
        <p:nvSpPr>
          <p:cNvPr id="24584" name="Rectangle 4"/>
          <p:cNvSpPr>
            <a:spLocks noChangeArrowheads="1"/>
          </p:cNvSpPr>
          <p:nvPr/>
        </p:nvSpPr>
        <p:spPr bwMode="auto">
          <a:xfrm>
            <a:off x="750888" y="2643188"/>
            <a:ext cx="76327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“I need some </a:t>
            </a:r>
            <a:r>
              <a:rPr lang="en-GB" altLang="en-US" b="1" u="sng">
                <a:solidFill>
                  <a:schemeClr val="tx1"/>
                </a:solidFill>
              </a:rPr>
              <a:t>new</a:t>
            </a:r>
            <a:r>
              <a:rPr lang="en-GB" altLang="en-US">
                <a:solidFill>
                  <a:schemeClr val="tx1"/>
                </a:solidFill>
              </a:rPr>
              <a:t> shoes,” explained Jake.</a:t>
            </a:r>
            <a:endParaRPr lang="en-GB" altLang="en-US" sz="2000" b="1">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10" fill="hold"/>
                                        <p:tgtEl>
                                          <p:spTgt spid="16"/>
                                        </p:tgtEl>
                                        <p:attrNameLst>
                                          <p:attrName>fillcolor</p:attrName>
                                        </p:attrNameLst>
                                      </p:cBhvr>
                                      <p:to>
                                        <a:srgbClr val="FF0000"/>
                                      </p:to>
                                    </p:animClr>
                                    <p:set>
                                      <p:cBhvr>
                                        <p:cTn id="7" dur="10" fill="hold"/>
                                        <p:tgtEl>
                                          <p:spTgt spid="16"/>
                                        </p:tgtEl>
                                        <p:attrNameLst>
                                          <p:attrName>fill.type</p:attrName>
                                        </p:attrNameLst>
                                      </p:cBhvr>
                                      <p:to>
                                        <p:strVal val="solid"/>
                                      </p:to>
                                    </p:set>
                                    <p:set>
                                      <p:cBhvr>
                                        <p:cTn id="8" dur="1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10" fill="hold"/>
                                        <p:tgtEl>
                                          <p:spTgt spid="17"/>
                                        </p:tgtEl>
                                        <p:attrNameLst>
                                          <p:attrName>fillcolor</p:attrName>
                                        </p:attrNameLst>
                                      </p:cBhvr>
                                      <p:to>
                                        <a:srgbClr val="79AD42"/>
                                      </p:to>
                                    </p:animClr>
                                    <p:set>
                                      <p:cBhvr>
                                        <p:cTn id="14" dur="10" fill="hold"/>
                                        <p:tgtEl>
                                          <p:spTgt spid="17"/>
                                        </p:tgtEl>
                                        <p:attrNameLst>
                                          <p:attrName>fill.type</p:attrName>
                                        </p:attrNameLst>
                                      </p:cBhvr>
                                      <p:to>
                                        <p:strVal val="solid"/>
                                      </p:to>
                                    </p:set>
                                    <p:set>
                                      <p:cBhvr>
                                        <p:cTn id="15" dur="10" fill="hold"/>
                                        <p:tgtEl>
                                          <p:spTgt spid="17"/>
                                        </p:tgtEl>
                                        <p:attrNameLst>
                                          <p:attrName>fill.on</p:attrName>
                                        </p:attrNameLst>
                                      </p:cBhvr>
                                      <p:to>
                                        <p:strVal val="tru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79425"/>
            <a:ext cx="8220075" cy="993775"/>
          </a:xfrm>
        </p:spPr>
        <p:txBody>
          <a:bodyPr/>
          <a:lstStyle/>
          <a:p>
            <a:pPr algn="ctr" eaLnBrk="1" hangingPunct="1"/>
            <a:r>
              <a:rPr lang="en-GB" altLang="en-US" smtClean="0">
                <a:solidFill>
                  <a:schemeClr val="tx1"/>
                </a:solidFill>
                <a:latin typeface="Twinkl" pitchFamily="2" charset="0"/>
              </a:rPr>
              <a:t>Determiners Quick Quiz</a:t>
            </a:r>
            <a:endParaRPr lang="en-GB" altLang="en-US" smtClean="0">
              <a:latin typeface="Twinkl" pitchFamily="2" charset="0"/>
            </a:endParaRPr>
          </a:p>
        </p:txBody>
      </p:sp>
      <p:sp>
        <p:nvSpPr>
          <p:cNvPr id="25603" name="Rectangle 4"/>
          <p:cNvSpPr>
            <a:spLocks noChangeArrowheads="1"/>
          </p:cNvSpPr>
          <p:nvPr/>
        </p:nvSpPr>
        <p:spPr bwMode="auto">
          <a:xfrm>
            <a:off x="665163" y="12557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a:lnSpc>
                <a:spcPct val="100000"/>
              </a:lnSpc>
              <a:spcBef>
                <a:spcPct val="0"/>
              </a:spcBef>
              <a:buFontTx/>
              <a:buNone/>
            </a:pPr>
            <a:r>
              <a:rPr lang="en-GB" altLang="en-US" b="1">
                <a:solidFill>
                  <a:schemeClr val="tx1"/>
                </a:solidFill>
              </a:rPr>
              <a:t>Take a quiz to see if you are an expert! </a:t>
            </a:r>
          </a:p>
        </p:txBody>
      </p:sp>
      <p:sp>
        <p:nvSpPr>
          <p:cNvPr id="25604" name="Rectangle 4"/>
          <p:cNvSpPr>
            <a:spLocks noChangeArrowheads="1"/>
          </p:cNvSpPr>
          <p:nvPr/>
        </p:nvSpPr>
        <p:spPr bwMode="auto">
          <a:xfrm>
            <a:off x="665163" y="182721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Is the word which is underlined in this sentence a determiner?</a:t>
            </a:r>
          </a:p>
        </p:txBody>
      </p:sp>
      <p:sp>
        <p:nvSpPr>
          <p:cNvPr id="11" name="Rectangle 4"/>
          <p:cNvSpPr>
            <a:spLocks noChangeArrowheads="1"/>
          </p:cNvSpPr>
          <p:nvPr/>
        </p:nvSpPr>
        <p:spPr bwMode="auto">
          <a:xfrm>
            <a:off x="684213" y="511333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Well done! Which other word is a determiner in this sentence?</a:t>
            </a:r>
          </a:p>
        </p:txBody>
      </p:sp>
      <p:sp>
        <p:nvSpPr>
          <p:cNvPr id="16" name="yes">
            <a:extLst>
              <a:ext uri="{FF2B5EF4-FFF2-40B4-BE49-F238E27FC236}">
                <a16:creationId xmlns:a16="http://schemas.microsoft.com/office/drawing/2014/main" id="{99F77CB2-AC63-40E0-A537-0FA8811BD6E3}"/>
              </a:ext>
            </a:extLst>
          </p:cNvPr>
          <p:cNvSpPr/>
          <p:nvPr/>
        </p:nvSpPr>
        <p:spPr>
          <a:xfrm>
            <a:off x="1624013" y="3597275"/>
            <a:ext cx="2301875" cy="1016000"/>
          </a:xfrm>
          <a:prstGeom prst="roundRect">
            <a:avLst>
              <a:gd name="adj" fmla="val 5155"/>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rIns="108000" anchor="ctr"/>
          <a:lstStyle/>
          <a:p>
            <a:pPr algn="ctr" eaLnBrk="1" fontAlgn="auto" hangingPunct="1">
              <a:spcBef>
                <a:spcPts val="0"/>
              </a:spcBef>
              <a:spcAft>
                <a:spcPts val="0"/>
              </a:spcAft>
              <a:defRPr/>
            </a:pPr>
            <a:r>
              <a:rPr lang="en-GB" sz="2400" b="1" dirty="0">
                <a:solidFill>
                  <a:schemeClr val="tx1"/>
                </a:solidFill>
              </a:rPr>
              <a:t>Yes</a:t>
            </a:r>
            <a:endParaRPr lang="en-GB" b="1" dirty="0">
              <a:solidFill>
                <a:schemeClr val="tx1"/>
              </a:solidFill>
            </a:endParaRPr>
          </a:p>
        </p:txBody>
      </p:sp>
      <p:sp>
        <p:nvSpPr>
          <p:cNvPr id="17" name="no">
            <a:extLst>
              <a:ext uri="{FF2B5EF4-FFF2-40B4-BE49-F238E27FC236}">
                <a16:creationId xmlns:a16="http://schemas.microsoft.com/office/drawing/2014/main" id="{8C4F95B9-E668-46FF-AB0A-2AD0D34EF4D6}"/>
              </a:ext>
            </a:extLst>
          </p:cNvPr>
          <p:cNvSpPr/>
          <p:nvPr/>
        </p:nvSpPr>
        <p:spPr>
          <a:xfrm>
            <a:off x="4862513" y="3597275"/>
            <a:ext cx="2303462" cy="1016000"/>
          </a:xfrm>
          <a:prstGeom prst="roundRect">
            <a:avLst>
              <a:gd name="adj" fmla="val 5155"/>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rIns="108000" anchor="ctr"/>
          <a:lstStyle/>
          <a:p>
            <a:pPr algn="ctr" eaLnBrk="1" fontAlgn="auto" hangingPunct="1">
              <a:spcBef>
                <a:spcPts val="0"/>
              </a:spcBef>
              <a:spcAft>
                <a:spcPts val="0"/>
              </a:spcAft>
              <a:defRPr/>
            </a:pPr>
            <a:r>
              <a:rPr lang="en-GB" sz="2400" b="1" dirty="0">
                <a:solidFill>
                  <a:schemeClr val="tx1"/>
                </a:solidFill>
              </a:rPr>
              <a:t>No</a:t>
            </a:r>
            <a:endParaRPr lang="en-GB" b="1" dirty="0">
              <a:solidFill>
                <a:schemeClr val="tx1"/>
              </a:solidFill>
            </a:endParaRPr>
          </a:p>
        </p:txBody>
      </p:sp>
      <p:sp>
        <p:nvSpPr>
          <p:cNvPr id="25608" name="Rectangle 4"/>
          <p:cNvSpPr>
            <a:spLocks noChangeArrowheads="1"/>
          </p:cNvSpPr>
          <p:nvPr/>
        </p:nvSpPr>
        <p:spPr bwMode="auto">
          <a:xfrm>
            <a:off x="750888" y="2643188"/>
            <a:ext cx="76327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All morning, </a:t>
            </a:r>
            <a:r>
              <a:rPr lang="en-GB" altLang="en-US" b="1" u="sng">
                <a:solidFill>
                  <a:schemeClr val="tx1"/>
                </a:solidFill>
              </a:rPr>
              <a:t>three</a:t>
            </a:r>
            <a:r>
              <a:rPr lang="en-GB" altLang="en-US">
                <a:solidFill>
                  <a:schemeClr val="tx1"/>
                </a:solidFill>
              </a:rPr>
              <a:t> dogs barked in the back garden.</a:t>
            </a:r>
            <a:endParaRPr lang="en-GB" altLang="en-US" sz="2000" b="1">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10" fill="hold"/>
                                        <p:tgtEl>
                                          <p:spTgt spid="16"/>
                                        </p:tgtEl>
                                        <p:attrNameLst>
                                          <p:attrName>fillcolor</p:attrName>
                                        </p:attrNameLst>
                                      </p:cBhvr>
                                      <p:to>
                                        <a:srgbClr val="79AD42"/>
                                      </p:to>
                                    </p:animClr>
                                    <p:set>
                                      <p:cBhvr>
                                        <p:cTn id="7" dur="10" fill="hold"/>
                                        <p:tgtEl>
                                          <p:spTgt spid="16"/>
                                        </p:tgtEl>
                                        <p:attrNameLst>
                                          <p:attrName>fill.type</p:attrName>
                                        </p:attrNameLst>
                                      </p:cBhvr>
                                      <p:to>
                                        <p:strVal val="solid"/>
                                      </p:to>
                                    </p:set>
                                    <p:set>
                                      <p:cBhvr>
                                        <p:cTn id="8" dur="10" fill="hold"/>
                                        <p:tgtEl>
                                          <p:spTgt spid="16"/>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mph" presetSubtype="2" fill="hold" nodeType="clickEffect">
                                  <p:stCondLst>
                                    <p:cond delay="0"/>
                                  </p:stCondLst>
                                  <p:childTnLst>
                                    <p:animClr clrSpc="rgb" dir="cw">
                                      <p:cBhvr>
                                        <p:cTn id="15" dur="10" fill="hold"/>
                                        <p:tgtEl>
                                          <p:spTgt spid="17"/>
                                        </p:tgtEl>
                                        <p:attrNameLst>
                                          <p:attrName>fillcolor</p:attrName>
                                        </p:attrNameLst>
                                      </p:cBhvr>
                                      <p:to>
                                        <a:srgbClr val="FF0000"/>
                                      </p:to>
                                    </p:animClr>
                                    <p:set>
                                      <p:cBhvr>
                                        <p:cTn id="16" dur="10" fill="hold"/>
                                        <p:tgtEl>
                                          <p:spTgt spid="17"/>
                                        </p:tgtEl>
                                        <p:attrNameLst>
                                          <p:attrName>fill.type</p:attrName>
                                        </p:attrNameLst>
                                      </p:cBhvr>
                                      <p:to>
                                        <p:strVal val="solid"/>
                                      </p:to>
                                    </p:set>
                                    <p:set>
                                      <p:cBhvr>
                                        <p:cTn id="17" dur="1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algn="ctr" eaLnBrk="1" hangingPunct="1"/>
            <a:r>
              <a:rPr lang="en-GB" altLang="en-US" sz="3600" smtClean="0">
                <a:latin typeface="Twinkl" pitchFamily="2" charset="0"/>
              </a:rPr>
              <a:t>What Can You See?</a:t>
            </a:r>
          </a:p>
        </p:txBody>
      </p:sp>
      <p:sp>
        <p:nvSpPr>
          <p:cNvPr id="9219" name="Rectangle 4"/>
          <p:cNvSpPr>
            <a:spLocks noChangeArrowheads="1"/>
          </p:cNvSpPr>
          <p:nvPr/>
        </p:nvSpPr>
        <p:spPr bwMode="auto">
          <a:xfrm>
            <a:off x="750888" y="126206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Look at this scene. Talk to your partner and tell them what you can see.</a:t>
            </a:r>
          </a:p>
        </p:txBody>
      </p:sp>
      <p:pic>
        <p:nvPicPr>
          <p:cNvPr id="9220"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3400" y="1841500"/>
            <a:ext cx="579755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algn="ctr" eaLnBrk="1" hangingPunct="1"/>
            <a:r>
              <a:rPr lang="en-GB" altLang="en-US" sz="3600" smtClean="0">
                <a:latin typeface="Twinkl" pitchFamily="2" charset="0"/>
              </a:rPr>
              <a:t>What Can You See?</a:t>
            </a:r>
          </a:p>
        </p:txBody>
      </p:sp>
      <p:sp>
        <p:nvSpPr>
          <p:cNvPr id="9219" name="Rectangle 4">
            <a:extLst>
              <a:ext uri="{FF2B5EF4-FFF2-40B4-BE49-F238E27FC236}">
                <a16:creationId xmlns:a16="http://schemas.microsoft.com/office/drawing/2014/main" id="{5B5D9261-EA6F-4F33-B84D-FEA615E28DAD}"/>
              </a:ext>
            </a:extLst>
          </p:cNvPr>
          <p:cNvSpPr>
            <a:spLocks noChangeArrowheads="1"/>
          </p:cNvSpPr>
          <p:nvPr/>
        </p:nvSpPr>
        <p:spPr bwMode="auto">
          <a:xfrm>
            <a:off x="750888" y="1262063"/>
            <a:ext cx="7632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defRPr/>
            </a:pPr>
            <a:r>
              <a:rPr lang="en-GB" altLang="en-US" dirty="0"/>
              <a:t>Whilst you have been speaking, you have been using </a:t>
            </a:r>
            <a:r>
              <a:rPr lang="en-GB" altLang="en-US" b="1" dirty="0">
                <a:solidFill>
                  <a:schemeClr val="accent5"/>
                </a:solidFill>
              </a:rPr>
              <a:t>determiners</a:t>
            </a:r>
            <a:r>
              <a:rPr lang="en-GB" altLang="en-US" dirty="0"/>
              <a:t> before your nouns. </a:t>
            </a:r>
            <a:r>
              <a:rPr lang="en-GB" altLang="en-US" b="1" dirty="0">
                <a:solidFill>
                  <a:schemeClr val="accent5"/>
                </a:solidFill>
              </a:rPr>
              <a:t>Determiners</a:t>
            </a:r>
            <a:r>
              <a:rPr lang="en-GB" altLang="en-US" dirty="0"/>
              <a:t> come before nouns (or noun phrases) to introduce the noun and give the reader important information about them. </a:t>
            </a:r>
          </a:p>
        </p:txBody>
      </p:sp>
      <p:pic>
        <p:nvPicPr>
          <p:cNvPr id="1024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6113" y="2343150"/>
            <a:ext cx="530225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a:extLst>
              <a:ext uri="{FF2B5EF4-FFF2-40B4-BE49-F238E27FC236}">
                <a16:creationId xmlns:a16="http://schemas.microsoft.com/office/drawing/2014/main" id="{4EACACD5-2B59-421F-90D2-7F9A03C2F437}"/>
              </a:ext>
            </a:extLst>
          </p:cNvPr>
          <p:cNvSpPr/>
          <p:nvPr/>
        </p:nvSpPr>
        <p:spPr>
          <a:xfrm>
            <a:off x="2667000" y="2535238"/>
            <a:ext cx="485775" cy="485775"/>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accent4"/>
                </a:solidFill>
              </a:rPr>
              <a:t>1</a:t>
            </a:r>
          </a:p>
        </p:txBody>
      </p:sp>
      <p:grpSp>
        <p:nvGrpSpPr>
          <p:cNvPr id="6" name="Next to"/>
          <p:cNvGrpSpPr>
            <a:grpSpLocks/>
          </p:cNvGrpSpPr>
          <p:nvPr/>
        </p:nvGrpSpPr>
        <p:grpSpPr bwMode="auto">
          <a:xfrm>
            <a:off x="2667000" y="2535238"/>
            <a:ext cx="2203450" cy="485775"/>
            <a:chOff x="2071937" y="5765203"/>
            <a:chExt cx="2202770" cy="486032"/>
          </a:xfrm>
        </p:grpSpPr>
        <p:sp>
          <p:nvSpPr>
            <p:cNvPr id="7" name="Rectangle 6">
              <a:extLst>
                <a:ext uri="{FF2B5EF4-FFF2-40B4-BE49-F238E27FC236}">
                  <a16:creationId xmlns:a16="http://schemas.microsoft.com/office/drawing/2014/main" id="{8FC5D7F9-D9B3-4ABF-8FA8-D7A96F94C04F}"/>
                </a:ext>
              </a:extLst>
            </p:cNvPr>
            <p:cNvSpPr/>
            <p:nvPr/>
          </p:nvSpPr>
          <p:spPr>
            <a:xfrm>
              <a:off x="2667066" y="5789028"/>
              <a:ext cx="1607641" cy="433617"/>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anchor="ctr"/>
            <a:lstStyle/>
            <a:p>
              <a:pPr algn="ctr">
                <a:defRPr/>
              </a:pPr>
              <a:r>
                <a:rPr lang="en-GB" b="1" dirty="0">
                  <a:solidFill>
                    <a:schemeClr val="accent5"/>
                  </a:solidFill>
                </a:rPr>
                <a:t>an</a:t>
              </a:r>
              <a:r>
                <a:rPr lang="en-GB" dirty="0">
                  <a:solidFill>
                    <a:schemeClr val="tx1"/>
                  </a:solidFill>
                </a:rPr>
                <a:t> angel</a:t>
              </a:r>
            </a:p>
          </p:txBody>
        </p:sp>
        <p:sp>
          <p:nvSpPr>
            <p:cNvPr id="8" name="Oval 7">
              <a:extLst>
                <a:ext uri="{FF2B5EF4-FFF2-40B4-BE49-F238E27FC236}">
                  <a16:creationId xmlns:a16="http://schemas.microsoft.com/office/drawing/2014/main" id="{E920D1AB-4134-4241-B62F-6B120C8C3CE2}"/>
                </a:ext>
              </a:extLst>
            </p:cNvPr>
            <p:cNvSpPr/>
            <p:nvPr/>
          </p:nvSpPr>
          <p:spPr>
            <a:xfrm>
              <a:off x="2071937" y="5765203"/>
              <a:ext cx="485625" cy="48603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accent4"/>
                  </a:solidFill>
                </a:rPr>
                <a:t>×</a:t>
              </a:r>
            </a:p>
          </p:txBody>
        </p:sp>
      </p:grpSp>
      <p:sp>
        <p:nvSpPr>
          <p:cNvPr id="13" name="1">
            <a:extLst>
              <a:ext uri="{FF2B5EF4-FFF2-40B4-BE49-F238E27FC236}">
                <a16:creationId xmlns:a16="http://schemas.microsoft.com/office/drawing/2014/main" id="{A733CAF4-2ACC-4BA9-A167-D1405192CB51}"/>
              </a:ext>
            </a:extLst>
          </p:cNvPr>
          <p:cNvSpPr/>
          <p:nvPr/>
        </p:nvSpPr>
        <p:spPr>
          <a:xfrm>
            <a:off x="1984375" y="4216400"/>
            <a:ext cx="485775" cy="487363"/>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accent4"/>
                </a:solidFill>
              </a:rPr>
              <a:t>2</a:t>
            </a:r>
          </a:p>
        </p:txBody>
      </p:sp>
      <p:grpSp>
        <p:nvGrpSpPr>
          <p:cNvPr id="14" name="Next to"/>
          <p:cNvGrpSpPr>
            <a:grpSpLocks/>
          </p:cNvGrpSpPr>
          <p:nvPr/>
        </p:nvGrpSpPr>
        <p:grpSpPr bwMode="auto">
          <a:xfrm>
            <a:off x="1984375" y="4216400"/>
            <a:ext cx="2203450" cy="487363"/>
            <a:chOff x="2071937" y="5765203"/>
            <a:chExt cx="2202770" cy="486032"/>
          </a:xfrm>
        </p:grpSpPr>
        <p:sp>
          <p:nvSpPr>
            <p:cNvPr id="15" name="Rectangle 14">
              <a:extLst>
                <a:ext uri="{FF2B5EF4-FFF2-40B4-BE49-F238E27FC236}">
                  <a16:creationId xmlns:a16="http://schemas.microsoft.com/office/drawing/2014/main" id="{F791F5B7-BE49-4F06-8E3F-2D363BFE66C5}"/>
                </a:ext>
              </a:extLst>
            </p:cNvPr>
            <p:cNvSpPr/>
            <p:nvPr/>
          </p:nvSpPr>
          <p:spPr>
            <a:xfrm>
              <a:off x="2667066" y="5788951"/>
              <a:ext cx="1607641" cy="433787"/>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anchor="ctr"/>
            <a:lstStyle/>
            <a:p>
              <a:pPr algn="ctr">
                <a:defRPr/>
              </a:pPr>
              <a:r>
                <a:rPr lang="en-GB" b="1" dirty="0">
                  <a:solidFill>
                    <a:schemeClr val="accent5"/>
                  </a:solidFill>
                </a:rPr>
                <a:t>some</a:t>
              </a:r>
              <a:r>
                <a:rPr lang="en-GB" b="1" dirty="0">
                  <a:solidFill>
                    <a:srgbClr val="0070C0"/>
                  </a:solidFill>
                </a:rPr>
                <a:t> </a:t>
              </a:r>
              <a:r>
                <a:rPr lang="en-GB" dirty="0">
                  <a:solidFill>
                    <a:schemeClr val="tx1"/>
                  </a:solidFill>
                </a:rPr>
                <a:t>clouds</a:t>
              </a:r>
            </a:p>
          </p:txBody>
        </p:sp>
        <p:sp>
          <p:nvSpPr>
            <p:cNvPr id="16" name="Oval 15">
              <a:extLst>
                <a:ext uri="{FF2B5EF4-FFF2-40B4-BE49-F238E27FC236}">
                  <a16:creationId xmlns:a16="http://schemas.microsoft.com/office/drawing/2014/main" id="{F8E3A2E7-BD57-41CF-A71B-A6A187635A96}"/>
                </a:ext>
              </a:extLst>
            </p:cNvPr>
            <p:cNvSpPr/>
            <p:nvPr/>
          </p:nvSpPr>
          <p:spPr>
            <a:xfrm>
              <a:off x="2071937" y="5765203"/>
              <a:ext cx="485625" cy="48603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accent4"/>
                  </a:solidFill>
                </a:rPr>
                <a:t>×</a:t>
              </a:r>
            </a:p>
          </p:txBody>
        </p:sp>
      </p:grpSp>
      <p:sp>
        <p:nvSpPr>
          <p:cNvPr id="17" name="1">
            <a:extLst>
              <a:ext uri="{FF2B5EF4-FFF2-40B4-BE49-F238E27FC236}">
                <a16:creationId xmlns:a16="http://schemas.microsoft.com/office/drawing/2014/main" id="{C007FD3F-DB05-4BDF-9CF1-0EB4E39A71F9}"/>
              </a:ext>
            </a:extLst>
          </p:cNvPr>
          <p:cNvSpPr/>
          <p:nvPr/>
        </p:nvSpPr>
        <p:spPr>
          <a:xfrm>
            <a:off x="6686550" y="2368550"/>
            <a:ext cx="487363" cy="485775"/>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accent4"/>
                </a:solidFill>
              </a:rPr>
              <a:t>3</a:t>
            </a:r>
          </a:p>
        </p:txBody>
      </p:sp>
      <p:grpSp>
        <p:nvGrpSpPr>
          <p:cNvPr id="18" name="Next to"/>
          <p:cNvGrpSpPr>
            <a:grpSpLocks/>
          </p:cNvGrpSpPr>
          <p:nvPr/>
        </p:nvGrpSpPr>
        <p:grpSpPr bwMode="auto">
          <a:xfrm>
            <a:off x="6686550" y="2368550"/>
            <a:ext cx="2203450" cy="485775"/>
            <a:chOff x="2071937" y="5765203"/>
            <a:chExt cx="2202770" cy="486032"/>
          </a:xfrm>
        </p:grpSpPr>
        <p:sp>
          <p:nvSpPr>
            <p:cNvPr id="19" name="Rectangle 18">
              <a:extLst>
                <a:ext uri="{FF2B5EF4-FFF2-40B4-BE49-F238E27FC236}">
                  <a16:creationId xmlns:a16="http://schemas.microsoft.com/office/drawing/2014/main" id="{BFC3D255-1D24-4D4C-A1DB-0CB986A6E70D}"/>
                </a:ext>
              </a:extLst>
            </p:cNvPr>
            <p:cNvSpPr/>
            <p:nvPr/>
          </p:nvSpPr>
          <p:spPr>
            <a:xfrm>
              <a:off x="2667066" y="5789029"/>
              <a:ext cx="1607641" cy="433616"/>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anchor="ctr"/>
            <a:lstStyle/>
            <a:p>
              <a:pPr algn="ctr">
                <a:defRPr/>
              </a:pPr>
              <a:r>
                <a:rPr lang="en-GB" b="1" dirty="0">
                  <a:solidFill>
                    <a:schemeClr val="accent5"/>
                  </a:solidFill>
                </a:rPr>
                <a:t>the</a:t>
              </a:r>
              <a:r>
                <a:rPr lang="en-GB" b="1" dirty="0">
                  <a:solidFill>
                    <a:srgbClr val="0070C0"/>
                  </a:solidFill>
                </a:rPr>
                <a:t> </a:t>
              </a:r>
              <a:r>
                <a:rPr lang="en-GB" dirty="0">
                  <a:solidFill>
                    <a:schemeClr val="tx1"/>
                  </a:solidFill>
                </a:rPr>
                <a:t>moon</a:t>
              </a:r>
            </a:p>
          </p:txBody>
        </p:sp>
        <p:sp>
          <p:nvSpPr>
            <p:cNvPr id="20" name="Oval 19">
              <a:extLst>
                <a:ext uri="{FF2B5EF4-FFF2-40B4-BE49-F238E27FC236}">
                  <a16:creationId xmlns:a16="http://schemas.microsoft.com/office/drawing/2014/main" id="{111E53E5-24F0-4B13-AC65-4FA37198873E}"/>
                </a:ext>
              </a:extLst>
            </p:cNvPr>
            <p:cNvSpPr/>
            <p:nvPr/>
          </p:nvSpPr>
          <p:spPr>
            <a:xfrm>
              <a:off x="2071937" y="5765203"/>
              <a:ext cx="485625" cy="48603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accent4"/>
                  </a:solidFill>
                </a:rPr>
                <a:t>×</a:t>
              </a:r>
            </a:p>
          </p:txBody>
        </p:sp>
      </p:grpSp>
      <p:sp>
        <p:nvSpPr>
          <p:cNvPr id="22" name="1">
            <a:extLst>
              <a:ext uri="{FF2B5EF4-FFF2-40B4-BE49-F238E27FC236}">
                <a16:creationId xmlns:a16="http://schemas.microsoft.com/office/drawing/2014/main" id="{E2312BF3-31BA-4F7E-BB27-49B952CEA2A2}"/>
              </a:ext>
            </a:extLst>
          </p:cNvPr>
          <p:cNvSpPr/>
          <p:nvPr/>
        </p:nvSpPr>
        <p:spPr>
          <a:xfrm>
            <a:off x="6359525" y="3133725"/>
            <a:ext cx="485775" cy="485775"/>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accent4"/>
                </a:solidFill>
              </a:rPr>
              <a:t>4</a:t>
            </a:r>
          </a:p>
        </p:txBody>
      </p:sp>
      <p:grpSp>
        <p:nvGrpSpPr>
          <p:cNvPr id="23" name="Next to"/>
          <p:cNvGrpSpPr>
            <a:grpSpLocks/>
          </p:cNvGrpSpPr>
          <p:nvPr/>
        </p:nvGrpSpPr>
        <p:grpSpPr bwMode="auto">
          <a:xfrm>
            <a:off x="6354763" y="3138488"/>
            <a:ext cx="2203450" cy="485775"/>
            <a:chOff x="2071937" y="5765203"/>
            <a:chExt cx="2202770" cy="486032"/>
          </a:xfrm>
        </p:grpSpPr>
        <p:sp>
          <p:nvSpPr>
            <p:cNvPr id="24" name="Rectangle 23">
              <a:extLst>
                <a:ext uri="{FF2B5EF4-FFF2-40B4-BE49-F238E27FC236}">
                  <a16:creationId xmlns:a16="http://schemas.microsoft.com/office/drawing/2014/main" id="{3B3AC57D-2F6D-46E3-AD64-A35AF1F5DD07}"/>
                </a:ext>
              </a:extLst>
            </p:cNvPr>
            <p:cNvSpPr/>
            <p:nvPr/>
          </p:nvSpPr>
          <p:spPr>
            <a:xfrm>
              <a:off x="2667065" y="5789028"/>
              <a:ext cx="1607642" cy="433617"/>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anchor="ctr"/>
            <a:lstStyle/>
            <a:p>
              <a:pPr algn="ctr">
                <a:defRPr/>
              </a:pPr>
              <a:r>
                <a:rPr lang="en-GB" b="1" dirty="0">
                  <a:solidFill>
                    <a:schemeClr val="accent5"/>
                  </a:solidFill>
                </a:rPr>
                <a:t>a</a:t>
              </a:r>
              <a:r>
                <a:rPr lang="en-GB" dirty="0">
                  <a:solidFill>
                    <a:schemeClr val="tx1"/>
                  </a:solidFill>
                </a:rPr>
                <a:t> window</a:t>
              </a:r>
            </a:p>
          </p:txBody>
        </p:sp>
        <p:sp>
          <p:nvSpPr>
            <p:cNvPr id="25" name="Oval 24">
              <a:extLst>
                <a:ext uri="{FF2B5EF4-FFF2-40B4-BE49-F238E27FC236}">
                  <a16:creationId xmlns:a16="http://schemas.microsoft.com/office/drawing/2014/main" id="{44368594-65A4-4C7C-9189-F794B285CDBE}"/>
                </a:ext>
              </a:extLst>
            </p:cNvPr>
            <p:cNvSpPr/>
            <p:nvPr/>
          </p:nvSpPr>
          <p:spPr>
            <a:xfrm>
              <a:off x="2071937" y="5765203"/>
              <a:ext cx="485625" cy="48603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accent4"/>
                  </a:solidFill>
                </a:rPr>
                <a:t>×</a:t>
              </a:r>
            </a:p>
          </p:txBody>
        </p:sp>
      </p:grpSp>
      <p:sp>
        <p:nvSpPr>
          <p:cNvPr id="26" name="1">
            <a:extLst>
              <a:ext uri="{FF2B5EF4-FFF2-40B4-BE49-F238E27FC236}">
                <a16:creationId xmlns:a16="http://schemas.microsoft.com/office/drawing/2014/main" id="{8C4F4069-A8CB-4906-BDC7-7657426E4AC8}"/>
              </a:ext>
            </a:extLst>
          </p:cNvPr>
          <p:cNvSpPr/>
          <p:nvPr/>
        </p:nvSpPr>
        <p:spPr>
          <a:xfrm>
            <a:off x="6083300" y="4610100"/>
            <a:ext cx="485775" cy="485775"/>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accent4"/>
                </a:solidFill>
              </a:rPr>
              <a:t>5</a:t>
            </a:r>
          </a:p>
        </p:txBody>
      </p:sp>
      <p:grpSp>
        <p:nvGrpSpPr>
          <p:cNvPr id="27" name="Next to"/>
          <p:cNvGrpSpPr>
            <a:grpSpLocks/>
          </p:cNvGrpSpPr>
          <p:nvPr/>
        </p:nvGrpSpPr>
        <p:grpSpPr bwMode="auto">
          <a:xfrm>
            <a:off x="6083300" y="4606925"/>
            <a:ext cx="2203450" cy="485775"/>
            <a:chOff x="2071937" y="5765203"/>
            <a:chExt cx="2202770" cy="486032"/>
          </a:xfrm>
        </p:grpSpPr>
        <p:sp>
          <p:nvSpPr>
            <p:cNvPr id="28" name="Rectangle 27">
              <a:extLst>
                <a:ext uri="{FF2B5EF4-FFF2-40B4-BE49-F238E27FC236}">
                  <a16:creationId xmlns:a16="http://schemas.microsoft.com/office/drawing/2014/main" id="{F516D496-018B-4D52-8B9F-ED3565EADB1A}"/>
                </a:ext>
              </a:extLst>
            </p:cNvPr>
            <p:cNvSpPr/>
            <p:nvPr/>
          </p:nvSpPr>
          <p:spPr>
            <a:xfrm>
              <a:off x="2667066" y="5789029"/>
              <a:ext cx="1607641" cy="433616"/>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anchor="ctr"/>
            <a:lstStyle/>
            <a:p>
              <a:pPr algn="ctr">
                <a:defRPr/>
              </a:pPr>
              <a:r>
                <a:rPr lang="en-GB" b="1" dirty="0">
                  <a:solidFill>
                    <a:schemeClr val="accent5"/>
                  </a:solidFill>
                </a:rPr>
                <a:t>three</a:t>
              </a:r>
              <a:r>
                <a:rPr lang="en-GB" b="1" dirty="0">
                  <a:solidFill>
                    <a:srgbClr val="0070C0"/>
                  </a:solidFill>
                </a:rPr>
                <a:t> </a:t>
              </a:r>
              <a:r>
                <a:rPr lang="en-GB" dirty="0">
                  <a:solidFill>
                    <a:schemeClr val="tx1"/>
                  </a:solidFill>
                </a:rPr>
                <a:t>vases</a:t>
              </a:r>
            </a:p>
          </p:txBody>
        </p:sp>
        <p:sp>
          <p:nvSpPr>
            <p:cNvPr id="29" name="Oval 28">
              <a:extLst>
                <a:ext uri="{FF2B5EF4-FFF2-40B4-BE49-F238E27FC236}">
                  <a16:creationId xmlns:a16="http://schemas.microsoft.com/office/drawing/2014/main" id="{44AA8162-A5E4-42E0-830B-D7B4E8BFF1FB}"/>
                </a:ext>
              </a:extLst>
            </p:cNvPr>
            <p:cNvSpPr/>
            <p:nvPr/>
          </p:nvSpPr>
          <p:spPr>
            <a:xfrm>
              <a:off x="2071937" y="5765203"/>
              <a:ext cx="485625" cy="48603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accent4"/>
                  </a:solidFill>
                </a:rPr>
                <a:t>×</a:t>
              </a:r>
            </a:p>
          </p:txBody>
        </p:sp>
      </p:grpSp>
      <p:sp>
        <p:nvSpPr>
          <p:cNvPr id="30" name="1">
            <a:extLst>
              <a:ext uri="{FF2B5EF4-FFF2-40B4-BE49-F238E27FC236}">
                <a16:creationId xmlns:a16="http://schemas.microsoft.com/office/drawing/2014/main" id="{D31FDAED-7F24-440D-8B45-C9B098F9BEAA}"/>
              </a:ext>
            </a:extLst>
          </p:cNvPr>
          <p:cNvSpPr/>
          <p:nvPr/>
        </p:nvSpPr>
        <p:spPr>
          <a:xfrm>
            <a:off x="4754563" y="5248275"/>
            <a:ext cx="485775" cy="485775"/>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accent4"/>
                </a:solidFill>
              </a:rPr>
              <a:t>5</a:t>
            </a:r>
          </a:p>
        </p:txBody>
      </p:sp>
      <p:grpSp>
        <p:nvGrpSpPr>
          <p:cNvPr id="31" name="Next to"/>
          <p:cNvGrpSpPr>
            <a:grpSpLocks/>
          </p:cNvGrpSpPr>
          <p:nvPr/>
        </p:nvGrpSpPr>
        <p:grpSpPr bwMode="auto">
          <a:xfrm>
            <a:off x="4754563" y="5248275"/>
            <a:ext cx="2203450" cy="485775"/>
            <a:chOff x="2071937" y="5765203"/>
            <a:chExt cx="2202770" cy="486032"/>
          </a:xfrm>
        </p:grpSpPr>
        <p:sp>
          <p:nvSpPr>
            <p:cNvPr id="32" name="Rectangle 31">
              <a:extLst>
                <a:ext uri="{FF2B5EF4-FFF2-40B4-BE49-F238E27FC236}">
                  <a16:creationId xmlns:a16="http://schemas.microsoft.com/office/drawing/2014/main" id="{6345625D-849F-4E29-A123-948D3672D6D4}"/>
                </a:ext>
              </a:extLst>
            </p:cNvPr>
            <p:cNvSpPr/>
            <p:nvPr/>
          </p:nvSpPr>
          <p:spPr>
            <a:xfrm>
              <a:off x="2667065" y="5789029"/>
              <a:ext cx="1607642" cy="433616"/>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anchor="ctr"/>
            <a:lstStyle/>
            <a:p>
              <a:pPr algn="ctr">
                <a:defRPr/>
              </a:pPr>
              <a:r>
                <a:rPr lang="en-GB" b="1" dirty="0">
                  <a:solidFill>
                    <a:schemeClr val="accent5"/>
                  </a:solidFill>
                </a:rPr>
                <a:t>a</a:t>
              </a:r>
              <a:r>
                <a:rPr lang="en-GB" b="1" dirty="0">
                  <a:solidFill>
                    <a:srgbClr val="0070C0"/>
                  </a:solidFill>
                </a:rPr>
                <a:t> </a:t>
              </a:r>
              <a:r>
                <a:rPr lang="en-GB" dirty="0">
                  <a:solidFill>
                    <a:schemeClr val="tx1"/>
                  </a:solidFill>
                </a:rPr>
                <a:t>lady</a:t>
              </a:r>
            </a:p>
          </p:txBody>
        </p:sp>
        <p:sp>
          <p:nvSpPr>
            <p:cNvPr id="33" name="Oval 32">
              <a:extLst>
                <a:ext uri="{FF2B5EF4-FFF2-40B4-BE49-F238E27FC236}">
                  <a16:creationId xmlns:a16="http://schemas.microsoft.com/office/drawing/2014/main" id="{E3EAE98E-0F5E-462A-A14F-000F0E733758}"/>
                </a:ext>
              </a:extLst>
            </p:cNvPr>
            <p:cNvSpPr/>
            <p:nvPr/>
          </p:nvSpPr>
          <p:spPr>
            <a:xfrm>
              <a:off x="2071937" y="5765203"/>
              <a:ext cx="485625" cy="48603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accent4"/>
                  </a:solidFill>
                </a:rPr>
                <a:t>×</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xit" presetSubtype="0" fill="hold" nodeType="click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37" restart="whenNotActive" fill="hold" evtFilter="cancelBubble" nodeType="interactiveSeq">
                <p:stCondLst>
                  <p:cond evt="onClick" delay="0">
                    <p:tgtEl>
                      <p:spTgt spid="23"/>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xit" presetSubtype="0" fill="hold" nodeType="clickEffect">
                                  <p:stCondLst>
                                    <p:cond delay="0"/>
                                  </p:stCondLst>
                                  <p:childTnLst>
                                    <p:set>
                                      <p:cBhvr>
                                        <p:cTn id="4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2" restart="whenNotActive" fill="hold" evtFilter="cancelBubble" nodeType="interactiveSeq">
                <p:stCondLst>
                  <p:cond evt="onClick" delay="0">
                    <p:tgtEl>
                      <p:spTgt spid="26"/>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7" restart="whenNotActive" fill="hold" evtFilter="cancelBubble" nodeType="interactiveSeq">
                <p:stCondLst>
                  <p:cond evt="onClick" delay="0">
                    <p:tgtEl>
                      <p:spTgt spid="2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xit" presetSubtype="0" fill="hold" nodeType="clickEffect">
                                  <p:stCondLst>
                                    <p:cond delay="0"/>
                                  </p:stCondLst>
                                  <p:childTnLst>
                                    <p:set>
                                      <p:cBhvr>
                                        <p:cTn id="5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2" restart="whenNotActive" fill="hold" evtFilter="cancelBubble" nodeType="interactiveSeq">
                <p:stCondLst>
                  <p:cond evt="onClick" delay="0">
                    <p:tgtEl>
                      <p:spTgt spid="30"/>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57" restart="whenNotActive" fill="hold" evtFilter="cancelBubble" nodeType="interactiveSeq">
                <p:stCondLst>
                  <p:cond evt="onClick" delay="0">
                    <p:tgtEl>
                      <p:spTgt spid="31"/>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exit" presetSubtype="0" fill="hold" nodeType="clickEffect">
                                  <p:stCondLst>
                                    <p:cond delay="0"/>
                                  </p:stCondLst>
                                  <p:childTnLst>
                                    <p:set>
                                      <p:cBhvr>
                                        <p:cTn id="61"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algn="ctr" eaLnBrk="1" hangingPunct="1"/>
            <a:r>
              <a:rPr lang="en-GB" altLang="en-US" sz="3600" smtClean="0">
                <a:latin typeface="Twinkl" pitchFamily="2" charset="0"/>
              </a:rPr>
              <a:t>Determiners</a:t>
            </a:r>
          </a:p>
        </p:txBody>
      </p:sp>
      <p:sp>
        <p:nvSpPr>
          <p:cNvPr id="9219" name="Rectangle 4">
            <a:extLst>
              <a:ext uri="{FF2B5EF4-FFF2-40B4-BE49-F238E27FC236}">
                <a16:creationId xmlns:a16="http://schemas.microsoft.com/office/drawing/2014/main" id="{5B5D9261-EA6F-4F33-B84D-FEA615E28DAD}"/>
              </a:ext>
            </a:extLst>
          </p:cNvPr>
          <p:cNvSpPr>
            <a:spLocks noChangeArrowheads="1"/>
          </p:cNvSpPr>
          <p:nvPr/>
        </p:nvSpPr>
        <p:spPr bwMode="auto">
          <a:xfrm>
            <a:off x="665163" y="1255713"/>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defRPr/>
            </a:pPr>
            <a:r>
              <a:rPr lang="en-GB" altLang="en-US" dirty="0"/>
              <a:t>How many different </a:t>
            </a:r>
            <a:r>
              <a:rPr lang="en-GB" altLang="en-US" b="1" dirty="0">
                <a:solidFill>
                  <a:schemeClr val="accent5"/>
                </a:solidFill>
              </a:rPr>
              <a:t>determiners</a:t>
            </a:r>
            <a:r>
              <a:rPr lang="en-GB" altLang="en-US" dirty="0"/>
              <a:t> can you think of? Don’t forget to include simple articles, quantifiers and possessive </a:t>
            </a:r>
            <a:r>
              <a:rPr lang="en-GB" altLang="en-US" b="1" dirty="0">
                <a:solidFill>
                  <a:schemeClr val="accent5"/>
                </a:solidFill>
              </a:rPr>
              <a:t>determiners</a:t>
            </a:r>
            <a:r>
              <a:rPr lang="en-GB" altLang="en-US" dirty="0"/>
              <a:t>.</a:t>
            </a:r>
          </a:p>
        </p:txBody>
      </p:sp>
      <p:cxnSp>
        <p:nvCxnSpPr>
          <p:cNvPr id="68" name="Straight Connector 67">
            <a:extLst>
              <a:ext uri="{FF2B5EF4-FFF2-40B4-BE49-F238E27FC236}">
                <a16:creationId xmlns:a16="http://schemas.microsoft.com/office/drawing/2014/main" id="{FD0F3284-FA07-44FA-B2BC-205AC9D382CE}"/>
              </a:ext>
            </a:extLst>
          </p:cNvPr>
          <p:cNvCxnSpPr/>
          <p:nvPr/>
        </p:nvCxnSpPr>
        <p:spPr>
          <a:xfrm flipV="1">
            <a:off x="5205413" y="2713038"/>
            <a:ext cx="530225" cy="922337"/>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A587E76E-36EF-4044-A746-A679A5095C0B}"/>
              </a:ext>
            </a:extLst>
          </p:cNvPr>
          <p:cNvSpPr/>
          <p:nvPr/>
        </p:nvSpPr>
        <p:spPr>
          <a:xfrm>
            <a:off x="4192588" y="2235200"/>
            <a:ext cx="565150" cy="369888"/>
          </a:xfrm>
          <a:prstGeom prst="rect">
            <a:avLst/>
          </a:prstGeom>
        </p:spPr>
        <p:txBody>
          <a:bodyPr wrap="none">
            <a:spAutoFit/>
          </a:bodyPr>
          <a:lstStyle/>
          <a:p>
            <a:pPr>
              <a:defRPr/>
            </a:pPr>
            <a:r>
              <a:rPr lang="en-GB" altLang="en-US" b="1" dirty="0">
                <a:solidFill>
                  <a:schemeClr val="accent5"/>
                </a:solidFill>
              </a:rPr>
              <a:t>five</a:t>
            </a:r>
            <a:endParaRPr lang="en-GB" b="1" dirty="0">
              <a:solidFill>
                <a:schemeClr val="accent5"/>
              </a:solidFill>
            </a:endParaRPr>
          </a:p>
        </p:txBody>
      </p:sp>
      <p:sp>
        <p:nvSpPr>
          <p:cNvPr id="70" name="Rectangle 69">
            <a:extLst>
              <a:ext uri="{FF2B5EF4-FFF2-40B4-BE49-F238E27FC236}">
                <a16:creationId xmlns:a16="http://schemas.microsoft.com/office/drawing/2014/main" id="{4A861611-C30A-4ECB-9B8E-9CF2E021B7F7}"/>
              </a:ext>
            </a:extLst>
          </p:cNvPr>
          <p:cNvSpPr/>
          <p:nvPr/>
        </p:nvSpPr>
        <p:spPr>
          <a:xfrm>
            <a:off x="5568950" y="2325688"/>
            <a:ext cx="579438" cy="369887"/>
          </a:xfrm>
          <a:prstGeom prst="rect">
            <a:avLst/>
          </a:prstGeom>
        </p:spPr>
        <p:txBody>
          <a:bodyPr wrap="none">
            <a:spAutoFit/>
          </a:bodyPr>
          <a:lstStyle/>
          <a:p>
            <a:pPr>
              <a:defRPr/>
            </a:pPr>
            <a:r>
              <a:rPr lang="en-GB" altLang="en-US" b="1" dirty="0">
                <a:solidFill>
                  <a:schemeClr val="accent5"/>
                </a:solidFill>
              </a:rPr>
              <a:t>any</a:t>
            </a:r>
            <a:endParaRPr lang="en-GB" b="1" dirty="0">
              <a:solidFill>
                <a:schemeClr val="accent5"/>
              </a:solidFill>
            </a:endParaRPr>
          </a:p>
        </p:txBody>
      </p:sp>
      <p:sp>
        <p:nvSpPr>
          <p:cNvPr id="71" name="Rectangle 70">
            <a:extLst>
              <a:ext uri="{FF2B5EF4-FFF2-40B4-BE49-F238E27FC236}">
                <a16:creationId xmlns:a16="http://schemas.microsoft.com/office/drawing/2014/main" id="{26CC8C26-8EA8-4711-9FEB-FE5A677E586E}"/>
              </a:ext>
            </a:extLst>
          </p:cNvPr>
          <p:cNvSpPr/>
          <p:nvPr/>
        </p:nvSpPr>
        <p:spPr>
          <a:xfrm>
            <a:off x="6494463" y="2803525"/>
            <a:ext cx="517525" cy="369888"/>
          </a:xfrm>
          <a:prstGeom prst="rect">
            <a:avLst/>
          </a:prstGeom>
        </p:spPr>
        <p:txBody>
          <a:bodyPr wrap="none">
            <a:spAutoFit/>
          </a:bodyPr>
          <a:lstStyle/>
          <a:p>
            <a:pPr>
              <a:defRPr/>
            </a:pPr>
            <a:r>
              <a:rPr lang="en-GB" altLang="en-US" b="1" dirty="0">
                <a:solidFill>
                  <a:schemeClr val="accent5"/>
                </a:solidFill>
              </a:rPr>
              <a:t>the</a:t>
            </a:r>
            <a:endParaRPr lang="en-GB" b="1" dirty="0">
              <a:solidFill>
                <a:schemeClr val="accent5"/>
              </a:solidFill>
            </a:endParaRPr>
          </a:p>
        </p:txBody>
      </p:sp>
      <p:sp>
        <p:nvSpPr>
          <p:cNvPr id="72" name="Rectangle 71">
            <a:extLst>
              <a:ext uri="{FF2B5EF4-FFF2-40B4-BE49-F238E27FC236}">
                <a16:creationId xmlns:a16="http://schemas.microsoft.com/office/drawing/2014/main" id="{2B0C57BF-174E-4F18-AEFC-86CB8FC52C19}"/>
              </a:ext>
            </a:extLst>
          </p:cNvPr>
          <p:cNvSpPr/>
          <p:nvPr/>
        </p:nvSpPr>
        <p:spPr>
          <a:xfrm>
            <a:off x="6780213" y="3494088"/>
            <a:ext cx="730250" cy="369887"/>
          </a:xfrm>
          <a:prstGeom prst="rect">
            <a:avLst/>
          </a:prstGeom>
        </p:spPr>
        <p:txBody>
          <a:bodyPr wrap="none">
            <a:spAutoFit/>
          </a:bodyPr>
          <a:lstStyle/>
          <a:p>
            <a:pPr>
              <a:defRPr/>
            </a:pPr>
            <a:r>
              <a:rPr lang="en-GB" altLang="en-US" b="1" dirty="0">
                <a:solidFill>
                  <a:schemeClr val="accent5"/>
                </a:solidFill>
              </a:rPr>
              <a:t>these</a:t>
            </a:r>
            <a:endParaRPr lang="en-GB" b="1" dirty="0">
              <a:solidFill>
                <a:schemeClr val="accent5"/>
              </a:solidFill>
            </a:endParaRPr>
          </a:p>
        </p:txBody>
      </p:sp>
      <p:sp>
        <p:nvSpPr>
          <p:cNvPr id="73" name="Rectangle 72">
            <a:extLst>
              <a:ext uri="{FF2B5EF4-FFF2-40B4-BE49-F238E27FC236}">
                <a16:creationId xmlns:a16="http://schemas.microsoft.com/office/drawing/2014/main" id="{2158742A-DD0C-4B23-A55C-B9638B01BD5A}"/>
              </a:ext>
            </a:extLst>
          </p:cNvPr>
          <p:cNvSpPr/>
          <p:nvPr/>
        </p:nvSpPr>
        <p:spPr>
          <a:xfrm>
            <a:off x="7129463" y="4071938"/>
            <a:ext cx="742950" cy="369887"/>
          </a:xfrm>
          <a:prstGeom prst="rect">
            <a:avLst/>
          </a:prstGeom>
        </p:spPr>
        <p:txBody>
          <a:bodyPr wrap="none">
            <a:spAutoFit/>
          </a:bodyPr>
          <a:lstStyle/>
          <a:p>
            <a:pPr>
              <a:defRPr/>
            </a:pPr>
            <a:r>
              <a:rPr lang="en-GB" altLang="en-US" b="1" dirty="0">
                <a:solidFill>
                  <a:schemeClr val="accent5"/>
                </a:solidFill>
              </a:rPr>
              <a:t>those</a:t>
            </a:r>
            <a:endParaRPr lang="en-GB" b="1" dirty="0">
              <a:solidFill>
                <a:schemeClr val="accent5"/>
              </a:solidFill>
            </a:endParaRPr>
          </a:p>
        </p:txBody>
      </p:sp>
      <p:sp>
        <p:nvSpPr>
          <p:cNvPr id="74" name="Rectangle 73">
            <a:extLst>
              <a:ext uri="{FF2B5EF4-FFF2-40B4-BE49-F238E27FC236}">
                <a16:creationId xmlns:a16="http://schemas.microsoft.com/office/drawing/2014/main" id="{BE85B694-0C3F-4F61-9BB6-35DF37991821}"/>
              </a:ext>
            </a:extLst>
          </p:cNvPr>
          <p:cNvSpPr/>
          <p:nvPr/>
        </p:nvSpPr>
        <p:spPr>
          <a:xfrm>
            <a:off x="7053263" y="4692650"/>
            <a:ext cx="630237" cy="368300"/>
          </a:xfrm>
          <a:prstGeom prst="rect">
            <a:avLst/>
          </a:prstGeom>
        </p:spPr>
        <p:txBody>
          <a:bodyPr wrap="none">
            <a:spAutoFit/>
          </a:bodyPr>
          <a:lstStyle/>
          <a:p>
            <a:pPr>
              <a:defRPr/>
            </a:pPr>
            <a:r>
              <a:rPr lang="en-GB" altLang="en-US" b="1" dirty="0">
                <a:solidFill>
                  <a:schemeClr val="accent5"/>
                </a:solidFill>
              </a:rPr>
              <a:t>that</a:t>
            </a:r>
            <a:endParaRPr lang="en-GB" b="1" dirty="0">
              <a:solidFill>
                <a:schemeClr val="accent5"/>
              </a:solidFill>
            </a:endParaRPr>
          </a:p>
        </p:txBody>
      </p:sp>
      <p:sp>
        <p:nvSpPr>
          <p:cNvPr id="75" name="Rectangle 74">
            <a:extLst>
              <a:ext uri="{FF2B5EF4-FFF2-40B4-BE49-F238E27FC236}">
                <a16:creationId xmlns:a16="http://schemas.microsoft.com/office/drawing/2014/main" id="{11CD393C-DAD3-4133-B92F-D2AF6DDFD7D1}"/>
              </a:ext>
            </a:extLst>
          </p:cNvPr>
          <p:cNvSpPr/>
          <p:nvPr/>
        </p:nvSpPr>
        <p:spPr>
          <a:xfrm>
            <a:off x="6518275" y="5311775"/>
            <a:ext cx="584200" cy="369888"/>
          </a:xfrm>
          <a:prstGeom prst="rect">
            <a:avLst/>
          </a:prstGeom>
        </p:spPr>
        <p:txBody>
          <a:bodyPr wrap="none">
            <a:spAutoFit/>
          </a:bodyPr>
          <a:lstStyle/>
          <a:p>
            <a:pPr>
              <a:defRPr/>
            </a:pPr>
            <a:r>
              <a:rPr lang="en-GB" altLang="en-US" b="1" dirty="0">
                <a:solidFill>
                  <a:schemeClr val="accent5"/>
                </a:solidFill>
              </a:rPr>
              <a:t>this</a:t>
            </a:r>
            <a:endParaRPr lang="en-GB" b="1" dirty="0">
              <a:solidFill>
                <a:schemeClr val="accent5"/>
              </a:solidFill>
            </a:endParaRPr>
          </a:p>
        </p:txBody>
      </p:sp>
      <p:sp>
        <p:nvSpPr>
          <p:cNvPr id="76" name="Rectangle 75">
            <a:extLst>
              <a:ext uri="{FF2B5EF4-FFF2-40B4-BE49-F238E27FC236}">
                <a16:creationId xmlns:a16="http://schemas.microsoft.com/office/drawing/2014/main" id="{35C9274B-D7DF-495F-99B7-05AF3D64B756}"/>
              </a:ext>
            </a:extLst>
          </p:cNvPr>
          <p:cNvSpPr/>
          <p:nvPr/>
        </p:nvSpPr>
        <p:spPr>
          <a:xfrm>
            <a:off x="5568950" y="5576888"/>
            <a:ext cx="528638" cy="368300"/>
          </a:xfrm>
          <a:prstGeom prst="rect">
            <a:avLst/>
          </a:prstGeom>
        </p:spPr>
        <p:txBody>
          <a:bodyPr wrap="none">
            <a:spAutoFit/>
          </a:bodyPr>
          <a:lstStyle/>
          <a:p>
            <a:pPr>
              <a:defRPr/>
            </a:pPr>
            <a:r>
              <a:rPr lang="en-GB" altLang="en-US" b="1" dirty="0">
                <a:solidFill>
                  <a:schemeClr val="accent5"/>
                </a:solidFill>
              </a:rPr>
              <a:t>her</a:t>
            </a:r>
            <a:endParaRPr lang="en-GB" b="1" dirty="0">
              <a:solidFill>
                <a:schemeClr val="accent5"/>
              </a:solidFill>
            </a:endParaRPr>
          </a:p>
        </p:txBody>
      </p:sp>
      <p:sp>
        <p:nvSpPr>
          <p:cNvPr id="77" name="Rectangle 76">
            <a:extLst>
              <a:ext uri="{FF2B5EF4-FFF2-40B4-BE49-F238E27FC236}">
                <a16:creationId xmlns:a16="http://schemas.microsoft.com/office/drawing/2014/main" id="{5D4A6D20-430C-4350-8ADB-7A69FAED782F}"/>
              </a:ext>
            </a:extLst>
          </p:cNvPr>
          <p:cNvSpPr/>
          <p:nvPr/>
        </p:nvSpPr>
        <p:spPr>
          <a:xfrm>
            <a:off x="4735513" y="5391150"/>
            <a:ext cx="541337" cy="369888"/>
          </a:xfrm>
          <a:prstGeom prst="rect">
            <a:avLst/>
          </a:prstGeom>
        </p:spPr>
        <p:txBody>
          <a:bodyPr wrap="none">
            <a:spAutoFit/>
          </a:bodyPr>
          <a:lstStyle/>
          <a:p>
            <a:pPr>
              <a:defRPr/>
            </a:pPr>
            <a:r>
              <a:rPr lang="en-GB" altLang="en-US" b="1" dirty="0">
                <a:solidFill>
                  <a:schemeClr val="accent5"/>
                </a:solidFill>
              </a:rPr>
              <a:t>our</a:t>
            </a:r>
            <a:endParaRPr lang="en-GB" b="1" dirty="0">
              <a:solidFill>
                <a:schemeClr val="accent5"/>
              </a:solidFill>
            </a:endParaRPr>
          </a:p>
        </p:txBody>
      </p:sp>
      <p:sp>
        <p:nvSpPr>
          <p:cNvPr id="78" name="Rectangle 77">
            <a:extLst>
              <a:ext uri="{FF2B5EF4-FFF2-40B4-BE49-F238E27FC236}">
                <a16:creationId xmlns:a16="http://schemas.microsoft.com/office/drawing/2014/main" id="{FEEEC239-BC95-4623-BF65-1C05D7F78415}"/>
              </a:ext>
            </a:extLst>
          </p:cNvPr>
          <p:cNvSpPr/>
          <p:nvPr/>
        </p:nvSpPr>
        <p:spPr>
          <a:xfrm>
            <a:off x="3533775" y="5672138"/>
            <a:ext cx="509588" cy="368300"/>
          </a:xfrm>
          <a:prstGeom prst="rect">
            <a:avLst/>
          </a:prstGeom>
        </p:spPr>
        <p:txBody>
          <a:bodyPr wrap="none">
            <a:spAutoFit/>
          </a:bodyPr>
          <a:lstStyle/>
          <a:p>
            <a:pPr>
              <a:defRPr/>
            </a:pPr>
            <a:r>
              <a:rPr lang="en-GB" altLang="en-US" b="1" dirty="0">
                <a:solidFill>
                  <a:schemeClr val="accent5"/>
                </a:solidFill>
              </a:rPr>
              <a:t>my</a:t>
            </a:r>
            <a:endParaRPr lang="en-GB" b="1" dirty="0">
              <a:solidFill>
                <a:schemeClr val="accent5"/>
              </a:solidFill>
            </a:endParaRPr>
          </a:p>
        </p:txBody>
      </p:sp>
      <p:sp>
        <p:nvSpPr>
          <p:cNvPr id="79" name="Rectangle 78">
            <a:extLst>
              <a:ext uri="{FF2B5EF4-FFF2-40B4-BE49-F238E27FC236}">
                <a16:creationId xmlns:a16="http://schemas.microsoft.com/office/drawing/2014/main" id="{EEE570ED-1D56-4A94-8888-E36C10BB7359}"/>
              </a:ext>
            </a:extLst>
          </p:cNvPr>
          <p:cNvSpPr/>
          <p:nvPr/>
        </p:nvSpPr>
        <p:spPr>
          <a:xfrm>
            <a:off x="2492375" y="5399088"/>
            <a:ext cx="493713" cy="369887"/>
          </a:xfrm>
          <a:prstGeom prst="rect">
            <a:avLst/>
          </a:prstGeom>
        </p:spPr>
        <p:txBody>
          <a:bodyPr wrap="none">
            <a:spAutoFit/>
          </a:bodyPr>
          <a:lstStyle/>
          <a:p>
            <a:pPr>
              <a:defRPr/>
            </a:pPr>
            <a:r>
              <a:rPr lang="en-GB" altLang="en-US" b="1" dirty="0">
                <a:solidFill>
                  <a:schemeClr val="accent5"/>
                </a:solidFill>
              </a:rPr>
              <a:t>his</a:t>
            </a:r>
            <a:endParaRPr lang="en-GB" b="1" dirty="0">
              <a:solidFill>
                <a:schemeClr val="accent5"/>
              </a:solidFill>
            </a:endParaRPr>
          </a:p>
        </p:txBody>
      </p:sp>
      <p:sp>
        <p:nvSpPr>
          <p:cNvPr id="80" name="Rectangle 79">
            <a:extLst>
              <a:ext uri="{FF2B5EF4-FFF2-40B4-BE49-F238E27FC236}">
                <a16:creationId xmlns:a16="http://schemas.microsoft.com/office/drawing/2014/main" id="{3A85F05A-2F37-4078-AE78-FD28A2283D78}"/>
              </a:ext>
            </a:extLst>
          </p:cNvPr>
          <p:cNvSpPr/>
          <p:nvPr/>
        </p:nvSpPr>
        <p:spPr>
          <a:xfrm>
            <a:off x="1573213" y="4932363"/>
            <a:ext cx="690562" cy="369887"/>
          </a:xfrm>
          <a:prstGeom prst="rect">
            <a:avLst/>
          </a:prstGeom>
        </p:spPr>
        <p:txBody>
          <a:bodyPr wrap="none">
            <a:spAutoFit/>
          </a:bodyPr>
          <a:lstStyle/>
          <a:p>
            <a:pPr>
              <a:defRPr/>
            </a:pPr>
            <a:r>
              <a:rPr lang="en-GB" altLang="en-US" b="1" dirty="0">
                <a:solidFill>
                  <a:schemeClr val="accent5"/>
                </a:solidFill>
              </a:rPr>
              <a:t>their</a:t>
            </a:r>
            <a:endParaRPr lang="en-GB" b="1" dirty="0">
              <a:solidFill>
                <a:schemeClr val="accent5"/>
              </a:solidFill>
            </a:endParaRPr>
          </a:p>
        </p:txBody>
      </p:sp>
      <p:sp>
        <p:nvSpPr>
          <p:cNvPr id="81" name="Rectangle 80">
            <a:extLst>
              <a:ext uri="{FF2B5EF4-FFF2-40B4-BE49-F238E27FC236}">
                <a16:creationId xmlns:a16="http://schemas.microsoft.com/office/drawing/2014/main" id="{8F3AC97D-8536-4134-99C6-5DA471A95DF2}"/>
              </a:ext>
            </a:extLst>
          </p:cNvPr>
          <p:cNvSpPr/>
          <p:nvPr/>
        </p:nvSpPr>
        <p:spPr>
          <a:xfrm>
            <a:off x="1230313" y="4291013"/>
            <a:ext cx="668337" cy="369887"/>
          </a:xfrm>
          <a:prstGeom prst="rect">
            <a:avLst/>
          </a:prstGeom>
        </p:spPr>
        <p:txBody>
          <a:bodyPr wrap="none">
            <a:spAutoFit/>
          </a:bodyPr>
          <a:lstStyle/>
          <a:p>
            <a:pPr>
              <a:defRPr/>
            </a:pPr>
            <a:r>
              <a:rPr lang="en-GB" altLang="en-US" b="1" dirty="0">
                <a:solidFill>
                  <a:schemeClr val="accent5"/>
                </a:solidFill>
              </a:rPr>
              <a:t>your</a:t>
            </a:r>
            <a:endParaRPr lang="en-GB" b="1" dirty="0">
              <a:solidFill>
                <a:schemeClr val="accent5"/>
              </a:solidFill>
            </a:endParaRPr>
          </a:p>
        </p:txBody>
      </p:sp>
      <p:sp>
        <p:nvSpPr>
          <p:cNvPr id="82" name="Rectangle 81">
            <a:extLst>
              <a:ext uri="{FF2B5EF4-FFF2-40B4-BE49-F238E27FC236}">
                <a16:creationId xmlns:a16="http://schemas.microsoft.com/office/drawing/2014/main" id="{D246ACDF-E007-42C1-A072-37407B44EC64}"/>
              </a:ext>
            </a:extLst>
          </p:cNvPr>
          <p:cNvSpPr/>
          <p:nvPr/>
        </p:nvSpPr>
        <p:spPr>
          <a:xfrm>
            <a:off x="1154113" y="3463925"/>
            <a:ext cx="811212" cy="369888"/>
          </a:xfrm>
          <a:prstGeom prst="rect">
            <a:avLst/>
          </a:prstGeom>
        </p:spPr>
        <p:txBody>
          <a:bodyPr wrap="none">
            <a:spAutoFit/>
          </a:bodyPr>
          <a:lstStyle/>
          <a:p>
            <a:pPr algn="ctr">
              <a:defRPr/>
            </a:pPr>
            <a:r>
              <a:rPr lang="en-GB" altLang="en-US" b="1" dirty="0">
                <a:solidFill>
                  <a:schemeClr val="accent5"/>
                </a:solidFill>
              </a:rPr>
              <a:t>a / an</a:t>
            </a:r>
          </a:p>
        </p:txBody>
      </p:sp>
      <p:sp>
        <p:nvSpPr>
          <p:cNvPr id="83" name="Rectangle 82">
            <a:extLst>
              <a:ext uri="{FF2B5EF4-FFF2-40B4-BE49-F238E27FC236}">
                <a16:creationId xmlns:a16="http://schemas.microsoft.com/office/drawing/2014/main" id="{414D5EEE-C306-4319-A889-9DA4FCC3E7E1}"/>
              </a:ext>
            </a:extLst>
          </p:cNvPr>
          <p:cNvSpPr/>
          <p:nvPr/>
        </p:nvSpPr>
        <p:spPr>
          <a:xfrm>
            <a:off x="1716088" y="2740025"/>
            <a:ext cx="712787" cy="368300"/>
          </a:xfrm>
          <a:prstGeom prst="rect">
            <a:avLst/>
          </a:prstGeom>
        </p:spPr>
        <p:txBody>
          <a:bodyPr wrap="none">
            <a:spAutoFit/>
          </a:bodyPr>
          <a:lstStyle/>
          <a:p>
            <a:pPr>
              <a:defRPr/>
            </a:pPr>
            <a:r>
              <a:rPr lang="en-GB" altLang="en-US" b="1" dirty="0">
                <a:solidFill>
                  <a:schemeClr val="accent5"/>
                </a:solidFill>
              </a:rPr>
              <a:t>some</a:t>
            </a:r>
            <a:endParaRPr lang="en-GB" b="1" dirty="0">
              <a:solidFill>
                <a:schemeClr val="accent5"/>
              </a:solidFill>
            </a:endParaRPr>
          </a:p>
        </p:txBody>
      </p:sp>
      <p:sp>
        <p:nvSpPr>
          <p:cNvPr id="84" name="Rectangle 83">
            <a:extLst>
              <a:ext uri="{FF2B5EF4-FFF2-40B4-BE49-F238E27FC236}">
                <a16:creationId xmlns:a16="http://schemas.microsoft.com/office/drawing/2014/main" id="{239C310A-69DB-4763-9F28-4DDC4DE0773E}"/>
              </a:ext>
            </a:extLst>
          </p:cNvPr>
          <p:cNvSpPr/>
          <p:nvPr/>
        </p:nvSpPr>
        <p:spPr>
          <a:xfrm>
            <a:off x="2757488" y="2325688"/>
            <a:ext cx="768350" cy="369887"/>
          </a:xfrm>
          <a:prstGeom prst="rect">
            <a:avLst/>
          </a:prstGeom>
        </p:spPr>
        <p:txBody>
          <a:bodyPr wrap="none">
            <a:spAutoFit/>
          </a:bodyPr>
          <a:lstStyle/>
          <a:p>
            <a:pPr>
              <a:defRPr/>
            </a:pPr>
            <a:r>
              <a:rPr lang="en-GB" altLang="en-US" b="1" dirty="0">
                <a:solidFill>
                  <a:schemeClr val="accent5"/>
                </a:solidFill>
              </a:rPr>
              <a:t>many</a:t>
            </a:r>
            <a:endParaRPr lang="en-GB" b="1" dirty="0">
              <a:solidFill>
                <a:schemeClr val="accent5"/>
              </a:solidFill>
            </a:endParaRPr>
          </a:p>
        </p:txBody>
      </p:sp>
      <p:cxnSp>
        <p:nvCxnSpPr>
          <p:cNvPr id="85" name="Straight Connector 84">
            <a:extLst>
              <a:ext uri="{FF2B5EF4-FFF2-40B4-BE49-F238E27FC236}">
                <a16:creationId xmlns:a16="http://schemas.microsoft.com/office/drawing/2014/main" id="{96B23994-350D-4CFB-B305-870E960FFF33}"/>
              </a:ext>
            </a:extLst>
          </p:cNvPr>
          <p:cNvCxnSpPr/>
          <p:nvPr/>
        </p:nvCxnSpPr>
        <p:spPr>
          <a:xfrm flipV="1">
            <a:off x="5649913" y="3171825"/>
            <a:ext cx="844550" cy="798513"/>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17E29B1-3216-4181-9713-A3AD57E434CD}"/>
              </a:ext>
            </a:extLst>
          </p:cNvPr>
          <p:cNvCxnSpPr/>
          <p:nvPr/>
        </p:nvCxnSpPr>
        <p:spPr>
          <a:xfrm flipV="1">
            <a:off x="5716588" y="3800475"/>
            <a:ext cx="1044575" cy="419100"/>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3434F46-D86A-413E-A7F8-AD9CAC229A5D}"/>
              </a:ext>
            </a:extLst>
          </p:cNvPr>
          <p:cNvCxnSpPr/>
          <p:nvPr/>
        </p:nvCxnSpPr>
        <p:spPr>
          <a:xfrm flipV="1">
            <a:off x="5735638" y="4291013"/>
            <a:ext cx="1179512" cy="114300"/>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E36BBB2-0F75-4DC0-8F0E-22FFB4CB4BDB}"/>
              </a:ext>
            </a:extLst>
          </p:cNvPr>
          <p:cNvCxnSpPr/>
          <p:nvPr/>
        </p:nvCxnSpPr>
        <p:spPr>
          <a:xfrm>
            <a:off x="5646738" y="4506913"/>
            <a:ext cx="1268412" cy="384175"/>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7E6C7B3-FF06-484B-B765-B50AE318755D}"/>
              </a:ext>
            </a:extLst>
          </p:cNvPr>
          <p:cNvCxnSpPr/>
          <p:nvPr/>
        </p:nvCxnSpPr>
        <p:spPr>
          <a:xfrm>
            <a:off x="5497513" y="4551363"/>
            <a:ext cx="1020762" cy="750887"/>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66FA844-D4E7-4D78-8DED-B193E976C8F5}"/>
              </a:ext>
            </a:extLst>
          </p:cNvPr>
          <p:cNvCxnSpPr/>
          <p:nvPr/>
        </p:nvCxnSpPr>
        <p:spPr>
          <a:xfrm>
            <a:off x="5135563" y="4568825"/>
            <a:ext cx="730250" cy="927100"/>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E12E3C5-935E-460D-994F-00634CA46F93}"/>
              </a:ext>
            </a:extLst>
          </p:cNvPr>
          <p:cNvCxnSpPr/>
          <p:nvPr/>
        </p:nvCxnSpPr>
        <p:spPr>
          <a:xfrm>
            <a:off x="4800600" y="4598988"/>
            <a:ext cx="150813" cy="712787"/>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4EDB157-710A-4FCF-8075-8D2E2FF35B2E}"/>
              </a:ext>
            </a:extLst>
          </p:cNvPr>
          <p:cNvCxnSpPr/>
          <p:nvPr/>
        </p:nvCxnSpPr>
        <p:spPr>
          <a:xfrm flipH="1">
            <a:off x="3975100" y="4646613"/>
            <a:ext cx="120650" cy="930275"/>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D4E021A-FC0B-4665-B831-7701BE14B2A1}"/>
              </a:ext>
            </a:extLst>
          </p:cNvPr>
          <p:cNvCxnSpPr/>
          <p:nvPr/>
        </p:nvCxnSpPr>
        <p:spPr>
          <a:xfrm flipH="1">
            <a:off x="3036888" y="4506913"/>
            <a:ext cx="446087" cy="804862"/>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03DDADD-F532-406B-96C1-17AE18E9CD03}"/>
              </a:ext>
            </a:extLst>
          </p:cNvPr>
          <p:cNvCxnSpPr/>
          <p:nvPr/>
        </p:nvCxnSpPr>
        <p:spPr>
          <a:xfrm flipH="1">
            <a:off x="2265363" y="4257675"/>
            <a:ext cx="744537" cy="650875"/>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81B0F29-EA63-44D3-B4BD-322960BCC18D}"/>
              </a:ext>
            </a:extLst>
          </p:cNvPr>
          <p:cNvCxnSpPr/>
          <p:nvPr/>
        </p:nvCxnSpPr>
        <p:spPr>
          <a:xfrm flipH="1">
            <a:off x="1855788" y="4140200"/>
            <a:ext cx="1077912" cy="325438"/>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140C494-C354-488C-AFB2-389D061D549A}"/>
              </a:ext>
            </a:extLst>
          </p:cNvPr>
          <p:cNvCxnSpPr>
            <a:endCxn id="82" idx="3"/>
          </p:cNvCxnSpPr>
          <p:nvPr/>
        </p:nvCxnSpPr>
        <p:spPr>
          <a:xfrm flipH="1" flipV="1">
            <a:off x="1965325" y="3649663"/>
            <a:ext cx="1152525" cy="254000"/>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312F149-A1F7-4377-B68D-2B1A1CDB5EE8}"/>
              </a:ext>
            </a:extLst>
          </p:cNvPr>
          <p:cNvCxnSpPr/>
          <p:nvPr/>
        </p:nvCxnSpPr>
        <p:spPr>
          <a:xfrm flipH="1" flipV="1">
            <a:off x="2516188" y="3084513"/>
            <a:ext cx="966787" cy="496887"/>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B1AD191-F8EE-49F0-905A-FA84956BA3BC}"/>
              </a:ext>
            </a:extLst>
          </p:cNvPr>
          <p:cNvCxnSpPr>
            <a:endCxn id="84" idx="2"/>
          </p:cNvCxnSpPr>
          <p:nvPr/>
        </p:nvCxnSpPr>
        <p:spPr>
          <a:xfrm flipH="1" flipV="1">
            <a:off x="3141663" y="2695575"/>
            <a:ext cx="622300" cy="714375"/>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A5E87C-A77A-4B9F-A0AB-D2DCE3242AFE}"/>
              </a:ext>
            </a:extLst>
          </p:cNvPr>
          <p:cNvCxnSpPr/>
          <p:nvPr/>
        </p:nvCxnSpPr>
        <p:spPr>
          <a:xfrm flipV="1">
            <a:off x="4344988" y="2608263"/>
            <a:ext cx="136525" cy="723900"/>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grpSp>
        <p:nvGrpSpPr>
          <p:cNvPr id="11300" name="Group 99"/>
          <p:cNvGrpSpPr>
            <a:grpSpLocks/>
          </p:cNvGrpSpPr>
          <p:nvPr/>
        </p:nvGrpSpPr>
        <p:grpSpPr bwMode="auto">
          <a:xfrm>
            <a:off x="2652713" y="3048000"/>
            <a:ext cx="3527425" cy="1801813"/>
            <a:chOff x="2567940" y="3062978"/>
            <a:chExt cx="3528060" cy="1801773"/>
          </a:xfrm>
        </p:grpSpPr>
        <p:pic>
          <p:nvPicPr>
            <p:cNvPr id="11301" name="Picture 10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7940" y="3062978"/>
              <a:ext cx="3528060" cy="180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2" name="Title 20"/>
            <p:cNvSpPr>
              <a:spLocks/>
            </p:cNvSpPr>
            <p:nvPr/>
          </p:nvSpPr>
          <p:spPr bwMode="auto">
            <a:xfrm>
              <a:off x="3012757" y="3816455"/>
              <a:ext cx="2638426" cy="542185"/>
            </a:xfrm>
            <a:prstGeom prst="roundRect">
              <a:avLst>
                <a:gd name="adj" fmla="val 9639"/>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lIns="36000" tIns="72000" rIns="36000" bIns="7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spcBef>
                  <a:spcPct val="0"/>
                </a:spcBef>
                <a:buFontTx/>
                <a:buNone/>
              </a:pPr>
              <a:r>
                <a:rPr lang="en-GB" altLang="en-US" sz="2800" b="1">
                  <a:solidFill>
                    <a:schemeClr val="tx1"/>
                  </a:solidFill>
                  <a:latin typeface="Twinkl SemiBold" pitchFamily="2" charset="0"/>
                </a:rPr>
                <a:t>Determiners</a:t>
              </a:r>
              <a:endParaRPr lang="en-GB" altLang="en-US" sz="2800" b="1">
                <a:latin typeface="Twinkl SemiBold"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down)">
                                      <p:cBhvr>
                                        <p:cTn id="7" dur="500"/>
                                        <p:tgtEl>
                                          <p:spTgt spid="99"/>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down)">
                                      <p:cBhvr>
                                        <p:cTn id="15" dur="500"/>
                                        <p:tgtEl>
                                          <p:spTgt spid="68"/>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down)">
                                      <p:cBhvr>
                                        <p:cTn id="23" dur="500"/>
                                        <p:tgtEl>
                                          <p:spTgt spid="85"/>
                                        </p:tgtEl>
                                      </p:cBhvr>
                                    </p:animEffec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wipe(down)">
                                      <p:cBhvr>
                                        <p:cTn id="31" dur="500"/>
                                        <p:tgtEl>
                                          <p:spTgt spid="86"/>
                                        </p:tgtEl>
                                      </p:cBhvr>
                                    </p:animEffec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nodeType="afterGroup">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wipe(left)">
                                      <p:cBhvr>
                                        <p:cTn id="47" dur="500"/>
                                        <p:tgtEl>
                                          <p:spTgt spid="88"/>
                                        </p:tgtEl>
                                      </p:cBhvr>
                                    </p:animEffect>
                                  </p:childTnLst>
                                </p:cTn>
                              </p:par>
                            </p:childTnLst>
                          </p:cTn>
                        </p:par>
                        <p:par>
                          <p:cTn id="48" fill="hold" nodeType="afterGroup">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wipe(left)">
                                      <p:cBhvr>
                                        <p:cTn id="55" dur="500"/>
                                        <p:tgtEl>
                                          <p:spTgt spid="89"/>
                                        </p:tgtEl>
                                      </p:cBhvr>
                                    </p:animEffect>
                                  </p:childTnLst>
                                </p:cTn>
                              </p:par>
                            </p:childTnLst>
                          </p:cTn>
                        </p:par>
                        <p:par>
                          <p:cTn id="56" fill="hold" nodeType="afterGroup">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wipe(left)">
                                      <p:cBhvr>
                                        <p:cTn id="63" dur="500"/>
                                        <p:tgtEl>
                                          <p:spTgt spid="90"/>
                                        </p:tgtEl>
                                      </p:cBhvr>
                                    </p:animEffect>
                                  </p:childTnLst>
                                </p:cTn>
                              </p:par>
                            </p:childTnLst>
                          </p:cTn>
                        </p:par>
                        <p:par>
                          <p:cTn id="64" fill="hold" nodeType="afterGroup">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1" fill="hold" nodeType="click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wipe(up)">
                                      <p:cBhvr>
                                        <p:cTn id="71" dur="500"/>
                                        <p:tgtEl>
                                          <p:spTgt spid="91"/>
                                        </p:tgtEl>
                                      </p:cBhvr>
                                    </p:animEffect>
                                  </p:childTnLst>
                                </p:cTn>
                              </p:par>
                            </p:childTnLst>
                          </p:cTn>
                        </p:par>
                        <p:par>
                          <p:cTn id="72" fill="hold" nodeType="afterGroup">
                            <p:stCondLst>
                              <p:cond delay="500"/>
                            </p:stCondLst>
                            <p:childTnLst>
                              <p:par>
                                <p:cTn id="73" presetID="1" presetClass="entr" presetSubtype="0" fill="hold" grpId="0" nodeType="after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1" fill="hold" nodeType="clickEffect">
                                  <p:stCondLst>
                                    <p:cond delay="0"/>
                                  </p:stCondLst>
                                  <p:childTnLst>
                                    <p:set>
                                      <p:cBhvr>
                                        <p:cTn id="78" dur="1" fill="hold">
                                          <p:stCondLst>
                                            <p:cond delay="0"/>
                                          </p:stCondLst>
                                        </p:cTn>
                                        <p:tgtEl>
                                          <p:spTgt spid="92"/>
                                        </p:tgtEl>
                                        <p:attrNameLst>
                                          <p:attrName>style.visibility</p:attrName>
                                        </p:attrNameLst>
                                      </p:cBhvr>
                                      <p:to>
                                        <p:strVal val="visible"/>
                                      </p:to>
                                    </p:set>
                                    <p:animEffect transition="in" filter="wipe(up)">
                                      <p:cBhvr>
                                        <p:cTn id="79" dur="500"/>
                                        <p:tgtEl>
                                          <p:spTgt spid="92"/>
                                        </p:tgtEl>
                                      </p:cBhvr>
                                    </p:animEffect>
                                  </p:childTnLst>
                                </p:cTn>
                              </p:par>
                            </p:childTnLst>
                          </p:cTn>
                        </p:par>
                        <p:par>
                          <p:cTn id="80" fill="hold" nodeType="afterGroup">
                            <p:stCondLst>
                              <p:cond delay="500"/>
                            </p:stCondLst>
                            <p:childTnLst>
                              <p:par>
                                <p:cTn id="81" presetID="1"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1" fill="hold" nodeType="click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up)">
                                      <p:cBhvr>
                                        <p:cTn id="87" dur="500"/>
                                        <p:tgtEl>
                                          <p:spTgt spid="93"/>
                                        </p:tgtEl>
                                      </p:cBhvr>
                                    </p:animEffect>
                                  </p:childTnLst>
                                </p:cTn>
                              </p:par>
                            </p:childTnLst>
                          </p:cTn>
                        </p:par>
                        <p:par>
                          <p:cTn id="88" fill="hold" nodeType="afterGroup">
                            <p:stCondLst>
                              <p:cond delay="500"/>
                            </p:stCondLst>
                            <p:childTnLst>
                              <p:par>
                                <p:cTn id="89" presetID="1" presetClass="entr" presetSubtype="0" fill="hold" grpId="0" nodeType="afterEffect">
                                  <p:stCondLst>
                                    <p:cond delay="0"/>
                                  </p:stCondLst>
                                  <p:childTnLst>
                                    <p:set>
                                      <p:cBhvr>
                                        <p:cTn id="90" dur="1" fill="hold">
                                          <p:stCondLst>
                                            <p:cond delay="0"/>
                                          </p:stCondLst>
                                        </p:cTn>
                                        <p:tgtEl>
                                          <p:spTgt spid="7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1" fill="hold" nodeType="clickEffect">
                                  <p:stCondLst>
                                    <p:cond delay="0"/>
                                  </p:stCondLst>
                                  <p:childTnLst>
                                    <p:set>
                                      <p:cBhvr>
                                        <p:cTn id="94" dur="1" fill="hold">
                                          <p:stCondLst>
                                            <p:cond delay="0"/>
                                          </p:stCondLst>
                                        </p:cTn>
                                        <p:tgtEl>
                                          <p:spTgt spid="94"/>
                                        </p:tgtEl>
                                        <p:attrNameLst>
                                          <p:attrName>style.visibility</p:attrName>
                                        </p:attrNameLst>
                                      </p:cBhvr>
                                      <p:to>
                                        <p:strVal val="visible"/>
                                      </p:to>
                                    </p:set>
                                    <p:animEffect transition="in" filter="wipe(up)">
                                      <p:cBhvr>
                                        <p:cTn id="95" dur="500"/>
                                        <p:tgtEl>
                                          <p:spTgt spid="94"/>
                                        </p:tgtEl>
                                      </p:cBhvr>
                                    </p:animEffect>
                                  </p:childTnLst>
                                </p:cTn>
                              </p:par>
                            </p:childTnLst>
                          </p:cTn>
                        </p:par>
                        <p:par>
                          <p:cTn id="96" fill="hold" nodeType="afterGroup">
                            <p:stCondLst>
                              <p:cond delay="500"/>
                            </p:stCondLst>
                            <p:childTnLst>
                              <p:par>
                                <p:cTn id="97" presetID="1" presetClass="entr" presetSubtype="0" fill="hold" grpId="0" nodeType="afterEffect">
                                  <p:stCondLst>
                                    <p:cond delay="0"/>
                                  </p:stCondLst>
                                  <p:childTnLst>
                                    <p:set>
                                      <p:cBhvr>
                                        <p:cTn id="98" dur="1" fill="hold">
                                          <p:stCondLst>
                                            <p:cond delay="0"/>
                                          </p:stCondLst>
                                        </p:cTn>
                                        <p:tgtEl>
                                          <p:spTgt spid="80"/>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1" fill="hold" nodeType="clickEffect">
                                  <p:stCondLst>
                                    <p:cond delay="0"/>
                                  </p:stCondLst>
                                  <p:childTnLst>
                                    <p:set>
                                      <p:cBhvr>
                                        <p:cTn id="102" dur="1" fill="hold">
                                          <p:stCondLst>
                                            <p:cond delay="0"/>
                                          </p:stCondLst>
                                        </p:cTn>
                                        <p:tgtEl>
                                          <p:spTgt spid="95"/>
                                        </p:tgtEl>
                                        <p:attrNameLst>
                                          <p:attrName>style.visibility</p:attrName>
                                        </p:attrNameLst>
                                      </p:cBhvr>
                                      <p:to>
                                        <p:strVal val="visible"/>
                                      </p:to>
                                    </p:set>
                                    <p:animEffect transition="in" filter="wipe(up)">
                                      <p:cBhvr>
                                        <p:cTn id="103" dur="500"/>
                                        <p:tgtEl>
                                          <p:spTgt spid="95"/>
                                        </p:tgtEl>
                                      </p:cBhvr>
                                    </p:animEffect>
                                  </p:childTnLst>
                                </p:cTn>
                              </p:par>
                            </p:childTnLst>
                          </p:cTn>
                        </p:par>
                        <p:par>
                          <p:cTn id="104" fill="hold" nodeType="afterGroup">
                            <p:stCondLst>
                              <p:cond delay="500"/>
                            </p:stCondLst>
                            <p:childTnLst>
                              <p:par>
                                <p:cTn id="105" presetID="1" presetClass="entr" presetSubtype="0" fill="hold" grpId="0" nodeType="afterEffect">
                                  <p:stCondLst>
                                    <p:cond delay="0"/>
                                  </p:stCondLst>
                                  <p:childTnLst>
                                    <p:set>
                                      <p:cBhvr>
                                        <p:cTn id="106" dur="1" fill="hold">
                                          <p:stCondLst>
                                            <p:cond delay="0"/>
                                          </p:stCondLst>
                                        </p:cTn>
                                        <p:tgtEl>
                                          <p:spTgt spid="81"/>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2" fill="hold" nodeType="clickEffect">
                                  <p:stCondLst>
                                    <p:cond delay="0"/>
                                  </p:stCondLst>
                                  <p:childTnLst>
                                    <p:set>
                                      <p:cBhvr>
                                        <p:cTn id="110" dur="1" fill="hold">
                                          <p:stCondLst>
                                            <p:cond delay="0"/>
                                          </p:stCondLst>
                                        </p:cTn>
                                        <p:tgtEl>
                                          <p:spTgt spid="96"/>
                                        </p:tgtEl>
                                        <p:attrNameLst>
                                          <p:attrName>style.visibility</p:attrName>
                                        </p:attrNameLst>
                                      </p:cBhvr>
                                      <p:to>
                                        <p:strVal val="visible"/>
                                      </p:to>
                                    </p:set>
                                    <p:animEffect transition="in" filter="wipe(right)">
                                      <p:cBhvr>
                                        <p:cTn id="111" dur="500"/>
                                        <p:tgtEl>
                                          <p:spTgt spid="96"/>
                                        </p:tgtEl>
                                      </p:cBhvr>
                                    </p:animEffect>
                                  </p:childTnLst>
                                </p:cTn>
                              </p:par>
                            </p:childTnLst>
                          </p:cTn>
                        </p:par>
                        <p:par>
                          <p:cTn id="112" fill="hold" nodeType="afterGroup">
                            <p:stCondLst>
                              <p:cond delay="500"/>
                            </p:stCondLst>
                            <p:childTnLst>
                              <p:par>
                                <p:cTn id="113" presetID="1" presetClass="entr" presetSubtype="0"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2" fill="hold" nodeType="clickEffect">
                                  <p:stCondLst>
                                    <p:cond delay="0"/>
                                  </p:stCondLst>
                                  <p:childTnLst>
                                    <p:set>
                                      <p:cBhvr>
                                        <p:cTn id="118" dur="1" fill="hold">
                                          <p:stCondLst>
                                            <p:cond delay="0"/>
                                          </p:stCondLst>
                                        </p:cTn>
                                        <p:tgtEl>
                                          <p:spTgt spid="97"/>
                                        </p:tgtEl>
                                        <p:attrNameLst>
                                          <p:attrName>style.visibility</p:attrName>
                                        </p:attrNameLst>
                                      </p:cBhvr>
                                      <p:to>
                                        <p:strVal val="visible"/>
                                      </p:to>
                                    </p:set>
                                    <p:animEffect transition="in" filter="wipe(right)">
                                      <p:cBhvr>
                                        <p:cTn id="119" dur="500"/>
                                        <p:tgtEl>
                                          <p:spTgt spid="97"/>
                                        </p:tgtEl>
                                      </p:cBhvr>
                                    </p:animEffect>
                                  </p:childTnLst>
                                </p:cTn>
                              </p:par>
                            </p:childTnLst>
                          </p:cTn>
                        </p:par>
                        <p:par>
                          <p:cTn id="120" fill="hold" nodeType="afterGroup">
                            <p:stCondLst>
                              <p:cond delay="500"/>
                            </p:stCondLst>
                            <p:childTnLst>
                              <p:par>
                                <p:cTn id="121" presetID="1" presetClass="entr" presetSubtype="0"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4" fill="hold" nodeType="clickEffect">
                                  <p:stCondLst>
                                    <p:cond delay="0"/>
                                  </p:stCondLst>
                                  <p:childTnLst>
                                    <p:set>
                                      <p:cBhvr>
                                        <p:cTn id="126" dur="1" fill="hold">
                                          <p:stCondLst>
                                            <p:cond delay="0"/>
                                          </p:stCondLst>
                                        </p:cTn>
                                        <p:tgtEl>
                                          <p:spTgt spid="98"/>
                                        </p:tgtEl>
                                        <p:attrNameLst>
                                          <p:attrName>style.visibility</p:attrName>
                                        </p:attrNameLst>
                                      </p:cBhvr>
                                      <p:to>
                                        <p:strVal val="visible"/>
                                      </p:to>
                                    </p:set>
                                    <p:animEffect transition="in" filter="wipe(down)">
                                      <p:cBhvr>
                                        <p:cTn id="127" dur="500"/>
                                        <p:tgtEl>
                                          <p:spTgt spid="98"/>
                                        </p:tgtEl>
                                      </p:cBhvr>
                                    </p:animEffect>
                                  </p:childTnLst>
                                </p:cTn>
                              </p:par>
                            </p:childTnLst>
                          </p:cTn>
                        </p:par>
                        <p:par>
                          <p:cTn id="128" fill="hold" nodeType="afterGroup">
                            <p:stCondLst>
                              <p:cond delay="500"/>
                            </p:stCondLst>
                            <p:childTnLst>
                              <p:par>
                                <p:cTn id="129" presetID="1" presetClass="entr" presetSubtype="0" fill="hold" grpId="0" nodeType="afterEffect">
                                  <p:stCondLst>
                                    <p:cond delay="0"/>
                                  </p:stCondLst>
                                  <p:childTnLst>
                                    <p:set>
                                      <p:cBhvr>
                                        <p:cTn id="13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974CF3D2-C621-4449-9BA5-1649416FDF7A}"/>
              </a:ext>
            </a:extLst>
          </p:cNvPr>
          <p:cNvSpPr/>
          <p:nvPr/>
        </p:nvSpPr>
        <p:spPr>
          <a:xfrm>
            <a:off x="1333500" y="2171700"/>
            <a:ext cx="2997200" cy="2900363"/>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 name="Oval 52">
            <a:extLst>
              <a:ext uri="{FF2B5EF4-FFF2-40B4-BE49-F238E27FC236}">
                <a16:creationId xmlns:a16="http://schemas.microsoft.com/office/drawing/2014/main" id="{AF9E64F1-6028-403E-9561-7CB1A9C7CEA7}"/>
              </a:ext>
            </a:extLst>
          </p:cNvPr>
          <p:cNvSpPr/>
          <p:nvPr/>
        </p:nvSpPr>
        <p:spPr>
          <a:xfrm>
            <a:off x="4922838" y="2171700"/>
            <a:ext cx="2997200" cy="2900363"/>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2" name="Title 20"/>
          <p:cNvSpPr>
            <a:spLocks noGrp="1"/>
          </p:cNvSpPr>
          <p:nvPr>
            <p:ph type="title"/>
          </p:nvPr>
        </p:nvSpPr>
        <p:spPr>
          <a:xfrm>
            <a:off x="457200" y="479425"/>
            <a:ext cx="8220075" cy="993775"/>
          </a:xfrm>
        </p:spPr>
        <p:txBody>
          <a:bodyPr/>
          <a:lstStyle/>
          <a:p>
            <a:pPr algn="ctr" eaLnBrk="1" hangingPunct="1"/>
            <a:r>
              <a:rPr lang="en-GB" altLang="en-US" smtClean="0">
                <a:latin typeface="Twinkl" pitchFamily="2" charset="0"/>
              </a:rPr>
              <a:t>Determiner Or Not?</a:t>
            </a:r>
            <a:endParaRPr lang="en-GB" altLang="en-US" sz="3600" smtClean="0">
              <a:latin typeface="Twinkl" pitchFamily="2" charset="0"/>
            </a:endParaRPr>
          </a:p>
        </p:txBody>
      </p:sp>
      <p:sp>
        <p:nvSpPr>
          <p:cNvPr id="9219" name="Rectangle 4">
            <a:extLst>
              <a:ext uri="{FF2B5EF4-FFF2-40B4-BE49-F238E27FC236}">
                <a16:creationId xmlns:a16="http://schemas.microsoft.com/office/drawing/2014/main" id="{5B5D9261-EA6F-4F33-B84D-FEA615E28DAD}"/>
              </a:ext>
            </a:extLst>
          </p:cNvPr>
          <p:cNvSpPr>
            <a:spLocks noChangeArrowheads="1"/>
          </p:cNvSpPr>
          <p:nvPr/>
        </p:nvSpPr>
        <p:spPr bwMode="auto">
          <a:xfrm>
            <a:off x="665163" y="1255713"/>
            <a:ext cx="7632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defRPr/>
            </a:pPr>
            <a:r>
              <a:rPr lang="en-GB" altLang="en-US" dirty="0"/>
              <a:t>Keeping in mind that ‘a </a:t>
            </a:r>
            <a:r>
              <a:rPr lang="en-GB" altLang="en-US" b="1" dirty="0">
                <a:solidFill>
                  <a:schemeClr val="accent5"/>
                </a:solidFill>
              </a:rPr>
              <a:t>determiner</a:t>
            </a:r>
            <a:r>
              <a:rPr lang="en-GB" altLang="en-US" b="1" dirty="0"/>
              <a:t> </a:t>
            </a:r>
            <a:r>
              <a:rPr lang="en-GB" altLang="en-US" dirty="0"/>
              <a:t>is a word which comes before a noun (or modifier) to introduce it’, sort the following words into the correct circles.</a:t>
            </a:r>
          </a:p>
        </p:txBody>
      </p:sp>
      <p:sp>
        <p:nvSpPr>
          <p:cNvPr id="12294" name="Rectangle 38"/>
          <p:cNvSpPr>
            <a:spLocks noChangeArrowheads="1"/>
          </p:cNvSpPr>
          <p:nvPr/>
        </p:nvSpPr>
        <p:spPr bwMode="auto">
          <a:xfrm>
            <a:off x="2090738" y="2376488"/>
            <a:ext cx="1482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Determiners</a:t>
            </a:r>
            <a:endParaRPr lang="en-GB" altLang="en-US">
              <a:solidFill>
                <a:schemeClr val="tx1"/>
              </a:solidFill>
            </a:endParaRPr>
          </a:p>
        </p:txBody>
      </p:sp>
      <p:sp>
        <p:nvSpPr>
          <p:cNvPr id="12295" name="Rectangle 39"/>
          <p:cNvSpPr>
            <a:spLocks noChangeArrowheads="1"/>
          </p:cNvSpPr>
          <p:nvPr/>
        </p:nvSpPr>
        <p:spPr bwMode="auto">
          <a:xfrm>
            <a:off x="5457825" y="2297113"/>
            <a:ext cx="1927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a:lnSpc>
                <a:spcPct val="100000"/>
              </a:lnSpc>
              <a:spcBef>
                <a:spcPct val="0"/>
              </a:spcBef>
              <a:buFontTx/>
              <a:buNone/>
            </a:pPr>
            <a:r>
              <a:rPr lang="en-GB" altLang="en-US" b="1">
                <a:solidFill>
                  <a:schemeClr val="tx1"/>
                </a:solidFill>
              </a:rPr>
              <a:t>Not </a:t>
            </a:r>
            <a:br>
              <a:rPr lang="en-GB" altLang="en-US" b="1">
                <a:solidFill>
                  <a:schemeClr val="tx1"/>
                </a:solidFill>
              </a:rPr>
            </a:br>
            <a:r>
              <a:rPr lang="en-GB" altLang="en-US" b="1">
                <a:solidFill>
                  <a:schemeClr val="tx1"/>
                </a:solidFill>
              </a:rPr>
              <a:t>Determiners</a:t>
            </a:r>
          </a:p>
        </p:txBody>
      </p:sp>
      <p:sp>
        <p:nvSpPr>
          <p:cNvPr id="41" name="Rectangle 40">
            <a:extLst>
              <a:ext uri="{FF2B5EF4-FFF2-40B4-BE49-F238E27FC236}">
                <a16:creationId xmlns:a16="http://schemas.microsoft.com/office/drawing/2014/main" id="{E4E2902E-C128-46C1-9215-F15673107BD4}"/>
              </a:ext>
            </a:extLst>
          </p:cNvPr>
          <p:cNvSpPr/>
          <p:nvPr/>
        </p:nvSpPr>
        <p:spPr>
          <a:xfrm>
            <a:off x="814388" y="5272088"/>
            <a:ext cx="7505700" cy="950912"/>
          </a:xfrm>
          <a:prstGeom prst="rect">
            <a:avLst/>
          </a:prstGeom>
          <a:solidFill>
            <a:schemeClr val="accent5">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2" name="Rectangle 41"/>
          <p:cNvSpPr>
            <a:spLocks noChangeArrowheads="1"/>
          </p:cNvSpPr>
          <p:nvPr/>
        </p:nvSpPr>
        <p:spPr bwMode="auto">
          <a:xfrm>
            <a:off x="1014413" y="5381625"/>
            <a:ext cx="638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ugly</a:t>
            </a:r>
          </a:p>
        </p:txBody>
      </p:sp>
      <p:sp>
        <p:nvSpPr>
          <p:cNvPr id="43" name="Rectangle 42"/>
          <p:cNvSpPr>
            <a:spLocks noChangeArrowheads="1"/>
          </p:cNvSpPr>
          <p:nvPr/>
        </p:nvSpPr>
        <p:spPr bwMode="auto">
          <a:xfrm>
            <a:off x="2289175" y="5392738"/>
            <a:ext cx="836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twelve</a:t>
            </a:r>
          </a:p>
        </p:txBody>
      </p:sp>
      <p:sp>
        <p:nvSpPr>
          <p:cNvPr id="44" name="Rectangle 43"/>
          <p:cNvSpPr>
            <a:spLocks noChangeArrowheads="1"/>
          </p:cNvSpPr>
          <p:nvPr/>
        </p:nvSpPr>
        <p:spPr bwMode="auto">
          <a:xfrm>
            <a:off x="4200525" y="5392738"/>
            <a:ext cx="504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the</a:t>
            </a:r>
          </a:p>
        </p:txBody>
      </p:sp>
      <p:sp>
        <p:nvSpPr>
          <p:cNvPr id="45" name="Rectangle 44"/>
          <p:cNvSpPr>
            <a:spLocks noChangeArrowheads="1"/>
          </p:cNvSpPr>
          <p:nvPr/>
        </p:nvSpPr>
        <p:spPr bwMode="auto">
          <a:xfrm>
            <a:off x="6010275" y="5392738"/>
            <a:ext cx="712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socks</a:t>
            </a:r>
          </a:p>
        </p:txBody>
      </p:sp>
      <p:sp>
        <p:nvSpPr>
          <p:cNvPr id="46" name="Rectangle 45"/>
          <p:cNvSpPr>
            <a:spLocks noChangeArrowheads="1"/>
          </p:cNvSpPr>
          <p:nvPr/>
        </p:nvSpPr>
        <p:spPr bwMode="auto">
          <a:xfrm>
            <a:off x="7165975" y="5392738"/>
            <a:ext cx="657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your</a:t>
            </a:r>
          </a:p>
        </p:txBody>
      </p:sp>
      <p:sp>
        <p:nvSpPr>
          <p:cNvPr id="47" name="Rectangle 46"/>
          <p:cNvSpPr>
            <a:spLocks noChangeArrowheads="1"/>
          </p:cNvSpPr>
          <p:nvPr/>
        </p:nvSpPr>
        <p:spPr bwMode="auto">
          <a:xfrm>
            <a:off x="1457325" y="5753100"/>
            <a:ext cx="50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my</a:t>
            </a:r>
          </a:p>
        </p:txBody>
      </p:sp>
      <p:sp>
        <p:nvSpPr>
          <p:cNvPr id="48" name="Rectangle 47"/>
          <p:cNvSpPr>
            <a:spLocks noChangeArrowheads="1"/>
          </p:cNvSpPr>
          <p:nvPr/>
        </p:nvSpPr>
        <p:spPr bwMode="auto">
          <a:xfrm>
            <a:off x="3057525" y="5753100"/>
            <a:ext cx="552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dog</a:t>
            </a:r>
          </a:p>
        </p:txBody>
      </p:sp>
      <p:sp>
        <p:nvSpPr>
          <p:cNvPr id="49" name="Rectangle 48"/>
          <p:cNvSpPr>
            <a:spLocks noChangeArrowheads="1"/>
          </p:cNvSpPr>
          <p:nvPr/>
        </p:nvSpPr>
        <p:spPr bwMode="auto">
          <a:xfrm>
            <a:off x="4411663" y="5753100"/>
            <a:ext cx="44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an</a:t>
            </a:r>
          </a:p>
        </p:txBody>
      </p:sp>
      <p:sp>
        <p:nvSpPr>
          <p:cNvPr id="50" name="Rectangle 49"/>
          <p:cNvSpPr>
            <a:spLocks noChangeArrowheads="1"/>
          </p:cNvSpPr>
          <p:nvPr/>
        </p:nvSpPr>
        <p:spPr bwMode="auto">
          <a:xfrm>
            <a:off x="5649913" y="5753100"/>
            <a:ext cx="101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pancake</a:t>
            </a:r>
          </a:p>
        </p:txBody>
      </p:sp>
      <p:sp>
        <p:nvSpPr>
          <p:cNvPr id="51" name="Rectangle 50"/>
          <p:cNvSpPr>
            <a:spLocks noChangeArrowheads="1"/>
          </p:cNvSpPr>
          <p:nvPr/>
        </p:nvSpPr>
        <p:spPr bwMode="auto">
          <a:xfrm>
            <a:off x="6926263" y="5753100"/>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few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33333E-6 -4.07407E-6 L 0.55608 -0.35324 " pathEditMode="relative" rAng="0" ptsTypes="AA">
                                      <p:cBhvr>
                                        <p:cTn id="6" dur="1250" fill="hold"/>
                                        <p:tgtEl>
                                          <p:spTgt spid="42"/>
                                        </p:tgtEl>
                                        <p:attrNameLst>
                                          <p:attrName>ppt_x</p:attrName>
                                          <p:attrName>ppt_y</p:attrName>
                                        </p:attrNameLst>
                                      </p:cBhvr>
                                      <p:rCtr x="27795" y="-17662"/>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grpId="0" nodeType="clickEffect">
                                  <p:stCondLst>
                                    <p:cond delay="0"/>
                                  </p:stCondLst>
                                  <p:childTnLst>
                                    <p:animMotion origin="layout" path="M 3.05556E-6 -4.44444E-6 L 0.01093 -0.38402 " pathEditMode="relative" rAng="0" ptsTypes="AA">
                                      <p:cBhvr>
                                        <p:cTn id="10" dur="1250" fill="hold"/>
                                        <p:tgtEl>
                                          <p:spTgt spid="43"/>
                                        </p:tgtEl>
                                        <p:attrNameLst>
                                          <p:attrName>ppt_x</p:attrName>
                                          <p:attrName>ppt_y</p:attrName>
                                        </p:attrNameLst>
                                      </p:cBhvr>
                                      <p:rCtr x="538" y="-19213"/>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8.33333E-7 -4.44444E-6 L -0.18004 -0.32754 " pathEditMode="relative" rAng="0" ptsTypes="AA">
                                      <p:cBhvr>
                                        <p:cTn id="14" dur="1250" fill="hold"/>
                                        <p:tgtEl>
                                          <p:spTgt spid="44"/>
                                        </p:tgtEl>
                                        <p:attrNameLst>
                                          <p:attrName>ppt_x</p:attrName>
                                          <p:attrName>ppt_y</p:attrName>
                                        </p:attrNameLst>
                                      </p:cBhvr>
                                      <p:rCtr x="-9010" y="-16389"/>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grpId="0" nodeType="clickEffect">
                                  <p:stCondLst>
                                    <p:cond delay="0"/>
                                  </p:stCondLst>
                                  <p:childTnLst>
                                    <p:animMotion origin="layout" path="M -5.55556E-7 -4.44444E-6 L 0.00191 -0.30185 " pathEditMode="relative" rAng="0" ptsTypes="AA">
                                      <p:cBhvr>
                                        <p:cTn id="18" dur="1250" fill="hold"/>
                                        <p:tgtEl>
                                          <p:spTgt spid="45"/>
                                        </p:tgtEl>
                                        <p:attrNameLst>
                                          <p:attrName>ppt_x</p:attrName>
                                          <p:attrName>ppt_y</p:attrName>
                                        </p:attrNameLst>
                                      </p:cBhvr>
                                      <p:rCtr x="87" y="-15093"/>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grpId="0" nodeType="clickEffect">
                                  <p:stCondLst>
                                    <p:cond delay="0"/>
                                  </p:stCondLst>
                                  <p:childTnLst>
                                    <p:animMotion origin="layout" path="M 1.94444E-6 -4.44444E-6 L -0.51597 -0.27245 " pathEditMode="relative" rAng="0" ptsTypes="AA">
                                      <p:cBhvr>
                                        <p:cTn id="22" dur="1250" fill="hold"/>
                                        <p:tgtEl>
                                          <p:spTgt spid="46"/>
                                        </p:tgtEl>
                                        <p:attrNameLst>
                                          <p:attrName>ppt_x</p:attrName>
                                          <p:attrName>ppt_y</p:attrName>
                                        </p:attrNameLst>
                                      </p:cBhvr>
                                      <p:rCtr x="-25799" y="-13634"/>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grpId="0" nodeType="clickEffect">
                                  <p:stCondLst>
                                    <p:cond delay="0"/>
                                  </p:stCondLst>
                                  <p:childTnLst>
                                    <p:animMotion origin="layout" path="M -2.77778E-6 -7.40741E-7 L 0.11545 -0.28264 " pathEditMode="relative" rAng="0" ptsTypes="AA">
                                      <p:cBhvr>
                                        <p:cTn id="26" dur="1250" fill="hold"/>
                                        <p:tgtEl>
                                          <p:spTgt spid="47"/>
                                        </p:tgtEl>
                                        <p:attrNameLst>
                                          <p:attrName>ppt_x</p:attrName>
                                          <p:attrName>ppt_y</p:attrName>
                                        </p:attrNameLst>
                                      </p:cBhvr>
                                      <p:rCtr x="5764" y="-14144"/>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grpId="0" nodeType="clickEffect">
                                  <p:stCondLst>
                                    <p:cond delay="0"/>
                                  </p:stCondLst>
                                  <p:childTnLst>
                                    <p:animMotion origin="layout" path="M -3.33333E-6 -7.40741E-7 L 0.33855 -0.29444 " pathEditMode="relative" rAng="0" ptsTypes="AA">
                                      <p:cBhvr>
                                        <p:cTn id="30" dur="1250" fill="hold"/>
                                        <p:tgtEl>
                                          <p:spTgt spid="48"/>
                                        </p:tgtEl>
                                        <p:attrNameLst>
                                          <p:attrName>ppt_x</p:attrName>
                                          <p:attrName>ppt_y</p:attrName>
                                        </p:attrNameLst>
                                      </p:cBhvr>
                                      <p:rCtr x="16927" y="-14722"/>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path" presetSubtype="0" accel="50000" decel="50000" fill="hold" grpId="0" nodeType="clickEffect">
                                  <p:stCondLst>
                                    <p:cond delay="0"/>
                                  </p:stCondLst>
                                  <p:childTnLst>
                                    <p:animMotion origin="layout" path="M -8.33333E-7 -7.40741E-7 L -0.20503 -0.22847 " pathEditMode="relative" rAng="0" ptsTypes="AA">
                                      <p:cBhvr>
                                        <p:cTn id="34" dur="1250" fill="hold"/>
                                        <p:tgtEl>
                                          <p:spTgt spid="49"/>
                                        </p:tgtEl>
                                        <p:attrNameLst>
                                          <p:attrName>ppt_x</p:attrName>
                                          <p:attrName>ppt_y</p:attrName>
                                        </p:attrNameLst>
                                      </p:cBhvr>
                                      <p:rCtr x="-10260" y="-11435"/>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path" presetSubtype="0" accel="50000" decel="50000" fill="hold" grpId="0" nodeType="clickEffect">
                                  <p:stCondLst>
                                    <p:cond delay="0"/>
                                  </p:stCondLst>
                                  <p:childTnLst>
                                    <p:animMotion origin="layout" path="M -1.11111E-6 -7.40741E-7 L 0.02952 -0.22731 " pathEditMode="relative" rAng="0" ptsTypes="AA">
                                      <p:cBhvr>
                                        <p:cTn id="38" dur="1250" fill="hold"/>
                                        <p:tgtEl>
                                          <p:spTgt spid="50"/>
                                        </p:tgtEl>
                                        <p:attrNameLst>
                                          <p:attrName>ppt_x</p:attrName>
                                          <p:attrName>ppt_y</p:attrName>
                                        </p:attrNameLst>
                                      </p:cBhvr>
                                      <p:rCtr x="1476" y="-11366"/>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path" presetSubtype="0" accel="50000" decel="50000" fill="hold" grpId="0" nodeType="clickEffect">
                                  <p:stCondLst>
                                    <p:cond delay="0"/>
                                  </p:stCondLst>
                                  <p:childTnLst>
                                    <p:animMotion origin="layout" path="M -2.77778E-6 -7.40741E-7 L -0.48628 -0.17199 " pathEditMode="relative" rAng="0" ptsTypes="AA">
                                      <p:cBhvr>
                                        <p:cTn id="42" dur="1250" fill="hold"/>
                                        <p:tgtEl>
                                          <p:spTgt spid="51"/>
                                        </p:tgtEl>
                                        <p:attrNameLst>
                                          <p:attrName>ppt_x</p:attrName>
                                          <p:attrName>ppt_y</p:attrName>
                                        </p:attrNameLst>
                                      </p:cBhvr>
                                      <p:rCtr x="-24323" y="-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993775"/>
          </a:xfrm>
        </p:spPr>
        <p:txBody>
          <a:bodyPr/>
          <a:lstStyle/>
          <a:p>
            <a:pPr algn="ctr" eaLnBrk="1" hangingPunct="1"/>
            <a:r>
              <a:rPr lang="en-GB" altLang="en-US" sz="3600" smtClean="0">
                <a:latin typeface="Twinkl" pitchFamily="2" charset="0"/>
              </a:rPr>
              <a:t>Spot the Determiners</a:t>
            </a:r>
          </a:p>
        </p:txBody>
      </p:sp>
      <p:sp>
        <p:nvSpPr>
          <p:cNvPr id="9219" name="Rectangle 4">
            <a:extLst>
              <a:ext uri="{FF2B5EF4-FFF2-40B4-BE49-F238E27FC236}">
                <a16:creationId xmlns:a16="http://schemas.microsoft.com/office/drawing/2014/main" id="{5B5D9261-EA6F-4F33-B84D-FEA615E28DAD}"/>
              </a:ext>
            </a:extLst>
          </p:cNvPr>
          <p:cNvSpPr>
            <a:spLocks noChangeArrowheads="1"/>
          </p:cNvSpPr>
          <p:nvPr/>
        </p:nvSpPr>
        <p:spPr bwMode="auto">
          <a:xfrm>
            <a:off x="665163" y="1255713"/>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defRPr/>
            </a:pPr>
            <a:r>
              <a:rPr lang="en-GB" altLang="en-US" dirty="0"/>
              <a:t>Read the sentences below and spot the </a:t>
            </a:r>
            <a:r>
              <a:rPr lang="en-GB" altLang="en-US" b="1" dirty="0">
                <a:solidFill>
                  <a:schemeClr val="accent5"/>
                </a:solidFill>
              </a:rPr>
              <a:t>determiners</a:t>
            </a:r>
            <a:r>
              <a:rPr lang="en-GB" altLang="en-US" b="1" dirty="0">
                <a:solidFill>
                  <a:srgbClr val="0070C0"/>
                </a:solidFill>
              </a:rPr>
              <a:t> </a:t>
            </a:r>
            <a:r>
              <a:rPr lang="en-GB" altLang="en-US" dirty="0"/>
              <a:t>which introduce the nouns. There could be more than one.</a:t>
            </a:r>
          </a:p>
        </p:txBody>
      </p:sp>
      <p:sp>
        <p:nvSpPr>
          <p:cNvPr id="19" name="Rectangle 18">
            <a:extLst>
              <a:ext uri="{FF2B5EF4-FFF2-40B4-BE49-F238E27FC236}">
                <a16:creationId xmlns:a16="http://schemas.microsoft.com/office/drawing/2014/main" id="{50CBF9B2-4890-4206-BF8D-E2F835C6EDB3}"/>
              </a:ext>
            </a:extLst>
          </p:cNvPr>
          <p:cNvSpPr/>
          <p:nvPr/>
        </p:nvSpPr>
        <p:spPr>
          <a:xfrm>
            <a:off x="1587500" y="2214563"/>
            <a:ext cx="6340475" cy="601662"/>
          </a:xfrm>
          <a:prstGeom prst="rect">
            <a:avLst/>
          </a:prstGeom>
          <a:solidFill>
            <a:schemeClr val="accent5">
              <a:lumMod val="40000"/>
              <a:lumOff val="60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Oval 19">
            <a:extLst>
              <a:ext uri="{FF2B5EF4-FFF2-40B4-BE49-F238E27FC236}">
                <a16:creationId xmlns:a16="http://schemas.microsoft.com/office/drawing/2014/main" id="{E158DF89-02C5-4680-998E-03DB119B63B7}"/>
              </a:ext>
            </a:extLst>
          </p:cNvPr>
          <p:cNvSpPr/>
          <p:nvPr/>
        </p:nvSpPr>
        <p:spPr>
          <a:xfrm>
            <a:off x="773113" y="1957388"/>
            <a:ext cx="1117600" cy="11176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20">
            <a:extLst>
              <a:ext uri="{FF2B5EF4-FFF2-40B4-BE49-F238E27FC236}">
                <a16:creationId xmlns:a16="http://schemas.microsoft.com/office/drawing/2014/main" id="{86028DDF-E59F-475C-A527-680BD78816A1}"/>
              </a:ext>
            </a:extLst>
          </p:cNvPr>
          <p:cNvSpPr/>
          <p:nvPr/>
        </p:nvSpPr>
        <p:spPr>
          <a:xfrm>
            <a:off x="2960688" y="3279775"/>
            <a:ext cx="4757737" cy="600075"/>
          </a:xfrm>
          <a:prstGeom prst="rect">
            <a:avLst/>
          </a:prstGeom>
          <a:solidFill>
            <a:schemeClr val="accent5">
              <a:lumMod val="40000"/>
              <a:lumOff val="60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Oval 21">
            <a:extLst>
              <a:ext uri="{FF2B5EF4-FFF2-40B4-BE49-F238E27FC236}">
                <a16:creationId xmlns:a16="http://schemas.microsoft.com/office/drawing/2014/main" id="{585A395B-0811-434E-BE36-BFCDC8D714F2}"/>
              </a:ext>
            </a:extLst>
          </p:cNvPr>
          <p:cNvSpPr/>
          <p:nvPr/>
        </p:nvSpPr>
        <p:spPr>
          <a:xfrm>
            <a:off x="7289800" y="3000375"/>
            <a:ext cx="1116013" cy="111601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 name="Rectangle 22">
            <a:extLst>
              <a:ext uri="{FF2B5EF4-FFF2-40B4-BE49-F238E27FC236}">
                <a16:creationId xmlns:a16="http://schemas.microsoft.com/office/drawing/2014/main" id="{AAB3B358-4D12-4C50-B594-15394608D7B0}"/>
              </a:ext>
            </a:extLst>
          </p:cNvPr>
          <p:cNvSpPr/>
          <p:nvPr/>
        </p:nvSpPr>
        <p:spPr>
          <a:xfrm>
            <a:off x="1587500" y="4344988"/>
            <a:ext cx="6340475" cy="601662"/>
          </a:xfrm>
          <a:prstGeom prst="rect">
            <a:avLst/>
          </a:prstGeom>
          <a:solidFill>
            <a:schemeClr val="accent5">
              <a:lumMod val="40000"/>
              <a:lumOff val="60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Oval 23">
            <a:extLst>
              <a:ext uri="{FF2B5EF4-FFF2-40B4-BE49-F238E27FC236}">
                <a16:creationId xmlns:a16="http://schemas.microsoft.com/office/drawing/2014/main" id="{5E208F41-2325-4B50-81B2-36581DAB9914}"/>
              </a:ext>
            </a:extLst>
          </p:cNvPr>
          <p:cNvSpPr/>
          <p:nvPr/>
        </p:nvSpPr>
        <p:spPr>
          <a:xfrm>
            <a:off x="773113" y="4086225"/>
            <a:ext cx="1117600" cy="11176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Rectangle 24">
            <a:extLst>
              <a:ext uri="{FF2B5EF4-FFF2-40B4-BE49-F238E27FC236}">
                <a16:creationId xmlns:a16="http://schemas.microsoft.com/office/drawing/2014/main" id="{33C3216B-E937-4979-A3CB-5B98C7C817E9}"/>
              </a:ext>
            </a:extLst>
          </p:cNvPr>
          <p:cNvSpPr/>
          <p:nvPr/>
        </p:nvSpPr>
        <p:spPr>
          <a:xfrm>
            <a:off x="2960688" y="5434013"/>
            <a:ext cx="4632325" cy="601662"/>
          </a:xfrm>
          <a:prstGeom prst="rect">
            <a:avLst/>
          </a:prstGeom>
          <a:solidFill>
            <a:schemeClr val="accent5">
              <a:lumMod val="40000"/>
              <a:lumOff val="60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Oval 25">
            <a:extLst>
              <a:ext uri="{FF2B5EF4-FFF2-40B4-BE49-F238E27FC236}">
                <a16:creationId xmlns:a16="http://schemas.microsoft.com/office/drawing/2014/main" id="{9E83C7A9-B708-4C7A-B86B-CB4F701D5CC6}"/>
              </a:ext>
            </a:extLst>
          </p:cNvPr>
          <p:cNvSpPr/>
          <p:nvPr/>
        </p:nvSpPr>
        <p:spPr>
          <a:xfrm>
            <a:off x="7289800" y="5173663"/>
            <a:ext cx="1116013" cy="111601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332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150" y="2062163"/>
            <a:ext cx="12795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325" y="2851150"/>
            <a:ext cx="2017713"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38" y="3932238"/>
            <a:ext cx="11715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0"/>
          <p:cNvPicPr>
            <a:picLocks noChangeAspect="1"/>
          </p:cNvPicPr>
          <p:nvPr/>
        </p:nvPicPr>
        <p:blipFill>
          <a:blip r:embed="rId5" cstate="print">
            <a:extLst>
              <a:ext uri="{28A0092B-C50C-407E-A947-70E740481C1C}">
                <a14:useLocalDpi xmlns:a14="http://schemas.microsoft.com/office/drawing/2010/main" val="0"/>
              </a:ext>
            </a:extLst>
          </a:blip>
          <a:srcRect r="29176"/>
          <a:stretch>
            <a:fillRect/>
          </a:stretch>
        </p:blipFill>
        <p:spPr bwMode="auto">
          <a:xfrm>
            <a:off x="7227888" y="5383213"/>
            <a:ext cx="1258887"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TextBox 11"/>
          <p:cNvSpPr txBox="1">
            <a:spLocks noChangeArrowheads="1"/>
          </p:cNvSpPr>
          <p:nvPr/>
        </p:nvSpPr>
        <p:spPr bwMode="auto">
          <a:xfrm>
            <a:off x="1916113" y="2316163"/>
            <a:ext cx="6249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All mobile phones must be switched off inside the cinema.</a:t>
            </a:r>
          </a:p>
          <a:p>
            <a:pPr>
              <a:lnSpc>
                <a:spcPct val="100000"/>
              </a:lnSpc>
              <a:spcBef>
                <a:spcPct val="0"/>
              </a:spcBef>
              <a:buFontTx/>
              <a:buNone/>
            </a:pPr>
            <a:endParaRPr lang="en-GB" altLang="en-US">
              <a:solidFill>
                <a:schemeClr val="tx1"/>
              </a:solidFill>
            </a:endParaRPr>
          </a:p>
        </p:txBody>
      </p:sp>
      <p:sp>
        <p:nvSpPr>
          <p:cNvPr id="13329" name="TextBox 37"/>
          <p:cNvSpPr txBox="1">
            <a:spLocks noChangeArrowheads="1"/>
          </p:cNvSpPr>
          <p:nvPr/>
        </p:nvSpPr>
        <p:spPr bwMode="auto">
          <a:xfrm>
            <a:off x="1039813" y="3381375"/>
            <a:ext cx="6249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r">
              <a:lnSpc>
                <a:spcPct val="100000"/>
              </a:lnSpc>
              <a:spcBef>
                <a:spcPct val="0"/>
              </a:spcBef>
              <a:buFontTx/>
              <a:buNone/>
            </a:pPr>
            <a:r>
              <a:rPr lang="en-GB" altLang="en-US">
                <a:solidFill>
                  <a:schemeClr val="tx1"/>
                </a:solidFill>
              </a:rPr>
              <a:t>A sandy beach is just beyond those trees.</a:t>
            </a:r>
          </a:p>
          <a:p>
            <a:pPr>
              <a:lnSpc>
                <a:spcPct val="100000"/>
              </a:lnSpc>
              <a:spcBef>
                <a:spcPct val="0"/>
              </a:spcBef>
              <a:buFontTx/>
              <a:buNone/>
            </a:pPr>
            <a:endParaRPr lang="en-GB" altLang="en-US">
              <a:solidFill>
                <a:schemeClr val="tx1"/>
              </a:solidFill>
            </a:endParaRPr>
          </a:p>
        </p:txBody>
      </p:sp>
      <p:sp>
        <p:nvSpPr>
          <p:cNvPr id="13330" name="TextBox 53"/>
          <p:cNvSpPr txBox="1">
            <a:spLocks noChangeArrowheads="1"/>
          </p:cNvSpPr>
          <p:nvPr/>
        </p:nvSpPr>
        <p:spPr bwMode="auto">
          <a:xfrm>
            <a:off x="1916113" y="4433888"/>
            <a:ext cx="6249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Five towers stood on top of an amazing sandcastle.</a:t>
            </a:r>
          </a:p>
          <a:p>
            <a:pPr>
              <a:lnSpc>
                <a:spcPct val="100000"/>
              </a:lnSpc>
              <a:spcBef>
                <a:spcPct val="0"/>
              </a:spcBef>
              <a:buFontTx/>
              <a:buNone/>
            </a:pPr>
            <a:endParaRPr lang="en-GB" altLang="en-US">
              <a:solidFill>
                <a:schemeClr val="tx1"/>
              </a:solidFill>
            </a:endParaRPr>
          </a:p>
        </p:txBody>
      </p:sp>
      <p:sp>
        <p:nvSpPr>
          <p:cNvPr id="13331" name="TextBox 54"/>
          <p:cNvSpPr txBox="1">
            <a:spLocks noChangeArrowheads="1"/>
          </p:cNvSpPr>
          <p:nvPr/>
        </p:nvSpPr>
        <p:spPr bwMode="auto">
          <a:xfrm>
            <a:off x="1057275" y="5541963"/>
            <a:ext cx="6251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r">
              <a:lnSpc>
                <a:spcPct val="100000"/>
              </a:lnSpc>
              <a:spcBef>
                <a:spcPct val="0"/>
              </a:spcBef>
              <a:buFontTx/>
              <a:buNone/>
            </a:pPr>
            <a:r>
              <a:rPr lang="en-GB" altLang="en-US">
                <a:solidFill>
                  <a:schemeClr val="tx1"/>
                </a:solidFill>
              </a:rPr>
              <a:t>Some children are sitting on that bench.</a:t>
            </a:r>
          </a:p>
          <a:p>
            <a:pPr>
              <a:lnSpc>
                <a:spcPct val="100000"/>
              </a:lnSpc>
              <a:spcBef>
                <a:spcPct val="0"/>
              </a:spcBef>
              <a:buFontTx/>
              <a:buNone/>
            </a:pPr>
            <a:endParaRPr lang="en-GB" altLang="en-US">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57200" y="479425"/>
            <a:ext cx="8220075" cy="993775"/>
          </a:xfrm>
        </p:spPr>
        <p:txBody>
          <a:bodyPr/>
          <a:lstStyle/>
          <a:p>
            <a:pPr algn="ctr" eaLnBrk="1" hangingPunct="1"/>
            <a:r>
              <a:rPr lang="en-GB" altLang="en-US" sz="3600" smtClean="0">
                <a:latin typeface="Twinkl" pitchFamily="2" charset="0"/>
              </a:rPr>
              <a:t>Spot the Determiners</a:t>
            </a:r>
          </a:p>
        </p:txBody>
      </p:sp>
      <p:sp>
        <p:nvSpPr>
          <p:cNvPr id="9219" name="Rectangle 4">
            <a:extLst>
              <a:ext uri="{FF2B5EF4-FFF2-40B4-BE49-F238E27FC236}">
                <a16:creationId xmlns:a16="http://schemas.microsoft.com/office/drawing/2014/main" id="{5B5D9261-EA6F-4F33-B84D-FEA615E28DAD}"/>
              </a:ext>
            </a:extLst>
          </p:cNvPr>
          <p:cNvSpPr>
            <a:spLocks noChangeArrowheads="1"/>
          </p:cNvSpPr>
          <p:nvPr/>
        </p:nvSpPr>
        <p:spPr bwMode="auto">
          <a:xfrm>
            <a:off x="665163" y="1255713"/>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defRPr/>
            </a:pPr>
            <a:r>
              <a:rPr lang="en-GB" altLang="en-US" dirty="0"/>
              <a:t>Read the sentences below and spot the </a:t>
            </a:r>
            <a:r>
              <a:rPr lang="en-GB" altLang="en-US" b="1" dirty="0">
                <a:solidFill>
                  <a:schemeClr val="accent5"/>
                </a:solidFill>
              </a:rPr>
              <a:t>determiners</a:t>
            </a:r>
            <a:r>
              <a:rPr lang="en-GB" altLang="en-US" b="1" dirty="0">
                <a:solidFill>
                  <a:srgbClr val="0070C0"/>
                </a:solidFill>
              </a:rPr>
              <a:t> </a:t>
            </a:r>
            <a:r>
              <a:rPr lang="en-GB" altLang="en-US" dirty="0"/>
              <a:t>which introduce the nouns. There could be more than one.</a:t>
            </a:r>
          </a:p>
        </p:txBody>
      </p:sp>
      <p:sp>
        <p:nvSpPr>
          <p:cNvPr id="19" name="Rectangle 18">
            <a:extLst>
              <a:ext uri="{FF2B5EF4-FFF2-40B4-BE49-F238E27FC236}">
                <a16:creationId xmlns:a16="http://schemas.microsoft.com/office/drawing/2014/main" id="{50CBF9B2-4890-4206-BF8D-E2F835C6EDB3}"/>
              </a:ext>
            </a:extLst>
          </p:cNvPr>
          <p:cNvSpPr/>
          <p:nvPr/>
        </p:nvSpPr>
        <p:spPr>
          <a:xfrm>
            <a:off x="1587500" y="2214563"/>
            <a:ext cx="6340475" cy="601662"/>
          </a:xfrm>
          <a:prstGeom prst="rect">
            <a:avLst/>
          </a:prstGeom>
          <a:solidFill>
            <a:schemeClr val="accent5">
              <a:lumMod val="40000"/>
              <a:lumOff val="60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Oval 19">
            <a:extLst>
              <a:ext uri="{FF2B5EF4-FFF2-40B4-BE49-F238E27FC236}">
                <a16:creationId xmlns:a16="http://schemas.microsoft.com/office/drawing/2014/main" id="{E158DF89-02C5-4680-998E-03DB119B63B7}"/>
              </a:ext>
            </a:extLst>
          </p:cNvPr>
          <p:cNvSpPr/>
          <p:nvPr/>
        </p:nvSpPr>
        <p:spPr>
          <a:xfrm>
            <a:off x="773113" y="1957388"/>
            <a:ext cx="1117600" cy="11176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20">
            <a:extLst>
              <a:ext uri="{FF2B5EF4-FFF2-40B4-BE49-F238E27FC236}">
                <a16:creationId xmlns:a16="http://schemas.microsoft.com/office/drawing/2014/main" id="{86028DDF-E59F-475C-A527-680BD78816A1}"/>
              </a:ext>
            </a:extLst>
          </p:cNvPr>
          <p:cNvSpPr/>
          <p:nvPr/>
        </p:nvSpPr>
        <p:spPr>
          <a:xfrm>
            <a:off x="2960688" y="3279775"/>
            <a:ext cx="4757737" cy="600075"/>
          </a:xfrm>
          <a:prstGeom prst="rect">
            <a:avLst/>
          </a:prstGeom>
          <a:solidFill>
            <a:schemeClr val="accent5">
              <a:lumMod val="40000"/>
              <a:lumOff val="60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Oval 21">
            <a:extLst>
              <a:ext uri="{FF2B5EF4-FFF2-40B4-BE49-F238E27FC236}">
                <a16:creationId xmlns:a16="http://schemas.microsoft.com/office/drawing/2014/main" id="{585A395B-0811-434E-BE36-BFCDC8D714F2}"/>
              </a:ext>
            </a:extLst>
          </p:cNvPr>
          <p:cNvSpPr/>
          <p:nvPr/>
        </p:nvSpPr>
        <p:spPr>
          <a:xfrm>
            <a:off x="7289800" y="3000375"/>
            <a:ext cx="1116013" cy="111601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 name="Rectangle 22">
            <a:extLst>
              <a:ext uri="{FF2B5EF4-FFF2-40B4-BE49-F238E27FC236}">
                <a16:creationId xmlns:a16="http://schemas.microsoft.com/office/drawing/2014/main" id="{AAB3B358-4D12-4C50-B594-15394608D7B0}"/>
              </a:ext>
            </a:extLst>
          </p:cNvPr>
          <p:cNvSpPr/>
          <p:nvPr/>
        </p:nvSpPr>
        <p:spPr>
          <a:xfrm>
            <a:off x="1587500" y="4344988"/>
            <a:ext cx="6340475" cy="601662"/>
          </a:xfrm>
          <a:prstGeom prst="rect">
            <a:avLst/>
          </a:prstGeom>
          <a:solidFill>
            <a:schemeClr val="accent5">
              <a:lumMod val="40000"/>
              <a:lumOff val="60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Oval 23">
            <a:extLst>
              <a:ext uri="{FF2B5EF4-FFF2-40B4-BE49-F238E27FC236}">
                <a16:creationId xmlns:a16="http://schemas.microsoft.com/office/drawing/2014/main" id="{5E208F41-2325-4B50-81B2-36581DAB9914}"/>
              </a:ext>
            </a:extLst>
          </p:cNvPr>
          <p:cNvSpPr/>
          <p:nvPr/>
        </p:nvSpPr>
        <p:spPr>
          <a:xfrm>
            <a:off x="773113" y="4086225"/>
            <a:ext cx="1117600" cy="11176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Rectangle 24">
            <a:extLst>
              <a:ext uri="{FF2B5EF4-FFF2-40B4-BE49-F238E27FC236}">
                <a16:creationId xmlns:a16="http://schemas.microsoft.com/office/drawing/2014/main" id="{33C3216B-E937-4979-A3CB-5B98C7C817E9}"/>
              </a:ext>
            </a:extLst>
          </p:cNvPr>
          <p:cNvSpPr/>
          <p:nvPr/>
        </p:nvSpPr>
        <p:spPr>
          <a:xfrm>
            <a:off x="2960688" y="5434013"/>
            <a:ext cx="4632325" cy="601662"/>
          </a:xfrm>
          <a:prstGeom prst="rect">
            <a:avLst/>
          </a:prstGeom>
          <a:solidFill>
            <a:schemeClr val="accent5">
              <a:lumMod val="40000"/>
              <a:lumOff val="60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Oval 25">
            <a:extLst>
              <a:ext uri="{FF2B5EF4-FFF2-40B4-BE49-F238E27FC236}">
                <a16:creationId xmlns:a16="http://schemas.microsoft.com/office/drawing/2014/main" id="{9E83C7A9-B708-4C7A-B86B-CB4F701D5CC6}"/>
              </a:ext>
            </a:extLst>
          </p:cNvPr>
          <p:cNvSpPr/>
          <p:nvPr/>
        </p:nvSpPr>
        <p:spPr>
          <a:xfrm>
            <a:off x="7289800" y="5173663"/>
            <a:ext cx="1116013" cy="111601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4348"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963" y="2111375"/>
            <a:ext cx="11985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2879725"/>
            <a:ext cx="19589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413" y="3971925"/>
            <a:ext cx="1128712"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0"/>
          <p:cNvPicPr>
            <a:picLocks noChangeAspect="1"/>
          </p:cNvPicPr>
          <p:nvPr/>
        </p:nvPicPr>
        <p:blipFill>
          <a:blip r:embed="rId5" cstate="print">
            <a:extLst>
              <a:ext uri="{28A0092B-C50C-407E-A947-70E740481C1C}">
                <a14:useLocalDpi xmlns:a14="http://schemas.microsoft.com/office/drawing/2010/main" val="0"/>
              </a:ext>
            </a:extLst>
          </a:blip>
          <a:srcRect r="29176"/>
          <a:stretch>
            <a:fillRect/>
          </a:stretch>
        </p:blipFill>
        <p:spPr bwMode="auto">
          <a:xfrm>
            <a:off x="7265988" y="5373688"/>
            <a:ext cx="118268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3D862BB-F07C-4C20-8D15-C5185728E757}"/>
              </a:ext>
            </a:extLst>
          </p:cNvPr>
          <p:cNvSpPr txBox="1"/>
          <p:nvPr/>
        </p:nvSpPr>
        <p:spPr>
          <a:xfrm>
            <a:off x="1916113" y="2316163"/>
            <a:ext cx="6249987" cy="646112"/>
          </a:xfrm>
          <a:prstGeom prst="rect">
            <a:avLst/>
          </a:prstGeom>
          <a:noFill/>
        </p:spPr>
        <p:txBody>
          <a:bodyPr>
            <a:spAutoFit/>
          </a:bodyPr>
          <a:lstStyle/>
          <a:p>
            <a:pPr>
              <a:defRPr/>
            </a:pPr>
            <a:r>
              <a:rPr lang="en-GB" altLang="en-US" b="1" dirty="0">
                <a:solidFill>
                  <a:schemeClr val="accent5"/>
                </a:solidFill>
              </a:rPr>
              <a:t>All</a:t>
            </a:r>
            <a:r>
              <a:rPr lang="en-GB" altLang="en-US" dirty="0"/>
              <a:t> mobile phones must be switched off inside </a:t>
            </a:r>
            <a:r>
              <a:rPr lang="en-GB" altLang="en-US" b="1" dirty="0">
                <a:solidFill>
                  <a:schemeClr val="accent5"/>
                </a:solidFill>
              </a:rPr>
              <a:t>the</a:t>
            </a:r>
            <a:r>
              <a:rPr lang="en-GB" altLang="en-US" dirty="0"/>
              <a:t> cinema.</a:t>
            </a:r>
          </a:p>
          <a:p>
            <a:pPr>
              <a:defRPr/>
            </a:pPr>
            <a:endParaRPr lang="en-GB" dirty="0"/>
          </a:p>
        </p:txBody>
      </p:sp>
      <p:sp>
        <p:nvSpPr>
          <p:cNvPr id="38" name="TextBox 37">
            <a:extLst>
              <a:ext uri="{FF2B5EF4-FFF2-40B4-BE49-F238E27FC236}">
                <a16:creationId xmlns:a16="http://schemas.microsoft.com/office/drawing/2014/main" id="{560071B5-8735-4082-9D4C-018E0E1CE1EF}"/>
              </a:ext>
            </a:extLst>
          </p:cNvPr>
          <p:cNvSpPr txBox="1"/>
          <p:nvPr/>
        </p:nvSpPr>
        <p:spPr>
          <a:xfrm>
            <a:off x="1039813" y="3381375"/>
            <a:ext cx="6249987" cy="646113"/>
          </a:xfrm>
          <a:prstGeom prst="rect">
            <a:avLst/>
          </a:prstGeom>
          <a:noFill/>
        </p:spPr>
        <p:txBody>
          <a:bodyPr>
            <a:spAutoFit/>
          </a:bodyPr>
          <a:lstStyle/>
          <a:p>
            <a:pPr algn="r">
              <a:defRPr/>
            </a:pPr>
            <a:r>
              <a:rPr lang="en-GB" altLang="en-US" b="1" dirty="0">
                <a:solidFill>
                  <a:schemeClr val="accent5"/>
                </a:solidFill>
              </a:rPr>
              <a:t>A</a:t>
            </a:r>
            <a:r>
              <a:rPr lang="en-GB" altLang="en-US" dirty="0"/>
              <a:t> sandy beach is just beyond </a:t>
            </a:r>
            <a:r>
              <a:rPr lang="en-GB" altLang="en-US" b="1" dirty="0">
                <a:solidFill>
                  <a:schemeClr val="accent5"/>
                </a:solidFill>
              </a:rPr>
              <a:t>those</a:t>
            </a:r>
            <a:r>
              <a:rPr lang="en-GB" altLang="en-US" dirty="0"/>
              <a:t> trees.</a:t>
            </a:r>
          </a:p>
          <a:p>
            <a:pPr>
              <a:defRPr/>
            </a:pPr>
            <a:endParaRPr lang="en-GB" dirty="0"/>
          </a:p>
        </p:txBody>
      </p:sp>
      <p:sp>
        <p:nvSpPr>
          <p:cNvPr id="54" name="TextBox 53">
            <a:extLst>
              <a:ext uri="{FF2B5EF4-FFF2-40B4-BE49-F238E27FC236}">
                <a16:creationId xmlns:a16="http://schemas.microsoft.com/office/drawing/2014/main" id="{A2F5FB67-91F1-4697-8225-B0E430E335EF}"/>
              </a:ext>
            </a:extLst>
          </p:cNvPr>
          <p:cNvSpPr txBox="1"/>
          <p:nvPr/>
        </p:nvSpPr>
        <p:spPr>
          <a:xfrm>
            <a:off x="1916113" y="4433888"/>
            <a:ext cx="6249987" cy="646112"/>
          </a:xfrm>
          <a:prstGeom prst="rect">
            <a:avLst/>
          </a:prstGeom>
          <a:noFill/>
        </p:spPr>
        <p:txBody>
          <a:bodyPr>
            <a:spAutoFit/>
          </a:bodyPr>
          <a:lstStyle/>
          <a:p>
            <a:pPr>
              <a:defRPr/>
            </a:pPr>
            <a:r>
              <a:rPr lang="en-GB" altLang="en-US" b="1" dirty="0">
                <a:solidFill>
                  <a:schemeClr val="accent5"/>
                </a:solidFill>
              </a:rPr>
              <a:t>Five</a:t>
            </a:r>
            <a:r>
              <a:rPr lang="en-GB" altLang="en-US" dirty="0"/>
              <a:t> towers stood on top of </a:t>
            </a:r>
            <a:r>
              <a:rPr lang="en-GB" altLang="en-US" b="1" dirty="0">
                <a:solidFill>
                  <a:schemeClr val="accent5"/>
                </a:solidFill>
              </a:rPr>
              <a:t>an</a:t>
            </a:r>
            <a:r>
              <a:rPr lang="en-GB" altLang="en-US" dirty="0"/>
              <a:t> amazing sandcastle.</a:t>
            </a:r>
          </a:p>
          <a:p>
            <a:pPr>
              <a:defRPr/>
            </a:pPr>
            <a:endParaRPr lang="en-GB" dirty="0"/>
          </a:p>
        </p:txBody>
      </p:sp>
      <p:sp>
        <p:nvSpPr>
          <p:cNvPr id="55" name="TextBox 54">
            <a:extLst>
              <a:ext uri="{FF2B5EF4-FFF2-40B4-BE49-F238E27FC236}">
                <a16:creationId xmlns:a16="http://schemas.microsoft.com/office/drawing/2014/main" id="{5098E140-2EB1-448F-9A6A-DE9755683BA9}"/>
              </a:ext>
            </a:extLst>
          </p:cNvPr>
          <p:cNvSpPr txBox="1"/>
          <p:nvPr/>
        </p:nvSpPr>
        <p:spPr>
          <a:xfrm>
            <a:off x="1057275" y="5541963"/>
            <a:ext cx="6251575" cy="646112"/>
          </a:xfrm>
          <a:prstGeom prst="rect">
            <a:avLst/>
          </a:prstGeom>
          <a:noFill/>
        </p:spPr>
        <p:txBody>
          <a:bodyPr>
            <a:spAutoFit/>
          </a:bodyPr>
          <a:lstStyle/>
          <a:p>
            <a:pPr algn="r">
              <a:defRPr/>
            </a:pPr>
            <a:r>
              <a:rPr lang="en-GB" altLang="en-US" b="1" dirty="0">
                <a:solidFill>
                  <a:schemeClr val="accent5"/>
                </a:solidFill>
              </a:rPr>
              <a:t>Some</a:t>
            </a:r>
            <a:r>
              <a:rPr lang="en-GB" altLang="en-US" dirty="0"/>
              <a:t> children are sitting on </a:t>
            </a:r>
            <a:r>
              <a:rPr lang="en-GB" altLang="en-US" b="1" dirty="0">
                <a:solidFill>
                  <a:schemeClr val="accent5"/>
                </a:solidFill>
              </a:rPr>
              <a:t>that</a:t>
            </a:r>
            <a:r>
              <a:rPr lang="en-GB" altLang="en-US" dirty="0"/>
              <a:t> bench.</a:t>
            </a:r>
          </a:p>
          <a:p>
            <a:pPr>
              <a:defRPr/>
            </a:pP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p:cNvSpPr>
            <a:spLocks noGrp="1"/>
          </p:cNvSpPr>
          <p:nvPr>
            <p:ph type="title"/>
          </p:nvPr>
        </p:nvSpPr>
        <p:spPr>
          <a:xfrm>
            <a:off x="457200" y="479425"/>
            <a:ext cx="8220075" cy="993775"/>
          </a:xfrm>
        </p:spPr>
        <p:txBody>
          <a:bodyPr/>
          <a:lstStyle/>
          <a:p>
            <a:pPr algn="ctr" eaLnBrk="1" hangingPunct="1"/>
            <a:r>
              <a:rPr lang="en-GB" altLang="en-US" smtClean="0">
                <a:latin typeface="Twinkl" pitchFamily="2" charset="0"/>
              </a:rPr>
              <a:t>Add a Determiner</a:t>
            </a:r>
            <a:endParaRPr lang="en-GB" altLang="en-US" sz="3600" smtClean="0">
              <a:latin typeface="Twinkl" pitchFamily="2" charset="0"/>
            </a:endParaRPr>
          </a:p>
        </p:txBody>
      </p:sp>
      <p:sp>
        <p:nvSpPr>
          <p:cNvPr id="9219" name="Rectangle 4">
            <a:extLst>
              <a:ext uri="{FF2B5EF4-FFF2-40B4-BE49-F238E27FC236}">
                <a16:creationId xmlns:a16="http://schemas.microsoft.com/office/drawing/2014/main" id="{5B5D9261-EA6F-4F33-B84D-FEA615E28DAD}"/>
              </a:ext>
            </a:extLst>
          </p:cNvPr>
          <p:cNvSpPr>
            <a:spLocks noChangeArrowheads="1"/>
          </p:cNvSpPr>
          <p:nvPr/>
        </p:nvSpPr>
        <p:spPr bwMode="auto">
          <a:xfrm>
            <a:off x="665163" y="1255713"/>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defRPr/>
            </a:pPr>
            <a:r>
              <a:rPr lang="en-GB" altLang="en-US" dirty="0"/>
              <a:t>Read the sentences below and add a </a:t>
            </a:r>
            <a:r>
              <a:rPr lang="en-GB" altLang="en-US" b="1" dirty="0">
                <a:solidFill>
                  <a:schemeClr val="accent5"/>
                </a:solidFill>
              </a:rPr>
              <a:t>determiner</a:t>
            </a:r>
            <a:r>
              <a:rPr lang="en-GB" altLang="en-US" b="1" dirty="0">
                <a:solidFill>
                  <a:srgbClr val="0070C0"/>
                </a:solidFill>
              </a:rPr>
              <a:t> </a:t>
            </a:r>
            <a:r>
              <a:rPr lang="en-GB" altLang="en-US" dirty="0"/>
              <a:t>which introduces the noun and gives the reader some important information about it.</a:t>
            </a:r>
          </a:p>
        </p:txBody>
      </p:sp>
      <p:sp>
        <p:nvSpPr>
          <p:cNvPr id="19" name="Rectangle 18">
            <a:extLst>
              <a:ext uri="{FF2B5EF4-FFF2-40B4-BE49-F238E27FC236}">
                <a16:creationId xmlns:a16="http://schemas.microsoft.com/office/drawing/2014/main" id="{50CBF9B2-4890-4206-BF8D-E2F835C6EDB3}"/>
              </a:ext>
            </a:extLst>
          </p:cNvPr>
          <p:cNvSpPr/>
          <p:nvPr/>
        </p:nvSpPr>
        <p:spPr>
          <a:xfrm>
            <a:off x="1587500" y="2228850"/>
            <a:ext cx="6340475" cy="601663"/>
          </a:xfrm>
          <a:prstGeom prst="rect">
            <a:avLst/>
          </a:prstGeom>
          <a:solidFill>
            <a:schemeClr val="accent5">
              <a:lumMod val="40000"/>
              <a:lumOff val="60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Oval 19">
            <a:extLst>
              <a:ext uri="{FF2B5EF4-FFF2-40B4-BE49-F238E27FC236}">
                <a16:creationId xmlns:a16="http://schemas.microsoft.com/office/drawing/2014/main" id="{E158DF89-02C5-4680-998E-03DB119B63B7}"/>
              </a:ext>
            </a:extLst>
          </p:cNvPr>
          <p:cNvSpPr/>
          <p:nvPr/>
        </p:nvSpPr>
        <p:spPr>
          <a:xfrm>
            <a:off x="773113" y="1971675"/>
            <a:ext cx="1117600" cy="111601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20">
            <a:extLst>
              <a:ext uri="{FF2B5EF4-FFF2-40B4-BE49-F238E27FC236}">
                <a16:creationId xmlns:a16="http://schemas.microsoft.com/office/drawing/2014/main" id="{86028DDF-E59F-475C-A527-680BD78816A1}"/>
              </a:ext>
            </a:extLst>
          </p:cNvPr>
          <p:cNvSpPr/>
          <p:nvPr/>
        </p:nvSpPr>
        <p:spPr>
          <a:xfrm>
            <a:off x="1425575" y="3159125"/>
            <a:ext cx="6292850" cy="601663"/>
          </a:xfrm>
          <a:prstGeom prst="rect">
            <a:avLst/>
          </a:prstGeom>
          <a:solidFill>
            <a:schemeClr val="accent5">
              <a:lumMod val="40000"/>
              <a:lumOff val="60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Oval 21">
            <a:extLst>
              <a:ext uri="{FF2B5EF4-FFF2-40B4-BE49-F238E27FC236}">
                <a16:creationId xmlns:a16="http://schemas.microsoft.com/office/drawing/2014/main" id="{585A395B-0811-434E-BE36-BFCDC8D714F2}"/>
              </a:ext>
            </a:extLst>
          </p:cNvPr>
          <p:cNvSpPr/>
          <p:nvPr/>
        </p:nvSpPr>
        <p:spPr>
          <a:xfrm>
            <a:off x="7289800" y="2881313"/>
            <a:ext cx="1116013" cy="111601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 name="Rectangle 22">
            <a:extLst>
              <a:ext uri="{FF2B5EF4-FFF2-40B4-BE49-F238E27FC236}">
                <a16:creationId xmlns:a16="http://schemas.microsoft.com/office/drawing/2014/main" id="{AAB3B358-4D12-4C50-B594-15394608D7B0}"/>
              </a:ext>
            </a:extLst>
          </p:cNvPr>
          <p:cNvSpPr/>
          <p:nvPr/>
        </p:nvSpPr>
        <p:spPr>
          <a:xfrm>
            <a:off x="1587500" y="4040188"/>
            <a:ext cx="6340475" cy="601662"/>
          </a:xfrm>
          <a:prstGeom prst="rect">
            <a:avLst/>
          </a:prstGeom>
          <a:solidFill>
            <a:schemeClr val="accent5">
              <a:lumMod val="40000"/>
              <a:lumOff val="60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Oval 23">
            <a:extLst>
              <a:ext uri="{FF2B5EF4-FFF2-40B4-BE49-F238E27FC236}">
                <a16:creationId xmlns:a16="http://schemas.microsoft.com/office/drawing/2014/main" id="{5E208F41-2325-4B50-81B2-36581DAB9914}"/>
              </a:ext>
            </a:extLst>
          </p:cNvPr>
          <p:cNvSpPr/>
          <p:nvPr/>
        </p:nvSpPr>
        <p:spPr>
          <a:xfrm>
            <a:off x="773113" y="3783013"/>
            <a:ext cx="1117600" cy="111601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Rectangle 24">
            <a:extLst>
              <a:ext uri="{FF2B5EF4-FFF2-40B4-BE49-F238E27FC236}">
                <a16:creationId xmlns:a16="http://schemas.microsoft.com/office/drawing/2014/main" id="{33C3216B-E937-4979-A3CB-5B98C7C817E9}"/>
              </a:ext>
            </a:extLst>
          </p:cNvPr>
          <p:cNvSpPr/>
          <p:nvPr/>
        </p:nvSpPr>
        <p:spPr>
          <a:xfrm>
            <a:off x="1266825" y="4978400"/>
            <a:ext cx="6326188" cy="601663"/>
          </a:xfrm>
          <a:prstGeom prst="rect">
            <a:avLst/>
          </a:prstGeom>
          <a:solidFill>
            <a:schemeClr val="accent5">
              <a:lumMod val="40000"/>
              <a:lumOff val="60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Oval 25">
            <a:extLst>
              <a:ext uri="{FF2B5EF4-FFF2-40B4-BE49-F238E27FC236}">
                <a16:creationId xmlns:a16="http://schemas.microsoft.com/office/drawing/2014/main" id="{9E83C7A9-B708-4C7A-B86B-CB4F701D5CC6}"/>
              </a:ext>
            </a:extLst>
          </p:cNvPr>
          <p:cNvSpPr/>
          <p:nvPr/>
        </p:nvSpPr>
        <p:spPr>
          <a:xfrm>
            <a:off x="7289800" y="4703763"/>
            <a:ext cx="1116013" cy="111601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5372" name="TextBox 11"/>
          <p:cNvSpPr txBox="1">
            <a:spLocks noChangeArrowheads="1"/>
          </p:cNvSpPr>
          <p:nvPr/>
        </p:nvSpPr>
        <p:spPr bwMode="auto">
          <a:xfrm>
            <a:off x="1916113" y="2330450"/>
            <a:ext cx="6249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u="sng">
                <a:solidFill>
                  <a:schemeClr val="tx1"/>
                </a:solidFill>
              </a:rPr>
              <a:t>           </a:t>
            </a:r>
            <a:r>
              <a:rPr lang="en-GB" altLang="en-US">
                <a:solidFill>
                  <a:schemeClr val="tx1"/>
                </a:solidFill>
              </a:rPr>
              <a:t> king signed </a:t>
            </a:r>
            <a:r>
              <a:rPr lang="en-GB" altLang="en-US" u="sng">
                <a:solidFill>
                  <a:schemeClr val="tx1"/>
                </a:solidFill>
              </a:rPr>
              <a:t>          </a:t>
            </a:r>
            <a:r>
              <a:rPr lang="en-GB" altLang="en-US">
                <a:solidFill>
                  <a:schemeClr val="tx1"/>
                </a:solidFill>
              </a:rPr>
              <a:t> important papers.</a:t>
            </a:r>
          </a:p>
          <a:p>
            <a:pPr>
              <a:lnSpc>
                <a:spcPct val="100000"/>
              </a:lnSpc>
              <a:spcBef>
                <a:spcPct val="0"/>
              </a:spcBef>
              <a:buFontTx/>
              <a:buNone/>
            </a:pPr>
            <a:endParaRPr lang="en-GB" altLang="en-US">
              <a:solidFill>
                <a:schemeClr val="tx1"/>
              </a:solidFill>
            </a:endParaRPr>
          </a:p>
        </p:txBody>
      </p:sp>
      <p:sp>
        <p:nvSpPr>
          <p:cNvPr id="15373" name="TextBox 37"/>
          <p:cNvSpPr txBox="1">
            <a:spLocks noChangeArrowheads="1"/>
          </p:cNvSpPr>
          <p:nvPr/>
        </p:nvSpPr>
        <p:spPr bwMode="auto">
          <a:xfrm>
            <a:off x="1039813" y="3260725"/>
            <a:ext cx="6249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r">
              <a:lnSpc>
                <a:spcPct val="100000"/>
              </a:lnSpc>
              <a:spcBef>
                <a:spcPct val="0"/>
              </a:spcBef>
              <a:buFontTx/>
              <a:buNone/>
            </a:pPr>
            <a:r>
              <a:rPr lang="en-GB" altLang="en-US" u="sng">
                <a:solidFill>
                  <a:schemeClr val="tx1"/>
                </a:solidFill>
              </a:rPr>
              <a:t>          </a:t>
            </a:r>
            <a:r>
              <a:rPr lang="en-GB" altLang="en-US">
                <a:solidFill>
                  <a:schemeClr val="tx1"/>
                </a:solidFill>
              </a:rPr>
              <a:t> fridge held </a:t>
            </a:r>
            <a:r>
              <a:rPr lang="en-GB" altLang="en-US" u="sng">
                <a:solidFill>
                  <a:schemeClr val="tx1"/>
                </a:solidFill>
              </a:rPr>
              <a:t>           </a:t>
            </a:r>
            <a:r>
              <a:rPr lang="en-GB" altLang="en-US">
                <a:solidFill>
                  <a:schemeClr val="tx1"/>
                </a:solidFill>
              </a:rPr>
              <a:t> eggs and </a:t>
            </a:r>
            <a:r>
              <a:rPr lang="en-GB" altLang="en-US" u="sng">
                <a:solidFill>
                  <a:schemeClr val="tx1"/>
                </a:solidFill>
              </a:rPr>
              <a:t>          </a:t>
            </a:r>
            <a:r>
              <a:rPr lang="en-GB" altLang="en-US">
                <a:solidFill>
                  <a:schemeClr val="tx1"/>
                </a:solidFill>
              </a:rPr>
              <a:t> vegetables.</a:t>
            </a:r>
          </a:p>
          <a:p>
            <a:pPr>
              <a:lnSpc>
                <a:spcPct val="100000"/>
              </a:lnSpc>
              <a:spcBef>
                <a:spcPct val="0"/>
              </a:spcBef>
              <a:buFontTx/>
              <a:buNone/>
            </a:pPr>
            <a:endParaRPr lang="en-GB" altLang="en-US">
              <a:solidFill>
                <a:schemeClr val="tx1"/>
              </a:solidFill>
            </a:endParaRPr>
          </a:p>
        </p:txBody>
      </p:sp>
      <p:sp>
        <p:nvSpPr>
          <p:cNvPr id="15374" name="TextBox 53"/>
          <p:cNvSpPr txBox="1">
            <a:spLocks noChangeArrowheads="1"/>
          </p:cNvSpPr>
          <p:nvPr/>
        </p:nvSpPr>
        <p:spPr bwMode="auto">
          <a:xfrm>
            <a:off x="1916113" y="4129088"/>
            <a:ext cx="6249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nSpc>
                <a:spcPct val="100000"/>
              </a:lnSpc>
              <a:spcBef>
                <a:spcPct val="0"/>
              </a:spcBef>
              <a:buFontTx/>
              <a:buNone/>
            </a:pPr>
            <a:r>
              <a:rPr lang="en-GB" altLang="en-US" u="sng">
                <a:solidFill>
                  <a:schemeClr val="tx1"/>
                </a:solidFill>
              </a:rPr>
              <a:t>          </a:t>
            </a:r>
            <a:r>
              <a:rPr lang="en-GB" altLang="en-US">
                <a:solidFill>
                  <a:schemeClr val="tx1"/>
                </a:solidFill>
              </a:rPr>
              <a:t> mother and </a:t>
            </a:r>
            <a:r>
              <a:rPr lang="en-GB" altLang="en-US" u="sng">
                <a:solidFill>
                  <a:schemeClr val="tx1"/>
                </a:solidFill>
              </a:rPr>
              <a:t>           </a:t>
            </a:r>
            <a:r>
              <a:rPr lang="en-GB" altLang="en-US">
                <a:solidFill>
                  <a:schemeClr val="tx1"/>
                </a:solidFill>
              </a:rPr>
              <a:t> daughters sat together.</a:t>
            </a:r>
          </a:p>
          <a:p>
            <a:pPr>
              <a:lnSpc>
                <a:spcPct val="100000"/>
              </a:lnSpc>
              <a:spcBef>
                <a:spcPct val="0"/>
              </a:spcBef>
              <a:buFontTx/>
              <a:buNone/>
            </a:pPr>
            <a:endParaRPr lang="en-GB" altLang="en-US">
              <a:solidFill>
                <a:schemeClr val="tx1"/>
              </a:solidFill>
            </a:endParaRPr>
          </a:p>
        </p:txBody>
      </p:sp>
      <p:sp>
        <p:nvSpPr>
          <p:cNvPr id="15375" name="TextBox 54"/>
          <p:cNvSpPr txBox="1">
            <a:spLocks noChangeArrowheads="1"/>
          </p:cNvSpPr>
          <p:nvPr/>
        </p:nvSpPr>
        <p:spPr bwMode="auto">
          <a:xfrm>
            <a:off x="1057275" y="5086350"/>
            <a:ext cx="6251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r">
              <a:lnSpc>
                <a:spcPct val="100000"/>
              </a:lnSpc>
              <a:spcBef>
                <a:spcPct val="0"/>
              </a:spcBef>
              <a:buFontTx/>
              <a:buNone/>
            </a:pPr>
            <a:r>
              <a:rPr lang="en-GB" altLang="en-US" u="sng">
                <a:solidFill>
                  <a:schemeClr val="tx1"/>
                </a:solidFill>
              </a:rPr>
              <a:t>          </a:t>
            </a:r>
            <a:r>
              <a:rPr lang="en-GB" altLang="en-US">
                <a:solidFill>
                  <a:schemeClr val="tx1"/>
                </a:solidFill>
              </a:rPr>
              <a:t> children threw </a:t>
            </a:r>
            <a:r>
              <a:rPr lang="en-GB" altLang="en-US" u="sng">
                <a:solidFill>
                  <a:schemeClr val="tx1"/>
                </a:solidFill>
              </a:rPr>
              <a:t>          </a:t>
            </a:r>
            <a:r>
              <a:rPr lang="en-GB" altLang="en-US">
                <a:solidFill>
                  <a:schemeClr val="tx1"/>
                </a:solidFill>
              </a:rPr>
              <a:t> ball around </a:t>
            </a:r>
            <a:r>
              <a:rPr lang="en-GB" altLang="en-US" u="sng">
                <a:solidFill>
                  <a:schemeClr val="tx1"/>
                </a:solidFill>
              </a:rPr>
              <a:t>          </a:t>
            </a:r>
            <a:r>
              <a:rPr lang="en-GB" altLang="en-US">
                <a:solidFill>
                  <a:schemeClr val="tx1"/>
                </a:solidFill>
              </a:rPr>
              <a:t> circle.</a:t>
            </a:r>
          </a:p>
          <a:p>
            <a:pPr>
              <a:lnSpc>
                <a:spcPct val="100000"/>
              </a:lnSpc>
              <a:spcBef>
                <a:spcPct val="0"/>
              </a:spcBef>
              <a:buFontTx/>
              <a:buNone/>
            </a:pPr>
            <a:endParaRPr lang="en-GB" altLang="en-US">
              <a:solidFill>
                <a:schemeClr val="tx1"/>
              </a:solidFill>
            </a:endParaRPr>
          </a:p>
        </p:txBody>
      </p:sp>
      <p:pic>
        <p:nvPicPr>
          <p:cNvPr id="1537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013" y="2105025"/>
            <a:ext cx="1193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800" y="3074988"/>
            <a:ext cx="11080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0" y="3790950"/>
            <a:ext cx="123507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5188" y="4752975"/>
            <a:ext cx="14255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4">
            <a:extLst>
              <a:ext uri="{FF2B5EF4-FFF2-40B4-BE49-F238E27FC236}">
                <a16:creationId xmlns:a16="http://schemas.microsoft.com/office/drawing/2014/main" id="{1645FCEF-75AA-4AB6-BB93-5B4C83A88568}"/>
              </a:ext>
            </a:extLst>
          </p:cNvPr>
          <p:cNvSpPr>
            <a:spLocks noChangeArrowheads="1"/>
          </p:cNvSpPr>
          <p:nvPr/>
        </p:nvSpPr>
        <p:spPr bwMode="auto">
          <a:xfrm>
            <a:off x="660400" y="580072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defRPr/>
            </a:pPr>
            <a:r>
              <a:rPr lang="en-GB" altLang="en-US" dirty="0"/>
              <a:t>Is there more than one </a:t>
            </a:r>
            <a:r>
              <a:rPr lang="en-GB" altLang="en-US" b="1" dirty="0">
                <a:solidFill>
                  <a:schemeClr val="accent5"/>
                </a:solidFill>
              </a:rPr>
              <a:t>determiner</a:t>
            </a:r>
            <a:r>
              <a:rPr lang="en-GB" altLang="en-US" b="1" dirty="0">
                <a:solidFill>
                  <a:srgbClr val="0070C0"/>
                </a:solidFill>
              </a:rPr>
              <a:t> </a:t>
            </a:r>
            <a:r>
              <a:rPr lang="en-GB" altLang="en-US" dirty="0"/>
              <a:t>which makes sense?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5A5527-7F9F-4170-9A67-3D1FFF583012}"/>
              </a:ext>
            </a:extLst>
          </p:cNvPr>
          <p:cNvSpPr/>
          <p:nvPr/>
        </p:nvSpPr>
        <p:spPr>
          <a:xfrm>
            <a:off x="696913" y="5670550"/>
            <a:ext cx="7808912" cy="495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7" name="Title 1"/>
          <p:cNvSpPr>
            <a:spLocks noGrp="1"/>
          </p:cNvSpPr>
          <p:nvPr>
            <p:ph type="title"/>
          </p:nvPr>
        </p:nvSpPr>
        <p:spPr>
          <a:xfrm>
            <a:off x="457200" y="479425"/>
            <a:ext cx="8220075" cy="993775"/>
          </a:xfrm>
        </p:spPr>
        <p:txBody>
          <a:bodyPr/>
          <a:lstStyle/>
          <a:p>
            <a:pPr eaLnBrk="1" hangingPunct="1"/>
            <a:r>
              <a:rPr lang="en-GB" altLang="en-US" smtClean="0">
                <a:solidFill>
                  <a:schemeClr val="tx1"/>
                </a:solidFill>
                <a:latin typeface="Twinkl" pitchFamily="2" charset="0"/>
              </a:rPr>
              <a:t>Determine the Determiner!</a:t>
            </a:r>
            <a:endParaRPr lang="en-GB" altLang="en-US" smtClean="0"/>
          </a:p>
        </p:txBody>
      </p:sp>
      <p:sp>
        <p:nvSpPr>
          <p:cNvPr id="4" name="Rectangle 3">
            <a:extLst>
              <a:ext uri="{FF2B5EF4-FFF2-40B4-BE49-F238E27FC236}">
                <a16:creationId xmlns:a16="http://schemas.microsoft.com/office/drawing/2014/main" id="{07799E50-EF3D-4DB2-AB2E-0A5EB46D6585}"/>
              </a:ext>
            </a:extLst>
          </p:cNvPr>
          <p:cNvSpPr/>
          <p:nvPr/>
        </p:nvSpPr>
        <p:spPr>
          <a:xfrm rot="10800000">
            <a:off x="777667" y="5759865"/>
            <a:ext cx="7638843" cy="317136"/>
          </a:xfrm>
          <a:prstGeom prst="rect">
            <a:avLst/>
          </a:prstGeom>
          <a:gradFill flip="none" rotWithShape="1">
            <a:gsLst>
              <a:gs pos="0">
                <a:schemeClr val="accent4"/>
              </a:gs>
              <a:gs pos="50000">
                <a:schemeClr val="accent4">
                  <a:lumMod val="60000"/>
                  <a:lumOff val="40000"/>
                </a:schemeClr>
              </a:gs>
              <a:gs pos="100000">
                <a:srgbClr val="FF0000"/>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391" name="Rectangle 4"/>
          <p:cNvSpPr>
            <a:spLocks noChangeArrowheads="1"/>
          </p:cNvSpPr>
          <p:nvPr/>
        </p:nvSpPr>
        <p:spPr bwMode="auto">
          <a:xfrm>
            <a:off x="665163" y="1255713"/>
            <a:ext cx="7632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eaLnBrk="1" hangingPunct="1">
              <a:lnSpc>
                <a:spcPct val="100000"/>
              </a:lnSpc>
              <a:spcBef>
                <a:spcPct val="0"/>
              </a:spcBef>
              <a:buFont typeface="Arial" panose="020B0604020202020204" pitchFamily="34" charset="0"/>
              <a:buNone/>
            </a:pPr>
            <a:r>
              <a:rPr lang="en-GB" altLang="en-US">
                <a:solidFill>
                  <a:schemeClr val="tx1"/>
                </a:solidFill>
              </a:rPr>
              <a:t>Look at the sentence below. How many different determiners can you use in two minutes to complete the sentence so that it still makes sense? Write your answers on a whiteboard.</a:t>
            </a:r>
          </a:p>
        </p:txBody>
      </p:sp>
      <p:sp>
        <p:nvSpPr>
          <p:cNvPr id="16392" name="Rectangle 4"/>
          <p:cNvSpPr>
            <a:spLocks noChangeArrowheads="1"/>
          </p:cNvSpPr>
          <p:nvPr/>
        </p:nvSpPr>
        <p:spPr bwMode="auto">
          <a:xfrm>
            <a:off x="665163" y="2262188"/>
            <a:ext cx="76327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u="sng">
                <a:solidFill>
                  <a:schemeClr val="tx1"/>
                </a:solidFill>
              </a:rPr>
              <a:t>           </a:t>
            </a:r>
            <a:r>
              <a:rPr lang="en-GB" altLang="en-US">
                <a:solidFill>
                  <a:schemeClr val="tx1"/>
                </a:solidFill>
              </a:rPr>
              <a:t> father threw </a:t>
            </a:r>
            <a:r>
              <a:rPr lang="en-GB" altLang="en-US" u="sng">
                <a:solidFill>
                  <a:schemeClr val="tx1"/>
                </a:solidFill>
              </a:rPr>
              <a:t>           </a:t>
            </a:r>
            <a:r>
              <a:rPr lang="en-GB" altLang="en-US">
                <a:solidFill>
                  <a:schemeClr val="tx1"/>
                </a:solidFill>
              </a:rPr>
              <a:t> ball to </a:t>
            </a:r>
            <a:r>
              <a:rPr lang="en-GB" altLang="en-US" u="sng">
                <a:solidFill>
                  <a:schemeClr val="tx1"/>
                </a:solidFill>
              </a:rPr>
              <a:t>            </a:t>
            </a:r>
            <a:r>
              <a:rPr lang="en-GB" altLang="en-US">
                <a:solidFill>
                  <a:schemeClr val="tx1"/>
                </a:solidFill>
              </a:rPr>
              <a:t> daughter.</a:t>
            </a:r>
          </a:p>
        </p:txBody>
      </p:sp>
      <p:pic>
        <p:nvPicPr>
          <p:cNvPr id="16393"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0663" y="2886075"/>
            <a:ext cx="3614737"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0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300</TotalTime>
  <Words>1118</Words>
  <Application>Microsoft Office PowerPoint</Application>
  <PresentationFormat>On-screen Show (4:3)</PresentationFormat>
  <Paragraphs>126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Sassoon Infant Rg</vt:lpstr>
      <vt:lpstr>Twinkl</vt:lpstr>
      <vt:lpstr>Calibri</vt:lpstr>
      <vt:lpstr>Twinkl SemiBold</vt:lpstr>
      <vt:lpstr>Arial</vt:lpstr>
      <vt:lpstr>Office Theme</vt:lpstr>
      <vt:lpstr>PowerPoint Presentation</vt:lpstr>
      <vt:lpstr>What Can You See?</vt:lpstr>
      <vt:lpstr>What Can You See?</vt:lpstr>
      <vt:lpstr>Determiners</vt:lpstr>
      <vt:lpstr>Determiner Or Not?</vt:lpstr>
      <vt:lpstr>Spot the Determiners</vt:lpstr>
      <vt:lpstr>Spot the Determiners</vt:lpstr>
      <vt:lpstr>Add a Determiner</vt:lpstr>
      <vt:lpstr>Determine the Determiner!</vt:lpstr>
      <vt:lpstr>Determine the Determiner!</vt:lpstr>
      <vt:lpstr>Determine the Determiner!</vt:lpstr>
      <vt:lpstr>Determine the Determiner!</vt:lpstr>
      <vt:lpstr>The Determiner Detectives</vt:lpstr>
      <vt:lpstr>Determiners Quick Quiz</vt:lpstr>
      <vt:lpstr>Determiners Quick Quiz</vt:lpstr>
      <vt:lpstr>Determiners Quick Quiz</vt:lpstr>
      <vt:lpstr>Determiners Quick Quiz</vt:lpstr>
      <vt:lpstr>Determiners Quick Quiz</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Shauna Luckett</dc:creator>
  <cp:lastModifiedBy>Staff</cp:lastModifiedBy>
  <cp:revision>19</cp:revision>
  <dcterms:created xsi:type="dcterms:W3CDTF">2017-08-09T14:15:23Z</dcterms:created>
  <dcterms:modified xsi:type="dcterms:W3CDTF">2020-06-08T12:06:43Z</dcterms:modified>
</cp:coreProperties>
</file>