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1" r:id="rId2"/>
    <p:sldId id="302" r:id="rId3"/>
    <p:sldId id="314" r:id="rId4"/>
    <p:sldId id="315" r:id="rId5"/>
    <p:sldId id="316" r:id="rId6"/>
    <p:sldId id="289" r:id="rId7"/>
    <p:sldId id="306" r:id="rId8"/>
    <p:sldId id="317" r:id="rId9"/>
    <p:sldId id="318" r:id="rId10"/>
    <p:sldId id="319" r:id="rId11"/>
    <p:sldId id="320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  <p:embeddedFont>
      <p:font typeface="Twinkl SemiBold" pitchFamily="2" charset="0"/>
      <p:bold r:id="rId22"/>
    </p:embeddedFont>
    <p:embeddedFont>
      <p:font typeface="Sassoon Infant Rg" panose="02000503030000020003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40">
          <p15:clr>
            <a:srgbClr val="A4A3A4"/>
          </p15:clr>
        </p15:guide>
        <p15:guide id="8" pos="1179">
          <p15:clr>
            <a:srgbClr val="A4A3A4"/>
          </p15:clr>
        </p15:guide>
        <p15:guide id="9" pos="476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  <a:srgbClr val="000000"/>
    <a:srgbClr val="009F90"/>
    <a:srgbClr val="41BA97"/>
    <a:srgbClr val="DE1E5A"/>
    <a:srgbClr val="96DAC7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9" autoAdjust="0"/>
    <p:restoredTop sz="85802" autoAdjust="0"/>
  </p:normalViewPr>
  <p:slideViewPr>
    <p:cSldViewPr snapToGrid="0">
      <p:cViewPr varScale="1">
        <p:scale>
          <a:sx n="63" d="100"/>
          <a:sy n="63" d="100"/>
        </p:scale>
        <p:origin x="1494" y="6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1179"/>
        <p:guide pos="476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3CF56A-68B6-4063-9CFB-4F75FC146C41}" type="datetimeFigureOut">
              <a:rPr lang="en-GB"/>
              <a:pPr>
                <a:defRPr/>
              </a:pPr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C252EE-2351-4D63-8C41-A5BA45783D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503E46-85D8-4732-A40D-97647B9794DE}" type="datetimeFigureOut">
              <a:rPr lang="en-GB"/>
              <a:pPr>
                <a:defRPr/>
              </a:pPr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5FC9FC-C107-410E-AB16-4140879B45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C596EC9F-E67E-45F2-AA84-F2F8C8031189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99EE4133-F917-4DFA-B69B-305528D335A0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4DC3243B-8F25-437F-9AFB-D0E7452F0D9F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460C2847-3CA2-4EB6-8101-CC27E83FE96E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046AB6E6-E4A3-49C4-AF1B-3B28B954AD0C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6B65A658-2DF3-4743-9BED-D9ECDD07E4DE}" type="slidenum">
              <a:rPr lang="en-GB" altLang="en-US" smtClean="0">
                <a:latin typeface="Calibri" panose="020F0502020204030204" pitchFamily="34" charset="0"/>
              </a:rPr>
              <a:pPr/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AC4C7B3B-3A5C-4B97-A48A-C4904069CB04}" type="slidenum">
              <a:rPr lang="en-GB" altLang="en-US" smtClean="0">
                <a:latin typeface="Calibri" panose="020F0502020204030204" pitchFamily="34" charset="0"/>
              </a:rPr>
              <a:pPr/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318CC0AA-5E40-434E-8FB6-CA0B364666ED}" type="slidenum">
              <a:rPr lang="en-GB" altLang="en-US" smtClean="0">
                <a:latin typeface="Calibri" panose="020F0502020204030204" pitchFamily="34" charset="0"/>
              </a:rPr>
              <a:pPr/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DDA73C16-9144-402C-B9AC-EFC5F07BE005}" type="slidenum">
              <a:rPr lang="en-GB" altLang="en-US" smtClean="0">
                <a:latin typeface="Calibri" panose="020F0502020204030204" pitchFamily="34" charset="0"/>
              </a:rPr>
              <a:pPr/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100" smtClean="0">
              <a:solidFill>
                <a:srgbClr val="FF0000"/>
              </a:solidFill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17E7C217-8C6D-4CBA-87C7-586EE0A34195}" type="slidenum">
              <a:rPr lang="en-GB" altLang="en-US" smtClean="0">
                <a:latin typeface="Calibri" panose="020F0502020204030204" pitchFamily="34" charset="0"/>
              </a:rPr>
              <a:pPr/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28600" y="279400"/>
            <a:ext cx="8720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Year 4 Grammar and Punctuation Test 5 </a:t>
            </a:r>
          </a:p>
          <a:p>
            <a:pPr eaLnBrk="1" hangingPunct="1"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Guided PowerPoint</a:t>
            </a:r>
          </a:p>
        </p:txBody>
      </p:sp>
    </p:spTree>
    <p:extLst>
      <p:ext uri="{BB962C8B-B14F-4D97-AF65-F5344CB8AC3E}">
        <p14:creationId xmlns:p14="http://schemas.microsoft.com/office/powerpoint/2010/main" val="19709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6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48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52174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9. Does the underlined word in the sentence below show </a:t>
            </a:r>
            <a:r>
              <a:rPr lang="en-GB" b="1" dirty="0">
                <a:solidFill>
                  <a:schemeClr val="tx1"/>
                </a:solidFill>
              </a:rPr>
              <a:t>plural </a:t>
            </a:r>
            <a:r>
              <a:rPr lang="en-GB" dirty="0">
                <a:solidFill>
                  <a:schemeClr val="tx1"/>
                </a:solidFill>
              </a:rPr>
              <a:t>or </a:t>
            </a:r>
            <a:r>
              <a:rPr lang="en-GB" b="1" dirty="0">
                <a:solidFill>
                  <a:schemeClr val="tx1"/>
                </a:solidFill>
              </a:rPr>
              <a:t>possession</a:t>
            </a:r>
            <a:r>
              <a:rPr lang="en-GB" dirty="0">
                <a:solidFill>
                  <a:schemeClr val="tx1"/>
                </a:solidFill>
              </a:rPr>
              <a:t>? </a:t>
            </a:r>
            <a:r>
              <a:rPr lang="en-GB" b="1" dirty="0">
                <a:solidFill>
                  <a:schemeClr val="tx1"/>
                </a:solidFill>
              </a:rPr>
              <a:t>Tick one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2238" y="1109663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box ticked.</a:t>
            </a: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36935" r="60831" b="35809"/>
          <a:stretch>
            <a:fillRect/>
          </a:stretch>
        </p:blipFill>
        <p:spPr bwMode="auto">
          <a:xfrm>
            <a:off x="1957388" y="1784350"/>
            <a:ext cx="5229225" cy="239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9300" y="4422775"/>
            <a:ext cx="7632700" cy="9636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Remember: we use an </a:t>
            </a:r>
            <a:r>
              <a:rPr lang="en-GB" altLang="en-US" b="1" dirty="0" smtClean="0">
                <a:solidFill>
                  <a:schemeClr val="tx1"/>
                </a:solidFill>
              </a:rPr>
              <a:t>apostrophe</a:t>
            </a:r>
            <a:r>
              <a:rPr lang="en-GB" altLang="en-US" b="1" dirty="0">
                <a:solidFill>
                  <a:schemeClr val="tx1"/>
                </a:solidFill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</a:rPr>
              <a:t>to show that something belongs to someone (</a:t>
            </a:r>
            <a:r>
              <a:rPr lang="en-GB" altLang="en-US" b="1" dirty="0" smtClean="0">
                <a:solidFill>
                  <a:schemeClr val="tx1"/>
                </a:solidFill>
              </a:rPr>
              <a:t>possession</a:t>
            </a:r>
            <a:r>
              <a:rPr lang="en-GB" altLang="en-US" dirty="0" smtClean="0">
                <a:solidFill>
                  <a:schemeClr val="tx1"/>
                </a:solidFill>
              </a:rPr>
              <a:t>).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4063" y="5741988"/>
            <a:ext cx="7650162" cy="568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G.5.8.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</a:t>
            </a:r>
            <a:r>
              <a:rPr lang="en-GB" sz="1600" dirty="0"/>
              <a:t>the grammatical difference between plural and possessive –</a:t>
            </a:r>
            <a:r>
              <a:rPr lang="en-GB" sz="1600" i="1" dirty="0"/>
              <a:t>s </a:t>
            </a:r>
            <a:r>
              <a:rPr lang="en-GB" sz="1600" i="1" dirty="0" smtClean="0"/>
              <a:t>.</a:t>
            </a:r>
            <a:endParaRPr lang="en-GB" sz="1600" dirty="0"/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3954463" y="3357563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7" grpId="0" animBg="1"/>
      <p:bldP spid="18" grpId="0" animBg="1"/>
      <p:bldP spid="16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10. </a:t>
            </a:r>
            <a:r>
              <a:rPr lang="en-GB" b="1" dirty="0">
                <a:solidFill>
                  <a:schemeClr val="tx1"/>
                </a:solidFill>
              </a:rPr>
              <a:t>Circle</a:t>
            </a:r>
            <a:r>
              <a:rPr lang="en-GB" dirty="0">
                <a:solidFill>
                  <a:schemeClr val="tx1"/>
                </a:solidFill>
              </a:rPr>
              <a:t> the </a:t>
            </a:r>
            <a:r>
              <a:rPr lang="en-GB" b="1" dirty="0">
                <a:solidFill>
                  <a:schemeClr val="tx1"/>
                </a:solidFill>
              </a:rPr>
              <a:t>fronted adverbial</a:t>
            </a:r>
            <a:r>
              <a:rPr lang="en-GB" dirty="0">
                <a:solidFill>
                  <a:schemeClr val="tx1"/>
                </a:solidFill>
              </a:rPr>
              <a:t> in this sentence.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2238" y="1109663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word/s circled.</a:t>
            </a:r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8825" y="3690938"/>
            <a:ext cx="7700963" cy="627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Read the sentence carefully to understand the meaning.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5650" y="4408488"/>
            <a:ext cx="7702550" cy="1169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</a:t>
            </a:r>
            <a:r>
              <a:rPr lang="en-GB" altLang="en-US" b="1" dirty="0" smtClean="0">
                <a:solidFill>
                  <a:schemeClr val="tx1"/>
                </a:solidFill>
              </a:rPr>
              <a:t>fronted adverbial </a:t>
            </a:r>
            <a:r>
              <a:rPr lang="en-GB" altLang="en-US" dirty="0" smtClean="0">
                <a:solidFill>
                  <a:schemeClr val="tx1"/>
                </a:solidFill>
              </a:rPr>
              <a:t>can describe the location, time or manner of the action in the sentence and always comes at the beginning of the sentence followed by a </a:t>
            </a:r>
            <a:r>
              <a:rPr lang="en-GB" altLang="en-US" smtClean="0">
                <a:solidFill>
                  <a:schemeClr val="tx1"/>
                </a:solidFill>
              </a:rPr>
              <a:t>comma. 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2625" y="570706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</a:t>
            </a:r>
            <a:r>
              <a:rPr lang="en-GB" altLang="en-US" sz="1600" b="1" dirty="0">
                <a:solidFill>
                  <a:schemeClr val="tx1"/>
                </a:solidFill>
              </a:rPr>
              <a:t>.1.6.a. </a:t>
            </a:r>
            <a:r>
              <a:rPr lang="en-GB" altLang="en-US" sz="1600" dirty="0">
                <a:solidFill>
                  <a:schemeClr val="tx1"/>
                </a:solidFill>
              </a:rPr>
              <a:t>To recognise and use fronted adverbials in </a:t>
            </a:r>
            <a:r>
              <a:rPr lang="en-GB" altLang="en-US" sz="1600" dirty="0" smtClean="0">
                <a:solidFill>
                  <a:schemeClr val="tx1"/>
                </a:solidFill>
              </a:rPr>
              <a:t>sentences. </a:t>
            </a:r>
            <a:endParaRPr lang="en-GB" sz="1600" dirty="0"/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1004888" y="1798638"/>
            <a:ext cx="6986587" cy="147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Patiently, the teacher waited for the class to stop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talking so he could begin the lesson.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93788" y="1949450"/>
            <a:ext cx="1379537" cy="658813"/>
          </a:xfrm>
          <a:prstGeom prst="ellipse">
            <a:avLst/>
          </a:prstGeom>
          <a:noFill/>
          <a:ln w="28575">
            <a:solidFill>
              <a:srgbClr val="F78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  <p:bldP spid="23" grpId="0" animBg="1"/>
      <p:bldP spid="24" grpId="0" animBg="1"/>
      <p:bldP spid="1741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839913"/>
            <a:ext cx="16192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55650" y="655638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1. Read the sentence below. What type of word is ‘above’? </a:t>
            </a:r>
            <a:r>
              <a:rPr lang="en-GB" b="1" dirty="0">
                <a:solidFill>
                  <a:schemeClr val="tx1"/>
                </a:solidFill>
              </a:rPr>
              <a:t>Tick one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6688" y="1304925"/>
            <a:ext cx="3178175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tick correctly placed.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38" y="5727700"/>
            <a:ext cx="7842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G.3.2.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</a:t>
            </a:r>
            <a:r>
              <a:rPr lang="en-GB" sz="1600" dirty="0"/>
              <a:t>noun </a:t>
            </a:r>
            <a:r>
              <a:rPr lang="en-GB" sz="1600" dirty="0" smtClean="0"/>
              <a:t>phrases </a:t>
            </a:r>
            <a:r>
              <a:rPr lang="en-GB" sz="1600" dirty="0"/>
              <a:t>expanded by the addition of </a:t>
            </a:r>
            <a:r>
              <a:rPr lang="en-GB" sz="1600" dirty="0" smtClean="0"/>
              <a:t>preposition phrases.</a:t>
            </a:r>
            <a:endParaRPr lang="en-GB" sz="16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" y="4797425"/>
            <a:ext cx="7700963" cy="815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Preposition phrases </a:t>
            </a:r>
            <a:r>
              <a:rPr lang="en-GB" altLang="en-US" dirty="0" smtClean="0">
                <a:solidFill>
                  <a:schemeClr val="tx1"/>
                </a:solidFill>
              </a:rPr>
              <a:t>can be used as part of a noun phrase to provide extra information about the noun. They often show position or direction. 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19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7715" r="56105" b="29868"/>
          <a:stretch>
            <a:fillRect/>
          </a:stretch>
        </p:blipFill>
        <p:spPr bwMode="auto">
          <a:xfrm>
            <a:off x="765175" y="1858963"/>
            <a:ext cx="4541838" cy="2773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2438400" y="3830638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1" grpId="0" animBg="1"/>
      <p:bldP spid="13" grpId="0" animBg="1"/>
      <p:bldP spid="82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611188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Underline</a:t>
            </a:r>
            <a:r>
              <a:rPr lang="en-GB" dirty="0">
                <a:solidFill>
                  <a:schemeClr val="tx1"/>
                </a:solidFill>
              </a:rPr>
              <a:t> the </a:t>
            </a:r>
            <a:r>
              <a:rPr lang="en-GB" b="1" dirty="0">
                <a:solidFill>
                  <a:schemeClr val="tx1"/>
                </a:solidFill>
              </a:rPr>
              <a:t>noun phrase</a:t>
            </a:r>
            <a:r>
              <a:rPr lang="en-GB" dirty="0">
                <a:solidFill>
                  <a:schemeClr val="tx1"/>
                </a:solidFill>
              </a:rPr>
              <a:t> in the sentence below.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7013" y="1277938"/>
            <a:ext cx="3117850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phrase underlined.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48616" r="45738" b="35400"/>
          <a:stretch>
            <a:fillRect/>
          </a:stretch>
        </p:blipFill>
        <p:spPr bwMode="auto">
          <a:xfrm>
            <a:off x="852488" y="1814513"/>
            <a:ext cx="747395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5727700"/>
            <a:ext cx="7842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G.3.2.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</a:t>
            </a:r>
            <a:r>
              <a:rPr lang="en-GB" sz="1600" dirty="0"/>
              <a:t>noun </a:t>
            </a:r>
            <a:r>
              <a:rPr lang="en-GB" sz="1600" dirty="0" smtClean="0"/>
              <a:t>phrases in sentences.</a:t>
            </a:r>
            <a:endParaRPr lang="en-GB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89050" y="2563813"/>
            <a:ext cx="3357563" cy="0"/>
          </a:xfrm>
          <a:prstGeom prst="line">
            <a:avLst/>
          </a:prstGeom>
          <a:ln w="28575">
            <a:solidFill>
              <a:srgbClr val="F78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8988" y="4346575"/>
            <a:ext cx="7635875" cy="1266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Noun phrases </a:t>
            </a:r>
            <a:r>
              <a:rPr lang="en-GB" altLang="en-US" dirty="0" smtClean="0">
                <a:solidFill>
                  <a:schemeClr val="tx1"/>
                </a:solidFill>
              </a:rPr>
              <a:t>are used to provide extra information about the noun. The noun being described here is the ‘contestant’. 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6288" y="3344863"/>
            <a:ext cx="7635875" cy="8366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Why do we use </a:t>
            </a:r>
            <a:r>
              <a:rPr lang="en-GB" altLang="en-US" b="1" dirty="0" smtClean="0">
                <a:solidFill>
                  <a:schemeClr val="tx1"/>
                </a:solidFill>
              </a:rPr>
              <a:t>noun phrases </a:t>
            </a:r>
            <a:r>
              <a:rPr lang="en-GB" altLang="en-US" dirty="0" smtClean="0">
                <a:solidFill>
                  <a:schemeClr val="tx1"/>
                </a:solidFill>
              </a:rPr>
              <a:t>in sentences?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611188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Tick </a:t>
            </a:r>
            <a:r>
              <a:rPr lang="en-GB" dirty="0">
                <a:solidFill>
                  <a:schemeClr val="tx1"/>
                </a:solidFill>
              </a:rPr>
              <a:t>the sentence which uses a possessive pronoun. </a:t>
            </a:r>
          </a:p>
          <a:p>
            <a:pPr>
              <a:defRPr/>
            </a:pP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6525" y="1304925"/>
            <a:ext cx="3208338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tick in correct box.</a:t>
            </a:r>
          </a:p>
        </p:txBody>
      </p:sp>
      <p:pic>
        <p:nvPicPr>
          <p:cNvPr id="102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51691" r="51268" b="24130"/>
          <a:stretch>
            <a:fillRect/>
          </a:stretch>
        </p:blipFill>
        <p:spPr bwMode="auto">
          <a:xfrm>
            <a:off x="1755775" y="2008188"/>
            <a:ext cx="5632450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G.1.5. </a:t>
            </a:r>
            <a:r>
              <a:rPr lang="en-GB" altLang="en-US" sz="1600" dirty="0" smtClean="0">
                <a:solidFill>
                  <a:schemeClr val="tx1"/>
                </a:solidFill>
              </a:rPr>
              <a:t>To use appropriate pronouns within sentences to aid cohesion.</a:t>
            </a:r>
            <a:endParaRPr lang="en-GB" sz="16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9950" y="4271963"/>
            <a:ext cx="7285038" cy="1081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Possessive pronouns </a:t>
            </a:r>
            <a:r>
              <a:rPr lang="en-GB" altLang="en-US" dirty="0" smtClean="0">
                <a:solidFill>
                  <a:schemeClr val="tx1"/>
                </a:solidFill>
              </a:rPr>
              <a:t>are used to show ownership. Who does the bag belong to in the first sentence?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6519863" y="2051050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02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611188"/>
            <a:ext cx="7650163" cy="1096962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4. Use the words in the box. </a:t>
            </a:r>
            <a:r>
              <a:rPr lang="en-GB" b="1" dirty="0">
                <a:solidFill>
                  <a:schemeClr val="tx1"/>
                </a:solidFill>
              </a:rPr>
              <a:t>Complete </a:t>
            </a:r>
            <a:r>
              <a:rPr lang="en-GB" dirty="0">
                <a:solidFill>
                  <a:schemeClr val="tx1"/>
                </a:solidFill>
              </a:rPr>
              <a:t>the sentence using an </a:t>
            </a:r>
            <a:r>
              <a:rPr lang="en-GB" b="1" dirty="0">
                <a:solidFill>
                  <a:schemeClr val="tx1"/>
                </a:solidFill>
              </a:rPr>
              <a:t>apostrophe</a:t>
            </a:r>
            <a:r>
              <a:rPr lang="en-GB" dirty="0">
                <a:solidFill>
                  <a:schemeClr val="tx1"/>
                </a:solidFill>
              </a:rPr>
              <a:t> to show possession.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6525" y="1304925"/>
            <a:ext cx="3208338" cy="403225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words and punctuation inserted.</a:t>
            </a:r>
          </a:p>
        </p:txBody>
      </p:sp>
      <p:pic>
        <p:nvPicPr>
          <p:cNvPr id="112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37756" r="34332" b="36835"/>
          <a:stretch>
            <a:fillRect/>
          </a:stretch>
        </p:blipFill>
        <p:spPr bwMode="auto">
          <a:xfrm>
            <a:off x="600075" y="1919288"/>
            <a:ext cx="7899400" cy="185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613150" y="2233613"/>
            <a:ext cx="402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78009"/>
                </a:solidFill>
              </a:rPr>
              <a:t>Aaron’s			sandwich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4063" y="4017963"/>
            <a:ext cx="7670800" cy="1547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Think carefully about the placement of the </a:t>
            </a:r>
            <a:r>
              <a:rPr lang="en-GB" altLang="en-US" b="1" dirty="0" smtClean="0">
                <a:solidFill>
                  <a:schemeClr val="tx1"/>
                </a:solidFill>
              </a:rPr>
              <a:t>apostrophe</a:t>
            </a:r>
            <a:r>
              <a:rPr lang="en-GB" altLang="en-US" dirty="0" smtClean="0">
                <a:solidFill>
                  <a:schemeClr val="tx1"/>
                </a:solidFill>
              </a:rPr>
              <a:t> to show that the sandwich belongs to Aaron.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4063" y="5741988"/>
            <a:ext cx="7650162" cy="568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G.5.8.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</a:t>
            </a:r>
            <a:r>
              <a:rPr lang="en-GB" sz="1600" dirty="0"/>
              <a:t>apostrophes to mark </a:t>
            </a:r>
            <a:r>
              <a:rPr lang="en-GB" sz="1600" dirty="0" smtClean="0"/>
              <a:t>singular possession </a:t>
            </a:r>
            <a:r>
              <a:rPr lang="en-GB" sz="1600" dirty="0"/>
              <a:t>in </a:t>
            </a:r>
            <a:r>
              <a:rPr lang="en-GB" sz="1600" dirty="0" smtClean="0"/>
              <a:t>nouns.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270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33400"/>
            <a:ext cx="7650163" cy="1069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Punctuate</a:t>
            </a:r>
            <a:r>
              <a:rPr lang="en-GB" dirty="0">
                <a:solidFill>
                  <a:schemeClr val="tx1"/>
                </a:solidFill>
              </a:rPr>
              <a:t> the direct speech in the sentence below.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99063" y="1168400"/>
            <a:ext cx="3206750" cy="404813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all punctuation inserted.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65175" y="1828800"/>
            <a:ext cx="7620000" cy="1108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78009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Look out</a:t>
            </a:r>
            <a:r>
              <a:rPr lang="en-GB" altLang="en-US" sz="2800" b="1">
                <a:solidFill>
                  <a:srgbClr val="F78009"/>
                </a:solidFill>
              </a:rPr>
              <a:t>!” </a:t>
            </a:r>
            <a:r>
              <a:rPr lang="en-GB" altLang="en-US">
                <a:solidFill>
                  <a:schemeClr val="tx1"/>
                </a:solidFill>
              </a:rPr>
              <a:t>shouted the lifeboat captain</a:t>
            </a:r>
            <a:r>
              <a:rPr lang="en-GB" altLang="en-US" sz="2800" b="1">
                <a:solidFill>
                  <a:srgbClr val="F78009"/>
                </a:solidFill>
              </a:rPr>
              <a:t>. “</a:t>
            </a:r>
            <a:r>
              <a:rPr lang="en-GB" altLang="en-US">
                <a:solidFill>
                  <a:schemeClr val="tx1"/>
                </a:solidFill>
              </a:rPr>
              <a:t>You are about to capsize</a:t>
            </a:r>
            <a:r>
              <a:rPr lang="en-GB" altLang="en-US" sz="2800" b="1">
                <a:solidFill>
                  <a:srgbClr val="F78009"/>
                </a:solidFill>
              </a:rPr>
              <a:t>!”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>
              <a:solidFill>
                <a:srgbClr val="F78009"/>
              </a:solidFill>
            </a:endParaRP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763588" y="2973388"/>
            <a:ext cx="571023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Also accept ',' following 'out' and '.' following 'capsize'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3588" y="3732213"/>
            <a:ext cx="7600950" cy="1677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Direct speech</a:t>
            </a:r>
            <a:r>
              <a:rPr lang="en-GB" altLang="en-US" dirty="0" smtClean="0">
                <a:solidFill>
                  <a:schemeClr val="tx1"/>
                </a:solidFill>
              </a:rPr>
              <a:t> is everything that is being said directly. It is punctuated with </a:t>
            </a:r>
            <a:r>
              <a:rPr lang="en-GB" altLang="en-US" b="1" dirty="0" smtClean="0">
                <a:solidFill>
                  <a:schemeClr val="tx1"/>
                </a:solidFill>
              </a:rPr>
              <a:t>inverted commas. </a:t>
            </a:r>
            <a:r>
              <a:rPr lang="en-GB" altLang="en-US" dirty="0" smtClean="0">
                <a:solidFill>
                  <a:schemeClr val="tx1"/>
                </a:solidFill>
              </a:rPr>
              <a:t>Don’t forget the other punctuation needed in the sentences.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3263" y="5697538"/>
            <a:ext cx="78422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Key Skill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: G.5.7. </a:t>
            </a:r>
            <a:r>
              <a:rPr lang="en-GB" altLang="en-US" sz="1600" dirty="0" smtClean="0">
                <a:solidFill>
                  <a:schemeClr val="tx1"/>
                </a:solidFill>
              </a:rPr>
              <a:t>To use correct punctuation for direct speech.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292" grpId="0" animBg="1"/>
      <p:bldP spid="12293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1200" y="522288"/>
            <a:ext cx="7650163" cy="1141412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6. </a:t>
            </a:r>
            <a:r>
              <a:rPr lang="en-GB" b="1" dirty="0">
                <a:solidFill>
                  <a:schemeClr val="tx1"/>
                </a:solidFill>
              </a:rPr>
              <a:t>Rewrite</a:t>
            </a:r>
            <a:r>
              <a:rPr lang="en-GB" dirty="0">
                <a:solidFill>
                  <a:schemeClr val="tx1"/>
                </a:solidFill>
              </a:rPr>
              <a:t> the sentence below so that it uses a </a:t>
            </a:r>
            <a:r>
              <a:rPr lang="en-GB" b="1" dirty="0">
                <a:solidFill>
                  <a:schemeClr val="tx1"/>
                </a:solidFill>
              </a:rPr>
              <a:t>fronted adverbial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4613" y="1258888"/>
            <a:ext cx="3206750" cy="404812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sentence written correctly.</a:t>
            </a:r>
          </a:p>
        </p:txBody>
      </p:sp>
      <p:pic>
        <p:nvPicPr>
          <p:cNvPr id="133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46362" r="29608" b="29047"/>
          <a:stretch>
            <a:fillRect/>
          </a:stretch>
        </p:blipFill>
        <p:spPr bwMode="auto">
          <a:xfrm>
            <a:off x="635000" y="1873250"/>
            <a:ext cx="7850188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109663" y="2743200"/>
            <a:ext cx="696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78009"/>
                </a:solidFill>
              </a:rPr>
              <a:t>When the earthquake struck, we were sleeping peacefully.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5175" y="3748088"/>
            <a:ext cx="7659688" cy="1798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A </a:t>
            </a:r>
            <a:r>
              <a:rPr lang="en-GB" altLang="en-US" b="1" dirty="0" smtClean="0">
                <a:solidFill>
                  <a:schemeClr val="tx1"/>
                </a:solidFill>
              </a:rPr>
              <a:t>fronted adverbial </a:t>
            </a:r>
            <a:r>
              <a:rPr lang="en-GB" altLang="en-US" dirty="0" smtClean="0">
                <a:solidFill>
                  <a:schemeClr val="tx1"/>
                </a:solidFill>
              </a:rPr>
              <a:t>can describe the location, time or manner of the action in the sentence and always comes at the beginning of the sentence followed by a comma. 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G.1.6.a. </a:t>
            </a:r>
            <a:r>
              <a:rPr lang="en-GB" altLang="en-US" sz="1600" dirty="0" smtClean="0">
                <a:solidFill>
                  <a:schemeClr val="tx1"/>
                </a:solidFill>
              </a:rPr>
              <a:t>To recognise and use fronted adverbials in sentences /    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G.5.6.b</a:t>
            </a:r>
            <a:r>
              <a:rPr lang="en-GB" altLang="en-US" sz="1600" b="1" dirty="0">
                <a:solidFill>
                  <a:schemeClr val="tx1"/>
                </a:solidFill>
              </a:rPr>
              <a:t>. </a:t>
            </a:r>
            <a:r>
              <a:rPr lang="en-GB" altLang="en-US" sz="1600" dirty="0">
                <a:solidFill>
                  <a:schemeClr val="tx1"/>
                </a:solidFill>
              </a:rPr>
              <a:t>To accurately use commas after fronted adverbials in </a:t>
            </a:r>
            <a:r>
              <a:rPr lang="en-GB" altLang="en-US" sz="1600" dirty="0" smtClean="0">
                <a:solidFill>
                  <a:schemeClr val="tx1"/>
                </a:solidFill>
              </a:rPr>
              <a:t>sentences.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318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7. </a:t>
            </a:r>
            <a:r>
              <a:rPr lang="en-GB" b="1" dirty="0">
                <a:solidFill>
                  <a:schemeClr val="tx1"/>
                </a:solidFill>
              </a:rPr>
              <a:t>Complete</a:t>
            </a:r>
            <a:r>
              <a:rPr lang="en-GB" dirty="0">
                <a:solidFill>
                  <a:schemeClr val="tx1"/>
                </a:solidFill>
              </a:rPr>
              <a:t> the table below. </a:t>
            </a:r>
            <a:r>
              <a:rPr lang="en-GB" b="1" dirty="0">
                <a:solidFill>
                  <a:schemeClr val="tx1"/>
                </a:solidFill>
              </a:rPr>
              <a:t>Tick one box</a:t>
            </a:r>
            <a:r>
              <a:rPr lang="en-GB" dirty="0">
                <a:solidFill>
                  <a:schemeClr val="tx1"/>
                </a:solidFill>
              </a:rPr>
              <a:t> for each sentence.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2238" y="1109663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all correctly circled.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31815" r="29031" b="22285"/>
          <a:stretch>
            <a:fillRect/>
          </a:stretch>
        </p:blipFill>
        <p:spPr bwMode="auto">
          <a:xfrm>
            <a:off x="779463" y="1603375"/>
            <a:ext cx="7675562" cy="308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</a:t>
            </a:r>
            <a:r>
              <a:rPr lang="en-GB" altLang="en-US" sz="1600" b="1" dirty="0">
                <a:solidFill>
                  <a:schemeClr val="tx1"/>
                </a:solidFill>
              </a:rPr>
              <a:t>G.7.1. </a:t>
            </a:r>
            <a:r>
              <a:rPr lang="en-GB" altLang="en-US" sz="1600" dirty="0">
                <a:solidFill>
                  <a:schemeClr val="tx1"/>
                </a:solidFill>
              </a:rPr>
              <a:t>To use Standard English forms for verb inflections rather than local spoken </a:t>
            </a:r>
            <a:r>
              <a:rPr lang="en-GB" altLang="en-US" sz="1600" dirty="0" smtClean="0">
                <a:solidFill>
                  <a:schemeClr val="tx1"/>
                </a:solidFill>
              </a:rPr>
              <a:t>forms.</a:t>
            </a:r>
            <a:endParaRPr lang="en-GB" sz="16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6913" y="4841875"/>
            <a:ext cx="7700962" cy="769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dirty="0" smtClean="0">
                <a:solidFill>
                  <a:schemeClr val="tx1"/>
                </a:solidFill>
              </a:rPr>
              <a:t>Some of the sentences are not written in </a:t>
            </a:r>
            <a:r>
              <a:rPr lang="en-GB" altLang="en-US" b="1" dirty="0" smtClean="0">
                <a:solidFill>
                  <a:schemeClr val="tx1"/>
                </a:solidFill>
              </a:rPr>
              <a:t>Standard English </a:t>
            </a:r>
            <a:r>
              <a:rPr lang="en-GB" altLang="en-US" dirty="0" smtClean="0">
                <a:solidFill>
                  <a:schemeClr val="tx1"/>
                </a:solidFill>
              </a:rPr>
              <a:t>form – can you find them? Which sentences just don’t sound right?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6369050" y="3952875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6416675" y="3386138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  <p:sp>
        <p:nvSpPr>
          <p:cNvPr id="14345" name="TextBox 3"/>
          <p:cNvSpPr txBox="1">
            <a:spLocks noChangeArrowheads="1"/>
          </p:cNvSpPr>
          <p:nvPr/>
        </p:nvSpPr>
        <p:spPr bwMode="auto">
          <a:xfrm>
            <a:off x="3795713" y="2817813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  <p:sp>
        <p:nvSpPr>
          <p:cNvPr id="14346" name="TextBox 3"/>
          <p:cNvSpPr txBox="1">
            <a:spLocks noChangeArrowheads="1"/>
          </p:cNvSpPr>
          <p:nvPr/>
        </p:nvSpPr>
        <p:spPr bwMode="auto">
          <a:xfrm>
            <a:off x="6376988" y="2132013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1" grpId="0" animBg="1"/>
      <p:bldP spid="22" grpId="0" animBg="1"/>
      <p:bldP spid="14343" grpId="0"/>
      <p:bldP spid="14344" grpId="0"/>
      <p:bldP spid="14345" grpId="0"/>
      <p:bldP spid="14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5650" y="508000"/>
            <a:ext cx="7650163" cy="96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8. Choose the appropriate pair of </a:t>
            </a:r>
            <a:r>
              <a:rPr lang="en-GB" b="1" dirty="0">
                <a:solidFill>
                  <a:schemeClr val="tx1"/>
                </a:solidFill>
              </a:rPr>
              <a:t>pronouns</a:t>
            </a:r>
            <a:r>
              <a:rPr lang="en-GB" dirty="0">
                <a:solidFill>
                  <a:schemeClr val="tx1"/>
                </a:solidFill>
              </a:rPr>
              <a:t> to complete the passage. </a:t>
            </a:r>
            <a:r>
              <a:rPr lang="en-GB" b="1" dirty="0">
                <a:solidFill>
                  <a:schemeClr val="tx1"/>
                </a:solidFill>
              </a:rPr>
              <a:t>Tick one pair.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2238" y="1109663"/>
            <a:ext cx="3206750" cy="374650"/>
          </a:xfrm>
          <a:prstGeom prst="rect">
            <a:avLst/>
          </a:prstGeom>
          <a:solidFill>
            <a:srgbClr val="41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Award 1 mark for correct box ticked.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32632" r="36751" b="20647"/>
          <a:stretch>
            <a:fillRect/>
          </a:stretch>
        </p:blipFill>
        <p:spPr bwMode="auto">
          <a:xfrm>
            <a:off x="1474788" y="1663700"/>
            <a:ext cx="6192837" cy="281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9775" y="5764213"/>
            <a:ext cx="7650163" cy="54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1600" b="1" dirty="0" smtClean="0">
                <a:solidFill>
                  <a:schemeClr val="tx1"/>
                </a:solidFill>
              </a:rPr>
              <a:t>Key Skill: G.1.5. </a:t>
            </a:r>
            <a:r>
              <a:rPr lang="en-GB" altLang="en-US" sz="1600" dirty="0" smtClean="0">
                <a:solidFill>
                  <a:schemeClr val="tx1"/>
                </a:solidFill>
              </a:rPr>
              <a:t>To use appropriate pronouns within sentences to aid cohesion.</a:t>
            </a:r>
            <a:endParaRPr lang="en-GB" sz="16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1525" y="4676775"/>
            <a:ext cx="7607300" cy="900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 smtClean="0">
                <a:solidFill>
                  <a:schemeClr val="tx1"/>
                </a:solidFill>
              </a:rPr>
              <a:t>Pronouns </a:t>
            </a:r>
            <a:r>
              <a:rPr lang="en-GB" altLang="en-US" dirty="0" smtClean="0">
                <a:solidFill>
                  <a:schemeClr val="tx1"/>
                </a:solidFill>
              </a:rPr>
              <a:t>are used in place of a noun we already know. What are the nouns that have already been mentioned in this passage?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2738438" y="3867150"/>
            <a:ext cx="58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78009"/>
                </a:solidFill>
                <a:sym typeface="Wingdings" panose="05000000000000000000" pitchFamily="2" charset="2"/>
              </a:rPr>
              <a:t></a:t>
            </a:r>
            <a:endParaRPr lang="en-GB" altLang="en-US" sz="4000" b="1">
              <a:solidFill>
                <a:srgbClr val="F780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536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3852</TotalTime>
  <Words>713</Words>
  <Application>Microsoft Office PowerPoint</Application>
  <PresentationFormat>On-screen Show (4:3)</PresentationFormat>
  <Paragraphs>81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Wingdings</vt:lpstr>
      <vt:lpstr>Calibri</vt:lpstr>
      <vt:lpstr>Twinkl</vt:lpstr>
      <vt:lpstr>Twinkl SemiBold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423</cp:revision>
  <dcterms:created xsi:type="dcterms:W3CDTF">2014-10-01T16:09:27Z</dcterms:created>
  <dcterms:modified xsi:type="dcterms:W3CDTF">2020-06-19T11:26:28Z</dcterms:modified>
</cp:coreProperties>
</file>