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3"/>
  </p:handoutMasterIdLst>
  <p:sldIdLst>
    <p:sldId id="294" r:id="rId2"/>
    <p:sldId id="311" r:id="rId3"/>
    <p:sldId id="367" r:id="rId4"/>
    <p:sldId id="368" r:id="rId5"/>
    <p:sldId id="369" r:id="rId6"/>
    <p:sldId id="370" r:id="rId7"/>
    <p:sldId id="371" r:id="rId8"/>
    <p:sldId id="353" r:id="rId9"/>
    <p:sldId id="330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12" r:id="rId21"/>
    <p:sldId id="268" r:id="rId2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24"/>
      <p:bold r:id="rId25"/>
    </p:embeddedFont>
    <p:embeddedFont>
      <p:font typeface="Londrina Solid" panose="02000506000000020003" pitchFamily="50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assoon Infant Md" panose="02000603050000020003" pitchFamily="50" charset="0"/>
      <p:regular r:id="rId31"/>
    </p:embeddedFont>
    <p:embeddedFont>
      <p:font typeface="BPreplay" panose="02000503000000020004" pitchFamily="50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554"/>
    <a:srgbClr val="E4781D"/>
    <a:srgbClr val="FFFC85"/>
    <a:srgbClr val="FEAE4D"/>
    <a:srgbClr val="B8F47A"/>
    <a:srgbClr val="FF6766"/>
    <a:srgbClr val="94D06C"/>
    <a:srgbClr val="F2D1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8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80" y="78"/>
      </p:cViewPr>
      <p:guideLst>
        <p:guide orient="horz" pos="2160"/>
        <p:guide pos="2880"/>
        <p:guide pos="317"/>
        <p:guide orient="horz" pos="3997"/>
        <p:guide pos="5420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428D0BF-91DA-4713-B800-9887FB9941DE}" type="datetimeFigureOut">
              <a:rPr lang="en-GB"/>
              <a:pPr>
                <a:defRPr/>
              </a:pPr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ADCE755-6D50-4406-B00B-0EE108BB42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0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8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09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8825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070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75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1" r:id="rId4"/>
    <p:sldLayoutId id="2147483882" r:id="rId5"/>
    <p:sldLayoutId id="2147483886" r:id="rId6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71" name="Title 7"/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b="0" smtClean="0">
                <a:solidFill>
                  <a:schemeClr val="tx1"/>
                </a:solidFill>
                <a:latin typeface="Londrina Solid" panose="02000506000000020003" pitchFamily="50" charset="0"/>
              </a:rPr>
              <a:t>Shape Symmetry</a:t>
            </a:r>
          </a:p>
        </p:txBody>
      </p:sp>
      <p:pic>
        <p:nvPicPr>
          <p:cNvPr id="7172" name="Twinkl Logo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2212975"/>
            <a:ext cx="5734050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89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What is a line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line that divides a shape into quarters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line drawn through a shape so that both sides look the same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line that outlines the edge of a shape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1639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413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types of shapes have lines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2D shapes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3D shapes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Both 2D and 3D shapes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1742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7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shape has 4 lines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square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rectangle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parallelogram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1844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461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shape has 2 lines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equilateral triangle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circle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rectangle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19468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5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shape has 3 lines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scalene triangle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equilateral triangle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isosceles triangle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20492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509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shape only has 1 line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circle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parallelogram 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isosceles triangle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21516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533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shape has no lines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circle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parallelogram 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isosceles triangle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22540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7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of these statements is false?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rectangle has 4 lines of symmetry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isosceles triangle has one line of symmetry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square has 4 lines of symmetry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23564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1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of these statements is true?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An equilateral triangle has 2 lines of symmetry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scalene triangle has 2 lines of symmetry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rectangle has 2 lines of symmetry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24588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562100"/>
            <a:ext cx="154146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1562100"/>
            <a:ext cx="1541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Quiz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5" name="Content Placeholder 15"/>
          <p:cNvSpPr>
            <a:spLocks/>
          </p:cNvSpPr>
          <p:nvPr/>
        </p:nvSpPr>
        <p:spPr bwMode="auto">
          <a:xfrm>
            <a:off x="628650" y="16859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Which shape has an infinite number of lines of symmetry?</a:t>
            </a:r>
          </a:p>
        </p:txBody>
      </p:sp>
      <p:sp>
        <p:nvSpPr>
          <p:cNvPr id="11" name="Answer A"/>
          <p:cNvSpPr/>
          <p:nvPr/>
        </p:nvSpPr>
        <p:spPr>
          <a:xfrm>
            <a:off x="865188" y="281305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circle</a:t>
            </a:r>
          </a:p>
        </p:txBody>
      </p:sp>
      <p:sp>
        <p:nvSpPr>
          <p:cNvPr id="12" name="Answer B"/>
          <p:cNvSpPr/>
          <p:nvPr/>
        </p:nvSpPr>
        <p:spPr>
          <a:xfrm>
            <a:off x="865188" y="3914775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rectangle</a:t>
            </a:r>
          </a:p>
        </p:txBody>
      </p:sp>
      <p:sp>
        <p:nvSpPr>
          <p:cNvPr id="13" name="Answer C"/>
          <p:cNvSpPr/>
          <p:nvPr/>
        </p:nvSpPr>
        <p:spPr>
          <a:xfrm>
            <a:off x="865188" y="5016500"/>
            <a:ext cx="7413625" cy="898525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2000"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A scalene triangle</a:t>
            </a:r>
          </a:p>
        </p:txBody>
      </p:sp>
      <p:sp>
        <p:nvSpPr>
          <p:cNvPr id="2" name="Oval 1"/>
          <p:cNvSpPr/>
          <p:nvPr/>
        </p:nvSpPr>
        <p:spPr>
          <a:xfrm>
            <a:off x="511175" y="2770188"/>
            <a:ext cx="968375" cy="966787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539750" y="3883025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568325" y="4986338"/>
            <a:ext cx="968375" cy="968375"/>
          </a:xfrm>
          <a:prstGeom prst="ellipse">
            <a:avLst/>
          </a:prstGeom>
          <a:solidFill>
            <a:srgbClr val="FD5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GB" sz="4400" dirty="0">
                <a:latin typeface="Londrina Solid" panose="02000506000000020003" pitchFamily="50" charset="0"/>
              </a:rPr>
              <a:t>C</a:t>
            </a:r>
          </a:p>
        </p:txBody>
      </p:sp>
      <p:pic>
        <p:nvPicPr>
          <p:cNvPr id="25612" name="Whole Cla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635125"/>
            <a:ext cx="1277938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738" y="1638300"/>
            <a:ext cx="1277937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608013" y="434975"/>
            <a:ext cx="8137525" cy="5705475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979488" y="1096963"/>
            <a:ext cx="7185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/>
              <a:t>Remember – a regular shape is one where all of the sides and angles are equal.</a:t>
            </a:r>
          </a:p>
          <a:p>
            <a:endParaRPr lang="en-GB" altLang="en-US"/>
          </a:p>
          <a:p>
            <a:r>
              <a:rPr lang="en-GB" altLang="en-US"/>
              <a:t>A square is a regular shape but a rectangle is not</a:t>
            </a:r>
          </a:p>
          <a:p>
            <a:endParaRPr lang="en-GB" altLang="en-US"/>
          </a:p>
          <a:p>
            <a:r>
              <a:rPr lang="en-GB" altLang="en-US"/>
              <a:t>An equilateral triangle is regular but an isosceles is not. </a:t>
            </a:r>
          </a:p>
          <a:p>
            <a:endParaRPr lang="en-GB" altLang="en-US"/>
          </a:p>
          <a:p>
            <a:endParaRPr lang="en-GB" altLang="en-US"/>
          </a:p>
        </p:txBody>
      </p:sp>
      <p:pic>
        <p:nvPicPr>
          <p:cNvPr id="819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3862388"/>
            <a:ext cx="2006600" cy="172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AutoShape 9" descr="Hexagon"/>
          <p:cNvSpPr>
            <a:spLocks noChangeAspect="1" noChangeArrowheads="1"/>
          </p:cNvSpPr>
          <p:nvPr/>
        </p:nvSpPr>
        <p:spPr bwMode="auto">
          <a:xfrm>
            <a:off x="16192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endParaRPr lang="en-GB" altLang="en-US"/>
          </a:p>
        </p:txBody>
      </p:sp>
      <p:pic>
        <p:nvPicPr>
          <p:cNvPr id="8198" name="Picture 11" descr="Irregular Hexagon Shape Maths Shapes KS1 Illustration - Twink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3287713"/>
            <a:ext cx="498633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Box 5"/>
          <p:cNvSpPr txBox="1">
            <a:spLocks noChangeArrowheads="1"/>
          </p:cNvSpPr>
          <p:nvPr/>
        </p:nvSpPr>
        <p:spPr bwMode="auto">
          <a:xfrm>
            <a:off x="979488" y="3287713"/>
            <a:ext cx="2573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/>
              <a:t>This is a regular hexagon</a:t>
            </a:r>
          </a:p>
        </p:txBody>
      </p:sp>
      <p:sp>
        <p:nvSpPr>
          <p:cNvPr id="8200" name="TextBox 13"/>
          <p:cNvSpPr txBox="1">
            <a:spLocks noChangeArrowheads="1"/>
          </p:cNvSpPr>
          <p:nvPr/>
        </p:nvSpPr>
        <p:spPr bwMode="auto">
          <a:xfrm>
            <a:off x="4281488" y="5457825"/>
            <a:ext cx="25733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r>
              <a:rPr lang="en-GB" altLang="en-US"/>
              <a:t>This is an irregular hexagon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795588" y="3657600"/>
            <a:ext cx="190500" cy="409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964113" y="4732338"/>
            <a:ext cx="604837" cy="725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6628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6629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6630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smtClean="0"/>
              <a:t>I can find and draw lines of symmetry in a range of 2D shapes.</a:t>
            </a:r>
          </a:p>
        </p:txBody>
      </p:sp>
      <p:sp>
        <p:nvSpPr>
          <p:cNvPr id="26631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find reflective symmetry by folding 2D shapes.</a:t>
            </a:r>
          </a:p>
          <a:p>
            <a:pPr eaLnBrk="1" hangingPunct="1"/>
            <a:r>
              <a:rPr lang="en-GB" altLang="en-US"/>
              <a:t>I can draw lines of symmetry on 2D shapes.</a:t>
            </a:r>
          </a:p>
          <a:p>
            <a:pPr eaLnBrk="1" hangingPunct="1"/>
            <a:r>
              <a:rPr lang="en-GB" altLang="en-US"/>
              <a:t>I can recognise lines of symmetry in 2D shapes presented in different positions.</a:t>
            </a:r>
          </a:p>
        </p:txBody>
      </p:sp>
      <p:pic>
        <p:nvPicPr>
          <p:cNvPr id="266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True or False Symmetry?</a:t>
            </a:r>
          </a:p>
        </p:txBody>
      </p:sp>
      <p:sp>
        <p:nvSpPr>
          <p:cNvPr id="6" name="Isosceles Triangle 5"/>
          <p:cNvSpPr/>
          <p:nvPr/>
        </p:nvSpPr>
        <p:spPr>
          <a:xfrm>
            <a:off x="1025525" y="3448050"/>
            <a:ext cx="1835150" cy="1582738"/>
          </a:xfrm>
          <a:prstGeom prst="triangle">
            <a:avLst/>
          </a:prstGeom>
          <a:solidFill>
            <a:srgbClr val="FFFA68"/>
          </a:solidFill>
          <a:ln w="38100">
            <a:solidFill>
              <a:srgbClr val="EFCB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384550" y="1641475"/>
            <a:ext cx="1371600" cy="1371600"/>
          </a:xfrm>
          <a:prstGeom prst="rect">
            <a:avLst/>
          </a:prstGeom>
          <a:solidFill>
            <a:srgbClr val="FF6766"/>
          </a:solidFill>
          <a:ln w="38100">
            <a:solidFill>
              <a:srgbClr val="C927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ight Triangle 4"/>
          <p:cNvSpPr/>
          <p:nvPr/>
        </p:nvSpPr>
        <p:spPr>
          <a:xfrm rot="1800000">
            <a:off x="7083425" y="2044700"/>
            <a:ext cx="1585913" cy="1585913"/>
          </a:xfrm>
          <a:prstGeom prst="rtTriangle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536825" y="5283200"/>
            <a:ext cx="2609850" cy="738188"/>
          </a:xfrm>
          <a:prstGeom prst="rect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rapezoid 10"/>
          <p:cNvSpPr/>
          <p:nvPr/>
        </p:nvSpPr>
        <p:spPr>
          <a:xfrm>
            <a:off x="1219200" y="1809750"/>
            <a:ext cx="1922463" cy="1347788"/>
          </a:xfrm>
          <a:prstGeom prst="trapezoid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Hexagon 8"/>
          <p:cNvSpPr/>
          <p:nvPr/>
        </p:nvSpPr>
        <p:spPr>
          <a:xfrm>
            <a:off x="5856288" y="4164013"/>
            <a:ext cx="1958975" cy="1689100"/>
          </a:xfrm>
          <a:prstGeom prst="hexagon">
            <a:avLst/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Diamond 13"/>
          <p:cNvSpPr/>
          <p:nvPr/>
        </p:nvSpPr>
        <p:spPr>
          <a:xfrm>
            <a:off x="3078163" y="3228975"/>
            <a:ext cx="2441575" cy="1784350"/>
          </a:xfrm>
          <a:prstGeom prst="diamond">
            <a:avLst/>
          </a:prstGeom>
          <a:solidFill>
            <a:srgbClr val="7B8CE6"/>
          </a:solidFill>
          <a:ln w="38100">
            <a:solidFill>
              <a:srgbClr val="4760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Regular Pentagon 14"/>
          <p:cNvSpPr/>
          <p:nvPr/>
        </p:nvSpPr>
        <p:spPr>
          <a:xfrm>
            <a:off x="4992688" y="1460500"/>
            <a:ext cx="1881187" cy="1790700"/>
          </a:xfrm>
          <a:prstGeom prst="pentagon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81225" y="1641475"/>
            <a:ext cx="0" cy="1685925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260725" y="1503363"/>
            <a:ext cx="1641475" cy="1654175"/>
          </a:xfrm>
          <a:prstGeom prst="line">
            <a:avLst/>
          </a:prstGeom>
          <a:ln w="38100">
            <a:solidFill>
              <a:srgbClr val="82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610475" y="3159125"/>
            <a:ext cx="711200" cy="963613"/>
          </a:xfrm>
          <a:prstGeom prst="line">
            <a:avLst/>
          </a:prstGeom>
          <a:ln w="38100">
            <a:solidFill>
              <a:srgbClr val="3775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6269038" y="3819525"/>
            <a:ext cx="28575" cy="225425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656263" y="1574800"/>
            <a:ext cx="842962" cy="187325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763838" y="4110038"/>
            <a:ext cx="3025775" cy="635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181225" y="5672138"/>
            <a:ext cx="3324225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55650" y="3760788"/>
            <a:ext cx="2386013" cy="1423987"/>
          </a:xfrm>
          <a:prstGeom prst="line">
            <a:avLst/>
          </a:prstGeom>
          <a:ln w="38100">
            <a:solidFill>
              <a:srgbClr val="C097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238" y="1447800"/>
            <a:ext cx="8101012" cy="33131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4843463"/>
            <a:ext cx="8101012" cy="1247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5" name="Content Placeholder 15"/>
          <p:cNvSpPr>
            <a:spLocks/>
          </p:cNvSpPr>
          <p:nvPr/>
        </p:nvSpPr>
        <p:spPr bwMode="auto">
          <a:xfrm>
            <a:off x="604838" y="4849813"/>
            <a:ext cx="7335837" cy="3413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Reflective Symmetry (1 line of symmetry)</a:t>
            </a:r>
          </a:p>
        </p:txBody>
      </p:sp>
      <p:pic>
        <p:nvPicPr>
          <p:cNvPr id="1024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1763713"/>
            <a:ext cx="1547812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717675"/>
            <a:ext cx="19304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1717675"/>
            <a:ext cx="1160462" cy="288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1690688"/>
            <a:ext cx="9175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Content Placeholder 15"/>
          <p:cNvSpPr>
            <a:spLocks/>
          </p:cNvSpPr>
          <p:nvPr/>
        </p:nvSpPr>
        <p:spPr bwMode="auto">
          <a:xfrm>
            <a:off x="604838" y="5127625"/>
            <a:ext cx="7783512" cy="901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Reflection symmetry is where one half of the image is the reflection of the other half. You could fold the image and have both halves match exactly.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238" y="1447800"/>
            <a:ext cx="8101012" cy="33131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4843463"/>
            <a:ext cx="8101012" cy="1247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Content Placeholder 15"/>
          <p:cNvSpPr>
            <a:spLocks/>
          </p:cNvSpPr>
          <p:nvPr/>
        </p:nvSpPr>
        <p:spPr bwMode="auto">
          <a:xfrm>
            <a:off x="604838" y="4849813"/>
            <a:ext cx="7335837" cy="3413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2 Lines of Symmetry</a:t>
            </a:r>
          </a:p>
        </p:txBody>
      </p:sp>
      <p:sp>
        <p:nvSpPr>
          <p:cNvPr id="11270" name="Content Placeholder 15"/>
          <p:cNvSpPr>
            <a:spLocks/>
          </p:cNvSpPr>
          <p:nvPr/>
        </p:nvSpPr>
        <p:spPr bwMode="auto">
          <a:xfrm>
            <a:off x="604838" y="5127625"/>
            <a:ext cx="7783512" cy="901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line showing the reflection is called the line of symmetry.</a:t>
            </a:r>
          </a:p>
        </p:txBody>
      </p:sp>
      <p:pic>
        <p:nvPicPr>
          <p:cNvPr id="1127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2320925"/>
            <a:ext cx="24320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1804988"/>
            <a:ext cx="27352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1585913"/>
            <a:ext cx="1571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3238" y="1447800"/>
            <a:ext cx="8101012" cy="33131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4843463"/>
            <a:ext cx="8101012" cy="1247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3" name="Content Placeholder 15"/>
          <p:cNvSpPr>
            <a:spLocks/>
          </p:cNvSpPr>
          <p:nvPr/>
        </p:nvSpPr>
        <p:spPr bwMode="auto">
          <a:xfrm>
            <a:off x="604838" y="4849813"/>
            <a:ext cx="7335837" cy="3413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b="1"/>
              <a:t>3 or More Lines of Symmetry</a:t>
            </a:r>
          </a:p>
        </p:txBody>
      </p:sp>
      <p:sp>
        <p:nvSpPr>
          <p:cNvPr id="12294" name="Content Placeholder 15"/>
          <p:cNvSpPr>
            <a:spLocks/>
          </p:cNvSpPr>
          <p:nvPr/>
        </p:nvSpPr>
        <p:spPr bwMode="auto">
          <a:xfrm>
            <a:off x="604838" y="5127625"/>
            <a:ext cx="7783512" cy="901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The line showing the reflection is called the line of symmetry.</a:t>
            </a:r>
          </a:p>
        </p:txBody>
      </p:sp>
      <p:pic>
        <p:nvPicPr>
          <p:cNvPr id="1229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3105150"/>
            <a:ext cx="1514475" cy="151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1585913"/>
            <a:ext cx="1403350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1703388"/>
            <a:ext cx="2803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1652588"/>
            <a:ext cx="2620962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in 2D Shapes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1441450"/>
            <a:ext cx="8101012" cy="3582988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5099050"/>
            <a:ext cx="8101013" cy="99377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317" name="Content Placeholder 15"/>
          <p:cNvSpPr>
            <a:spLocks/>
          </p:cNvSpPr>
          <p:nvPr/>
        </p:nvSpPr>
        <p:spPr bwMode="auto">
          <a:xfrm>
            <a:off x="628650" y="5113338"/>
            <a:ext cx="7886700" cy="598487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Investigate lines of symmetry in 2D shapes by folding the shapes to find the lines of symmetry.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6756400" y="3471863"/>
            <a:ext cx="1579563" cy="1360487"/>
          </a:xfrm>
          <a:prstGeom prst="triangle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8" name="Right Triangle 7"/>
          <p:cNvSpPr/>
          <p:nvPr/>
        </p:nvSpPr>
        <p:spPr>
          <a:xfrm>
            <a:off x="981075" y="1687513"/>
            <a:ext cx="1563688" cy="1565275"/>
          </a:xfrm>
          <a:prstGeom prst="rtTriangle">
            <a:avLst/>
          </a:prstGeom>
          <a:solidFill>
            <a:srgbClr val="B8F47A"/>
          </a:solidFill>
          <a:ln w="38100">
            <a:solidFill>
              <a:srgbClr val="A5DD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Isosceles Triangle 8"/>
          <p:cNvSpPr/>
          <p:nvPr/>
        </p:nvSpPr>
        <p:spPr>
          <a:xfrm rot="5020718">
            <a:off x="1530350" y="3228975"/>
            <a:ext cx="1101725" cy="2092325"/>
          </a:xfrm>
          <a:prstGeom prst="triangle">
            <a:avLst>
              <a:gd name="adj" fmla="val 0"/>
            </a:avLst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Isosceles Triangle 11"/>
          <p:cNvSpPr/>
          <p:nvPr/>
        </p:nvSpPr>
        <p:spPr>
          <a:xfrm>
            <a:off x="4776788" y="3078163"/>
            <a:ext cx="1173162" cy="1804987"/>
          </a:xfrm>
          <a:prstGeom prst="triangle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Trapezoid 10"/>
          <p:cNvSpPr/>
          <p:nvPr/>
        </p:nvSpPr>
        <p:spPr>
          <a:xfrm>
            <a:off x="2919413" y="1776413"/>
            <a:ext cx="2546350" cy="1093787"/>
          </a:xfrm>
          <a:prstGeom prst="trapezoid">
            <a:avLst/>
          </a:prstGeom>
          <a:solidFill>
            <a:srgbClr val="95E5FE"/>
          </a:solidFill>
          <a:ln w="38100">
            <a:solidFill>
              <a:srgbClr val="69A6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Flowchart: Decision 12"/>
          <p:cNvSpPr/>
          <p:nvPr/>
        </p:nvSpPr>
        <p:spPr>
          <a:xfrm rot="18315128">
            <a:off x="6397626" y="1800225"/>
            <a:ext cx="2254250" cy="1508125"/>
          </a:xfrm>
          <a:prstGeom prst="flowChartDecision">
            <a:avLst/>
          </a:prstGeom>
          <a:solidFill>
            <a:srgbClr val="E3C4FF"/>
          </a:solidFill>
          <a:ln w="38100">
            <a:solidFill>
              <a:srgbClr val="B484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" name="Rectangle 13"/>
          <p:cNvSpPr/>
          <p:nvPr/>
        </p:nvSpPr>
        <p:spPr>
          <a:xfrm rot="5400000">
            <a:off x="5089526" y="2727325"/>
            <a:ext cx="2444750" cy="701675"/>
          </a:xfrm>
          <a:prstGeom prst="rect">
            <a:avLst/>
          </a:prstGeom>
          <a:solidFill>
            <a:srgbClr val="B8F47A"/>
          </a:solidFill>
          <a:ln w="38100">
            <a:solidFill>
              <a:srgbClr val="94D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" name="Hexagon 1"/>
          <p:cNvSpPr/>
          <p:nvPr/>
        </p:nvSpPr>
        <p:spPr>
          <a:xfrm>
            <a:off x="3062288" y="3284538"/>
            <a:ext cx="1763712" cy="1519237"/>
          </a:xfrm>
          <a:prstGeom prst="hexagon">
            <a:avLst/>
          </a:prstGeom>
          <a:solidFill>
            <a:srgbClr val="FEAE4D"/>
          </a:solidFill>
          <a:ln w="38100">
            <a:solidFill>
              <a:srgbClr val="E478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26" name="Pai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Prove It!</a:t>
            </a:r>
          </a:p>
        </p:txBody>
      </p:sp>
      <p:sp>
        <p:nvSpPr>
          <p:cNvPr id="4" name="Rectangle 3"/>
          <p:cNvSpPr/>
          <p:nvPr/>
        </p:nvSpPr>
        <p:spPr>
          <a:xfrm>
            <a:off x="503238" y="2536825"/>
            <a:ext cx="8101012" cy="3554413"/>
          </a:xfrm>
          <a:prstGeom prst="rect">
            <a:avLst/>
          </a:prstGeom>
          <a:solidFill>
            <a:srgbClr val="FFF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1175" y="1531938"/>
            <a:ext cx="8101013" cy="898525"/>
          </a:xfrm>
          <a:prstGeom prst="rect">
            <a:avLst/>
          </a:prstGeom>
          <a:solidFill>
            <a:srgbClr val="B8F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4341" name="Content Placeholder 15"/>
          <p:cNvSpPr>
            <a:spLocks/>
          </p:cNvSpPr>
          <p:nvPr/>
        </p:nvSpPr>
        <p:spPr bwMode="auto">
          <a:xfrm>
            <a:off x="628650" y="1546225"/>
            <a:ext cx="7886700" cy="3937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Do all regular 2D shapes have the same number of lines of symmetry as they do number of sides?</a:t>
            </a:r>
          </a:p>
        </p:txBody>
      </p:sp>
      <p:pic>
        <p:nvPicPr>
          <p:cNvPr id="14342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5950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0"/>
          <a:stretch>
            <a:fillRect/>
          </a:stretch>
        </p:blipFill>
        <p:spPr bwMode="auto">
          <a:xfrm>
            <a:off x="4908550" y="4311650"/>
            <a:ext cx="1355725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4"/>
          <a:stretch>
            <a:fillRect/>
          </a:stretch>
        </p:blipFill>
        <p:spPr bwMode="auto">
          <a:xfrm>
            <a:off x="2509838" y="4248150"/>
            <a:ext cx="15208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loud Callout 5"/>
          <p:cNvSpPr/>
          <p:nvPr/>
        </p:nvSpPr>
        <p:spPr>
          <a:xfrm>
            <a:off x="842963" y="2693988"/>
            <a:ext cx="2455862" cy="1741487"/>
          </a:xfrm>
          <a:prstGeom prst="cloudCallout">
            <a:avLst>
              <a:gd name="adj1" fmla="val 61926"/>
              <a:gd name="adj2" fmla="val 61145"/>
            </a:avLst>
          </a:prstGeom>
          <a:solidFill>
            <a:srgbClr val="B8F47A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dirty="0">
                <a:solidFill>
                  <a:srgbClr val="FF6766"/>
                </a:solidFill>
              </a:rPr>
              <a:t>?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934075" y="2693988"/>
            <a:ext cx="2454275" cy="1743075"/>
          </a:xfrm>
          <a:prstGeom prst="cloudCallout">
            <a:avLst>
              <a:gd name="adj1" fmla="val -60573"/>
              <a:gd name="adj2" fmla="val 65182"/>
            </a:avLst>
          </a:prstGeom>
          <a:solidFill>
            <a:srgbClr val="B8F47A"/>
          </a:solidFill>
          <a:ln>
            <a:solidFill>
              <a:srgbClr val="FF6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6600" dirty="0">
                <a:solidFill>
                  <a:srgbClr val="FF6766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/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873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 smtClean="0"/>
              <a:t>Symmetry in 2D Shapes Activity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03363"/>
            <a:ext cx="7632700" cy="4589462"/>
          </a:xfrm>
          <a:prstGeom prst="rect">
            <a:avLst/>
          </a:prstGeom>
          <a:solidFill>
            <a:srgbClr val="FF6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5364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61595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636713"/>
            <a:ext cx="3043238" cy="4302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5750" y="1636713"/>
            <a:ext cx="3043238" cy="4302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9538" y="1636713"/>
            <a:ext cx="3043237" cy="4302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Words>497</Words>
  <Application>Microsoft Office PowerPoint</Application>
  <PresentationFormat>On-screen Show (4:3)</PresentationFormat>
  <Paragraphs>114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Sassoon Infant Rg</vt:lpstr>
      <vt:lpstr>Londrina Solid</vt:lpstr>
      <vt:lpstr>Calibri</vt:lpstr>
      <vt:lpstr>Sassoon Infant Md</vt:lpstr>
      <vt:lpstr>BPreplay</vt:lpstr>
      <vt:lpstr>Arial</vt:lpstr>
      <vt:lpstr>Office Theme</vt:lpstr>
      <vt:lpstr>Shape Symmetry</vt:lpstr>
      <vt:lpstr>PowerPoint Presentation</vt:lpstr>
      <vt:lpstr>True or False Symmetry?</vt:lpstr>
      <vt:lpstr>Symmetry</vt:lpstr>
      <vt:lpstr>Symmetry</vt:lpstr>
      <vt:lpstr>Symmetry</vt:lpstr>
      <vt:lpstr>Symmetry in 2D Shapes</vt:lpstr>
      <vt:lpstr>Symmetry Prove It!</vt:lpstr>
      <vt:lpstr>Symmetry in 2D Shapes Activity</vt:lpstr>
      <vt:lpstr>Symmetry Quiz</vt:lpstr>
      <vt:lpstr>Symmetry Quiz</vt:lpstr>
      <vt:lpstr>Symmetry Quiz</vt:lpstr>
      <vt:lpstr>Symmetry Quiz</vt:lpstr>
      <vt:lpstr>Symmetry Quiz</vt:lpstr>
      <vt:lpstr>Symmetry Quiz</vt:lpstr>
      <vt:lpstr>Symmetry Quiz</vt:lpstr>
      <vt:lpstr>Symmetry Quiz</vt:lpstr>
      <vt:lpstr>Symmetry Quiz</vt:lpstr>
      <vt:lpstr>Symmetry Quiz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189</cp:revision>
  <dcterms:created xsi:type="dcterms:W3CDTF">2014-10-01T16:09:27Z</dcterms:created>
  <dcterms:modified xsi:type="dcterms:W3CDTF">2020-06-08T08:17:42Z</dcterms:modified>
</cp:coreProperties>
</file>