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64" r:id="rId4"/>
    <p:sldId id="263" r:id="rId5"/>
    <p:sldId id="265" r:id="rId6"/>
    <p:sldId id="261"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CE5D12D-1E1F-4339-9281-0C4E0BF324D1}" type="datetimeFigureOut">
              <a:rPr lang="en-GB" smtClean="0"/>
              <a:t>01/06/2020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491E2D-5509-488B-A8B6-95B5F6DEC7D5}" type="slidenum">
              <a:rPr lang="en-GB" smtClean="0"/>
              <a:t>‹#›</a:t>
            </a:fld>
            <a:endParaRPr lang="en-GB"/>
          </a:p>
        </p:txBody>
      </p:sp>
    </p:spTree>
    <p:extLst>
      <p:ext uri="{BB962C8B-B14F-4D97-AF65-F5344CB8AC3E}">
        <p14:creationId xmlns:p14="http://schemas.microsoft.com/office/powerpoint/2010/main" val="645771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CE5D12D-1E1F-4339-9281-0C4E0BF324D1}" type="datetimeFigureOut">
              <a:rPr lang="en-GB" smtClean="0"/>
              <a:t>01/06/2020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491E2D-5509-488B-A8B6-95B5F6DEC7D5}" type="slidenum">
              <a:rPr lang="en-GB" smtClean="0"/>
              <a:t>‹#›</a:t>
            </a:fld>
            <a:endParaRPr lang="en-GB"/>
          </a:p>
        </p:txBody>
      </p:sp>
    </p:spTree>
    <p:extLst>
      <p:ext uri="{BB962C8B-B14F-4D97-AF65-F5344CB8AC3E}">
        <p14:creationId xmlns:p14="http://schemas.microsoft.com/office/powerpoint/2010/main" val="2973582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CE5D12D-1E1F-4339-9281-0C4E0BF324D1}" type="datetimeFigureOut">
              <a:rPr lang="en-GB" smtClean="0"/>
              <a:t>01/06/2020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491E2D-5509-488B-A8B6-95B5F6DEC7D5}" type="slidenum">
              <a:rPr lang="en-GB" smtClean="0"/>
              <a:t>‹#›</a:t>
            </a:fld>
            <a:endParaRPr lang="en-GB"/>
          </a:p>
        </p:txBody>
      </p:sp>
    </p:spTree>
    <p:extLst>
      <p:ext uri="{BB962C8B-B14F-4D97-AF65-F5344CB8AC3E}">
        <p14:creationId xmlns:p14="http://schemas.microsoft.com/office/powerpoint/2010/main" val="4287998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CE5D12D-1E1F-4339-9281-0C4E0BF324D1}" type="datetimeFigureOut">
              <a:rPr lang="en-GB" smtClean="0"/>
              <a:t>01/06/2020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491E2D-5509-488B-A8B6-95B5F6DEC7D5}" type="slidenum">
              <a:rPr lang="en-GB" smtClean="0"/>
              <a:t>‹#›</a:t>
            </a:fld>
            <a:endParaRPr lang="en-GB"/>
          </a:p>
        </p:txBody>
      </p:sp>
    </p:spTree>
    <p:extLst>
      <p:ext uri="{BB962C8B-B14F-4D97-AF65-F5344CB8AC3E}">
        <p14:creationId xmlns:p14="http://schemas.microsoft.com/office/powerpoint/2010/main" val="1404660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CE5D12D-1E1F-4339-9281-0C4E0BF324D1}" type="datetimeFigureOut">
              <a:rPr lang="en-GB" smtClean="0"/>
              <a:t>01/06/2020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491E2D-5509-488B-A8B6-95B5F6DEC7D5}" type="slidenum">
              <a:rPr lang="en-GB" smtClean="0"/>
              <a:t>‹#›</a:t>
            </a:fld>
            <a:endParaRPr lang="en-GB"/>
          </a:p>
        </p:txBody>
      </p:sp>
    </p:spTree>
    <p:extLst>
      <p:ext uri="{BB962C8B-B14F-4D97-AF65-F5344CB8AC3E}">
        <p14:creationId xmlns:p14="http://schemas.microsoft.com/office/powerpoint/2010/main" val="194755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CE5D12D-1E1F-4339-9281-0C4E0BF324D1}" type="datetimeFigureOut">
              <a:rPr lang="en-GB" smtClean="0"/>
              <a:t>01/06/2020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0491E2D-5509-488B-A8B6-95B5F6DEC7D5}" type="slidenum">
              <a:rPr lang="en-GB" smtClean="0"/>
              <a:t>‹#›</a:t>
            </a:fld>
            <a:endParaRPr lang="en-GB"/>
          </a:p>
        </p:txBody>
      </p:sp>
    </p:spTree>
    <p:extLst>
      <p:ext uri="{BB962C8B-B14F-4D97-AF65-F5344CB8AC3E}">
        <p14:creationId xmlns:p14="http://schemas.microsoft.com/office/powerpoint/2010/main" val="3922615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CE5D12D-1E1F-4339-9281-0C4E0BF324D1}" type="datetimeFigureOut">
              <a:rPr lang="en-GB" smtClean="0"/>
              <a:t>01/06/2020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0491E2D-5509-488B-A8B6-95B5F6DEC7D5}" type="slidenum">
              <a:rPr lang="en-GB" smtClean="0"/>
              <a:t>‹#›</a:t>
            </a:fld>
            <a:endParaRPr lang="en-GB"/>
          </a:p>
        </p:txBody>
      </p:sp>
    </p:spTree>
    <p:extLst>
      <p:ext uri="{BB962C8B-B14F-4D97-AF65-F5344CB8AC3E}">
        <p14:creationId xmlns:p14="http://schemas.microsoft.com/office/powerpoint/2010/main" val="3789839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CE5D12D-1E1F-4339-9281-0C4E0BF324D1}" type="datetimeFigureOut">
              <a:rPr lang="en-GB" smtClean="0"/>
              <a:t>01/06/2020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0491E2D-5509-488B-A8B6-95B5F6DEC7D5}" type="slidenum">
              <a:rPr lang="en-GB" smtClean="0"/>
              <a:t>‹#›</a:t>
            </a:fld>
            <a:endParaRPr lang="en-GB"/>
          </a:p>
        </p:txBody>
      </p:sp>
    </p:spTree>
    <p:extLst>
      <p:ext uri="{BB962C8B-B14F-4D97-AF65-F5344CB8AC3E}">
        <p14:creationId xmlns:p14="http://schemas.microsoft.com/office/powerpoint/2010/main" val="3975533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E5D12D-1E1F-4339-9281-0C4E0BF324D1}" type="datetimeFigureOut">
              <a:rPr lang="en-GB" smtClean="0"/>
              <a:t>01/06/2020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0491E2D-5509-488B-A8B6-95B5F6DEC7D5}" type="slidenum">
              <a:rPr lang="en-GB" smtClean="0"/>
              <a:t>‹#›</a:t>
            </a:fld>
            <a:endParaRPr lang="en-GB"/>
          </a:p>
        </p:txBody>
      </p:sp>
    </p:spTree>
    <p:extLst>
      <p:ext uri="{BB962C8B-B14F-4D97-AF65-F5344CB8AC3E}">
        <p14:creationId xmlns:p14="http://schemas.microsoft.com/office/powerpoint/2010/main" val="543688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CE5D12D-1E1F-4339-9281-0C4E0BF324D1}" type="datetimeFigureOut">
              <a:rPr lang="en-GB" smtClean="0"/>
              <a:t>01/06/2020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0491E2D-5509-488B-A8B6-95B5F6DEC7D5}" type="slidenum">
              <a:rPr lang="en-GB" smtClean="0"/>
              <a:t>‹#›</a:t>
            </a:fld>
            <a:endParaRPr lang="en-GB"/>
          </a:p>
        </p:txBody>
      </p:sp>
    </p:spTree>
    <p:extLst>
      <p:ext uri="{BB962C8B-B14F-4D97-AF65-F5344CB8AC3E}">
        <p14:creationId xmlns:p14="http://schemas.microsoft.com/office/powerpoint/2010/main" val="1670904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CE5D12D-1E1F-4339-9281-0C4E0BF324D1}" type="datetimeFigureOut">
              <a:rPr lang="en-GB" smtClean="0"/>
              <a:t>01/06/2020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0491E2D-5509-488B-A8B6-95B5F6DEC7D5}" type="slidenum">
              <a:rPr lang="en-GB" smtClean="0"/>
              <a:t>‹#›</a:t>
            </a:fld>
            <a:endParaRPr lang="en-GB"/>
          </a:p>
        </p:txBody>
      </p:sp>
    </p:spTree>
    <p:extLst>
      <p:ext uri="{BB962C8B-B14F-4D97-AF65-F5344CB8AC3E}">
        <p14:creationId xmlns:p14="http://schemas.microsoft.com/office/powerpoint/2010/main" val="325096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E5D12D-1E1F-4339-9281-0C4E0BF324D1}" type="datetimeFigureOut">
              <a:rPr lang="en-GB" smtClean="0"/>
              <a:t>01/06/2020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491E2D-5509-488B-A8B6-95B5F6DEC7D5}" type="slidenum">
              <a:rPr lang="en-GB" smtClean="0"/>
              <a:t>‹#›</a:t>
            </a:fld>
            <a:endParaRPr lang="en-GB"/>
          </a:p>
        </p:txBody>
      </p:sp>
    </p:spTree>
    <p:extLst>
      <p:ext uri="{BB962C8B-B14F-4D97-AF65-F5344CB8AC3E}">
        <p14:creationId xmlns:p14="http://schemas.microsoft.com/office/powerpoint/2010/main" val="1196678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6.gif"/><Relationship Id="rId4" Type="http://schemas.openxmlformats.org/officeDocument/2006/relationships/image" Target="../media/image15.gif"/></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124222" y="1941341"/>
            <a:ext cx="7723163" cy="2123658"/>
          </a:xfrm>
          <a:prstGeom prst="rect">
            <a:avLst/>
          </a:prstGeom>
          <a:noFill/>
        </p:spPr>
        <p:txBody>
          <a:bodyPr wrap="square" rtlCol="0">
            <a:spAutoFit/>
          </a:bodyPr>
          <a:lstStyle/>
          <a:p>
            <a:pPr algn="ctr"/>
            <a:r>
              <a:rPr lang="en-GB" sz="6600" b="1" dirty="0" smtClean="0">
                <a:solidFill>
                  <a:srgbClr val="FFC000"/>
                </a:solidFill>
                <a:latin typeface="Twinkl" pitchFamily="2" charset="0"/>
              </a:rPr>
              <a:t>Identifying Types of Angles </a:t>
            </a:r>
            <a:endParaRPr lang="en-GB" sz="2800" b="1" dirty="0">
              <a:solidFill>
                <a:srgbClr val="FFC000"/>
              </a:solidFill>
              <a:latin typeface="Twinkl" pitchFamily="2" charset="0"/>
            </a:endParaRPr>
          </a:p>
        </p:txBody>
      </p:sp>
    </p:spTree>
    <p:extLst>
      <p:ext uri="{BB962C8B-B14F-4D97-AF65-F5344CB8AC3E}">
        <p14:creationId xmlns:p14="http://schemas.microsoft.com/office/powerpoint/2010/main" val="3401672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22031" y="323557"/>
            <a:ext cx="11437034" cy="6105378"/>
          </a:xfrm>
          <a:prstGeom prst="rect">
            <a:avLst/>
          </a:prstGeom>
          <a:solidFill>
            <a:schemeClr val="bg1"/>
          </a:solidFill>
          <a:ln w="635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927463" y="862149"/>
            <a:ext cx="9235440" cy="1754326"/>
          </a:xfrm>
          <a:prstGeom prst="rect">
            <a:avLst/>
          </a:prstGeom>
          <a:noFill/>
        </p:spPr>
        <p:txBody>
          <a:bodyPr wrap="square" rtlCol="0">
            <a:spAutoFit/>
          </a:bodyPr>
          <a:lstStyle/>
          <a:p>
            <a:r>
              <a:rPr lang="en-GB" dirty="0" smtClean="0"/>
              <a:t>So far we have learnt that a quarter turn is called a right angle and it measures 90</a:t>
            </a:r>
            <a:r>
              <a:rPr lang="he-IL" dirty="0" smtClean="0"/>
              <a:t>֯</a:t>
            </a:r>
            <a:r>
              <a:rPr lang="en-GB" dirty="0" smtClean="0"/>
              <a:t>.</a:t>
            </a:r>
          </a:p>
          <a:p>
            <a:endParaRPr lang="en-GB" dirty="0"/>
          </a:p>
          <a:p>
            <a:r>
              <a:rPr lang="en-GB" dirty="0" smtClean="0"/>
              <a:t>A half turn measures 180</a:t>
            </a:r>
            <a:r>
              <a:rPr lang="he-IL" dirty="0" smtClean="0"/>
              <a:t>֯</a:t>
            </a:r>
            <a:r>
              <a:rPr lang="en-GB" dirty="0" smtClean="0"/>
              <a:t>.</a:t>
            </a:r>
          </a:p>
          <a:p>
            <a:endParaRPr lang="en-GB" dirty="0"/>
          </a:p>
          <a:p>
            <a:endParaRPr lang="en-GB" dirty="0" smtClean="0"/>
          </a:p>
          <a:p>
            <a:r>
              <a:rPr lang="en-GB" dirty="0" smtClean="0"/>
              <a:t>There are other types of angles as well as these two. Lets have a look at some more. </a:t>
            </a:r>
            <a:endParaRPr lang="en-GB" dirty="0"/>
          </a:p>
        </p:txBody>
      </p:sp>
    </p:spTree>
    <p:extLst>
      <p:ext uri="{BB962C8B-B14F-4D97-AF65-F5344CB8AC3E}">
        <p14:creationId xmlns:p14="http://schemas.microsoft.com/office/powerpoint/2010/main" val="19142080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95216" y="401934"/>
            <a:ext cx="11437034" cy="6105378"/>
          </a:xfrm>
          <a:prstGeom prst="rect">
            <a:avLst/>
          </a:prstGeom>
          <a:solidFill>
            <a:schemeClr val="bg1"/>
          </a:solidFill>
          <a:ln w="635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378823" y="1402121"/>
            <a:ext cx="4358640" cy="32689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8" name="Straight Arrow Connector 7"/>
          <p:cNvCxnSpPr/>
          <p:nvPr/>
        </p:nvCxnSpPr>
        <p:spPr>
          <a:xfrm flipH="1">
            <a:off x="3004457" y="1750423"/>
            <a:ext cx="1332412" cy="4963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694255" y="1240971"/>
            <a:ext cx="3038956" cy="923330"/>
          </a:xfrm>
          <a:prstGeom prst="rect">
            <a:avLst/>
          </a:prstGeom>
          <a:noFill/>
        </p:spPr>
        <p:txBody>
          <a:bodyPr wrap="square" rtlCol="0">
            <a:spAutoFit/>
          </a:bodyPr>
          <a:lstStyle/>
          <a:p>
            <a:r>
              <a:rPr lang="en-GB" dirty="0" smtClean="0"/>
              <a:t>This time, Horace started off pointing this way. Then he turned and…</a:t>
            </a:r>
            <a:endParaRPr lang="en-GB" dirty="0"/>
          </a:p>
        </p:txBody>
      </p:sp>
      <p:sp>
        <p:nvSpPr>
          <p:cNvPr id="10" name="TextBox 9"/>
          <p:cNvSpPr txBox="1"/>
          <p:nvPr/>
        </p:nvSpPr>
        <p:spPr>
          <a:xfrm>
            <a:off x="4336869" y="2750347"/>
            <a:ext cx="3038956" cy="369332"/>
          </a:xfrm>
          <a:prstGeom prst="rect">
            <a:avLst/>
          </a:prstGeom>
          <a:noFill/>
        </p:spPr>
        <p:txBody>
          <a:bodyPr wrap="square" rtlCol="0">
            <a:spAutoFit/>
          </a:bodyPr>
          <a:lstStyle/>
          <a:p>
            <a:r>
              <a:rPr lang="en-GB" dirty="0" smtClean="0"/>
              <a:t>Ended up facing this way. </a:t>
            </a:r>
            <a:endParaRPr lang="en-GB" dirty="0"/>
          </a:p>
        </p:txBody>
      </p:sp>
      <p:cxnSp>
        <p:nvCxnSpPr>
          <p:cNvPr id="11" name="Straight Arrow Connector 10"/>
          <p:cNvCxnSpPr/>
          <p:nvPr/>
        </p:nvCxnSpPr>
        <p:spPr>
          <a:xfrm flipH="1" flipV="1">
            <a:off x="2286001" y="2377440"/>
            <a:ext cx="2050868" cy="6591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7542628" y="1480497"/>
            <a:ext cx="4149634" cy="3112226"/>
          </a:xfrm>
          <a:prstGeom prst="rect">
            <a:avLst/>
          </a:prstGeom>
        </p:spPr>
      </p:pic>
      <p:sp>
        <p:nvSpPr>
          <p:cNvPr id="15" name="TextBox 14"/>
          <p:cNvSpPr txBox="1"/>
          <p:nvPr/>
        </p:nvSpPr>
        <p:spPr>
          <a:xfrm>
            <a:off x="8409842" y="4062549"/>
            <a:ext cx="2994032" cy="646331"/>
          </a:xfrm>
          <a:prstGeom prst="rect">
            <a:avLst/>
          </a:prstGeom>
          <a:noFill/>
        </p:spPr>
        <p:txBody>
          <a:bodyPr wrap="square" rtlCol="0">
            <a:spAutoFit/>
          </a:bodyPr>
          <a:lstStyle/>
          <a:p>
            <a:r>
              <a:rPr lang="en-GB" dirty="0" smtClean="0"/>
              <a:t>This is what the angle looks like without Horace. </a:t>
            </a:r>
            <a:endParaRPr lang="en-GB" dirty="0"/>
          </a:p>
        </p:txBody>
      </p:sp>
      <p:sp>
        <p:nvSpPr>
          <p:cNvPr id="16" name="TextBox 15"/>
          <p:cNvSpPr txBox="1"/>
          <p:nvPr/>
        </p:nvSpPr>
        <p:spPr>
          <a:xfrm>
            <a:off x="4836984" y="4415691"/>
            <a:ext cx="2994032" cy="923330"/>
          </a:xfrm>
          <a:prstGeom prst="rect">
            <a:avLst/>
          </a:prstGeom>
          <a:noFill/>
        </p:spPr>
        <p:txBody>
          <a:bodyPr wrap="square" rtlCol="0">
            <a:spAutoFit/>
          </a:bodyPr>
          <a:lstStyle/>
          <a:p>
            <a:r>
              <a:rPr lang="en-GB" dirty="0" smtClean="0"/>
              <a:t>As you can see, Horace has not turned enough for it to be a right angle. </a:t>
            </a:r>
            <a:endParaRPr lang="en-GB" dirty="0"/>
          </a:p>
        </p:txBody>
      </p:sp>
      <p:sp>
        <p:nvSpPr>
          <p:cNvPr id="17" name="TextBox 16"/>
          <p:cNvSpPr txBox="1"/>
          <p:nvPr/>
        </p:nvSpPr>
        <p:spPr>
          <a:xfrm>
            <a:off x="6131441" y="5159268"/>
            <a:ext cx="5156772" cy="1200329"/>
          </a:xfrm>
          <a:prstGeom prst="rect">
            <a:avLst/>
          </a:prstGeom>
          <a:noFill/>
        </p:spPr>
        <p:txBody>
          <a:bodyPr wrap="square" rtlCol="0">
            <a:spAutoFit/>
          </a:bodyPr>
          <a:lstStyle/>
          <a:p>
            <a:r>
              <a:rPr lang="en-GB" dirty="0" smtClean="0"/>
              <a:t>The type of angle that he has made is called an acute angle.</a:t>
            </a:r>
          </a:p>
          <a:p>
            <a:endParaRPr lang="en-GB" dirty="0"/>
          </a:p>
          <a:p>
            <a:r>
              <a:rPr lang="en-GB" dirty="0" smtClean="0"/>
              <a:t>Any angle less than 90</a:t>
            </a:r>
            <a:r>
              <a:rPr lang="he-IL" dirty="0" smtClean="0"/>
              <a:t>֯</a:t>
            </a:r>
            <a:r>
              <a:rPr lang="en-GB" dirty="0"/>
              <a:t> </a:t>
            </a:r>
            <a:r>
              <a:rPr lang="en-GB" dirty="0" smtClean="0"/>
              <a:t>is an acute angle.  </a:t>
            </a:r>
            <a:endParaRPr lang="en-GB" dirty="0"/>
          </a:p>
        </p:txBody>
      </p:sp>
    </p:spTree>
    <p:extLst>
      <p:ext uri="{BB962C8B-B14F-4D97-AF65-F5344CB8AC3E}">
        <p14:creationId xmlns:p14="http://schemas.microsoft.com/office/powerpoint/2010/main" val="9295886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86108" y="274344"/>
            <a:ext cx="11437034" cy="6105378"/>
          </a:xfrm>
          <a:prstGeom prst="rect">
            <a:avLst/>
          </a:prstGeom>
          <a:solidFill>
            <a:schemeClr val="bg1"/>
          </a:solidFill>
          <a:ln w="635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1005840" y="574766"/>
            <a:ext cx="6204857" cy="1477328"/>
          </a:xfrm>
          <a:prstGeom prst="rect">
            <a:avLst/>
          </a:prstGeom>
          <a:noFill/>
        </p:spPr>
        <p:txBody>
          <a:bodyPr wrap="square" rtlCol="0">
            <a:spAutoFit/>
          </a:bodyPr>
          <a:lstStyle/>
          <a:p>
            <a:r>
              <a:rPr lang="en-GB" dirty="0" smtClean="0"/>
              <a:t>Let’s recap. </a:t>
            </a:r>
          </a:p>
          <a:p>
            <a:endParaRPr lang="en-GB" dirty="0"/>
          </a:p>
          <a:p>
            <a:r>
              <a:rPr lang="en-GB" dirty="0" smtClean="0"/>
              <a:t>A quarter turn is called a right angle and it measures 90</a:t>
            </a:r>
            <a:r>
              <a:rPr lang="he-IL" dirty="0" smtClean="0"/>
              <a:t>֯</a:t>
            </a:r>
            <a:r>
              <a:rPr lang="en-GB" dirty="0" smtClean="0"/>
              <a:t>.</a:t>
            </a:r>
          </a:p>
          <a:p>
            <a:endParaRPr lang="en-GB" dirty="0"/>
          </a:p>
          <a:p>
            <a:endParaRPr lang="en-GB" dirty="0"/>
          </a:p>
        </p:txBody>
      </p:sp>
      <p:pic>
        <p:nvPicPr>
          <p:cNvPr id="1026" name="Picture 2" descr="Right angle - Wikiped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513" y="898320"/>
            <a:ext cx="1814559" cy="18145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029199" y="2986792"/>
            <a:ext cx="6204857" cy="923330"/>
          </a:xfrm>
          <a:prstGeom prst="rect">
            <a:avLst/>
          </a:prstGeom>
          <a:noFill/>
        </p:spPr>
        <p:txBody>
          <a:bodyPr wrap="square" rtlCol="0">
            <a:spAutoFit/>
          </a:bodyPr>
          <a:lstStyle/>
          <a:p>
            <a:r>
              <a:rPr lang="en-GB" dirty="0" smtClean="0"/>
              <a:t>A half turn measures 180</a:t>
            </a:r>
            <a:r>
              <a:rPr lang="he-IL" dirty="0" smtClean="0"/>
              <a:t>֯</a:t>
            </a:r>
            <a:endParaRPr lang="en-GB" dirty="0" smtClean="0"/>
          </a:p>
          <a:p>
            <a:endParaRPr lang="en-GB" dirty="0"/>
          </a:p>
          <a:p>
            <a:endParaRPr lang="en-GB" dirty="0"/>
          </a:p>
        </p:txBody>
      </p:sp>
      <p:pic>
        <p:nvPicPr>
          <p:cNvPr id="1032" name="Picture 8" descr="11 Plus: Key Stage 2 Maths: Shape and Space, 2D Shapes - Angles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5840" y="2712879"/>
            <a:ext cx="3215277" cy="90991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67245" y="4792864"/>
            <a:ext cx="6204857" cy="1477328"/>
          </a:xfrm>
          <a:prstGeom prst="rect">
            <a:avLst/>
          </a:prstGeom>
          <a:noFill/>
        </p:spPr>
        <p:txBody>
          <a:bodyPr wrap="square" rtlCol="0">
            <a:spAutoFit/>
          </a:bodyPr>
          <a:lstStyle/>
          <a:p>
            <a:r>
              <a:rPr lang="en-GB" dirty="0" smtClean="0"/>
              <a:t>Any angle that measures less than 90</a:t>
            </a:r>
            <a:r>
              <a:rPr lang="he-IL" dirty="0" smtClean="0"/>
              <a:t>֯</a:t>
            </a:r>
            <a:r>
              <a:rPr lang="en-GB" dirty="0"/>
              <a:t> </a:t>
            </a:r>
            <a:r>
              <a:rPr lang="en-GB" dirty="0" smtClean="0"/>
              <a:t>is called an acute angle. They tend to look sharp and pointy </a:t>
            </a:r>
            <a:r>
              <a:rPr lang="en-GB" dirty="0" smtClean="0">
                <a:sym typeface="Wingdings" panose="05000000000000000000" pitchFamily="2" charset="2"/>
              </a:rPr>
              <a:t>. </a:t>
            </a:r>
            <a:r>
              <a:rPr lang="en-GB" dirty="0" smtClean="0"/>
              <a:t> </a:t>
            </a:r>
          </a:p>
          <a:p>
            <a:endParaRPr lang="en-GB" dirty="0"/>
          </a:p>
          <a:p>
            <a:r>
              <a:rPr lang="en-GB" dirty="0" smtClean="0"/>
              <a:t>You can remember the name because they are small and ‘cute’.</a:t>
            </a:r>
            <a:endParaRPr lang="en-GB" dirty="0"/>
          </a:p>
          <a:p>
            <a:endParaRPr lang="en-GB" dirty="0"/>
          </a:p>
        </p:txBody>
      </p:sp>
      <p:pic>
        <p:nvPicPr>
          <p:cNvPr id="1036" name="Picture 12" descr="Jeffers blog: acute ang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2102" y="3730826"/>
            <a:ext cx="4010025" cy="212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25039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22031" y="323557"/>
            <a:ext cx="11437034" cy="6105378"/>
          </a:xfrm>
          <a:prstGeom prst="rect">
            <a:avLst/>
          </a:prstGeom>
          <a:solidFill>
            <a:schemeClr val="bg1"/>
          </a:solidFill>
          <a:ln w="635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849086" y="548640"/>
            <a:ext cx="8752114" cy="369332"/>
          </a:xfrm>
          <a:prstGeom prst="rect">
            <a:avLst/>
          </a:prstGeom>
          <a:noFill/>
        </p:spPr>
        <p:txBody>
          <a:bodyPr wrap="square" rtlCol="0">
            <a:spAutoFit/>
          </a:bodyPr>
          <a:lstStyle/>
          <a:p>
            <a:r>
              <a:rPr lang="en-GB" dirty="0" smtClean="0"/>
              <a:t>There is one more type of angle that we learn about in Year 4. Here’s Horace again…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988423" y="2113643"/>
            <a:ext cx="3274427" cy="2455820"/>
          </a:xfrm>
          <a:prstGeom prst="rect">
            <a:avLst/>
          </a:prstGeom>
          <a:ln>
            <a:solidFill>
              <a:srgbClr val="FF0000"/>
            </a:solidFill>
          </a:ln>
        </p:spPr>
      </p:pic>
      <p:cxnSp>
        <p:nvCxnSpPr>
          <p:cNvPr id="7" name="Straight Arrow Connector 6"/>
          <p:cNvCxnSpPr/>
          <p:nvPr/>
        </p:nvCxnSpPr>
        <p:spPr>
          <a:xfrm flipH="1">
            <a:off x="2351314" y="2416629"/>
            <a:ext cx="2521132" cy="16328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225143" y="1704339"/>
            <a:ext cx="3722914" cy="369332"/>
          </a:xfrm>
          <a:prstGeom prst="rect">
            <a:avLst/>
          </a:prstGeom>
          <a:noFill/>
        </p:spPr>
        <p:txBody>
          <a:bodyPr wrap="square" rtlCol="0">
            <a:spAutoFit/>
          </a:bodyPr>
          <a:lstStyle/>
          <a:p>
            <a:r>
              <a:rPr lang="en-GB" dirty="0" smtClean="0"/>
              <a:t>He started off here. </a:t>
            </a:r>
            <a:endParaRPr lang="en-GB" dirty="0"/>
          </a:p>
        </p:txBody>
      </p:sp>
      <p:sp>
        <p:nvSpPr>
          <p:cNvPr id="9" name="TextBox 8"/>
          <p:cNvSpPr txBox="1"/>
          <p:nvPr/>
        </p:nvSpPr>
        <p:spPr>
          <a:xfrm>
            <a:off x="4489269" y="2601295"/>
            <a:ext cx="3722914" cy="646331"/>
          </a:xfrm>
          <a:prstGeom prst="rect">
            <a:avLst/>
          </a:prstGeom>
          <a:noFill/>
        </p:spPr>
        <p:txBody>
          <a:bodyPr wrap="square" rtlCol="0">
            <a:spAutoFit/>
          </a:bodyPr>
          <a:lstStyle/>
          <a:p>
            <a:r>
              <a:rPr lang="en-GB" dirty="0" smtClean="0"/>
              <a:t>Then he turned until he ended up here. </a:t>
            </a:r>
            <a:endParaRPr lang="en-GB" dirty="0"/>
          </a:p>
        </p:txBody>
      </p:sp>
      <p:cxnSp>
        <p:nvCxnSpPr>
          <p:cNvPr id="11" name="Straight Arrow Connector 10"/>
          <p:cNvCxnSpPr/>
          <p:nvPr/>
        </p:nvCxnSpPr>
        <p:spPr>
          <a:xfrm flipH="1">
            <a:off x="2697482" y="2857025"/>
            <a:ext cx="1791787" cy="40609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7707614" y="1554113"/>
            <a:ext cx="3474432" cy="2605824"/>
          </a:xfrm>
          <a:prstGeom prst="rect">
            <a:avLst/>
          </a:prstGeom>
        </p:spPr>
      </p:pic>
      <p:sp>
        <p:nvSpPr>
          <p:cNvPr id="16" name="TextBox 15"/>
          <p:cNvSpPr txBox="1"/>
          <p:nvPr/>
        </p:nvSpPr>
        <p:spPr>
          <a:xfrm>
            <a:off x="7739743" y="4561617"/>
            <a:ext cx="3722914" cy="369332"/>
          </a:xfrm>
          <a:prstGeom prst="rect">
            <a:avLst/>
          </a:prstGeom>
          <a:noFill/>
        </p:spPr>
        <p:txBody>
          <a:bodyPr wrap="square" rtlCol="0">
            <a:spAutoFit/>
          </a:bodyPr>
          <a:lstStyle/>
          <a:p>
            <a:r>
              <a:rPr lang="en-GB" dirty="0" smtClean="0"/>
              <a:t>Here’s the angle without Horace. </a:t>
            </a:r>
            <a:endParaRPr lang="en-GB" dirty="0"/>
          </a:p>
        </p:txBody>
      </p:sp>
      <p:sp>
        <p:nvSpPr>
          <p:cNvPr id="17" name="TextBox 16"/>
          <p:cNvSpPr txBox="1"/>
          <p:nvPr/>
        </p:nvSpPr>
        <p:spPr>
          <a:xfrm>
            <a:off x="1123406" y="5468625"/>
            <a:ext cx="4950822" cy="646331"/>
          </a:xfrm>
          <a:prstGeom prst="rect">
            <a:avLst/>
          </a:prstGeom>
          <a:noFill/>
        </p:spPr>
        <p:txBody>
          <a:bodyPr wrap="square" rtlCol="0">
            <a:spAutoFit/>
          </a:bodyPr>
          <a:lstStyle/>
          <a:p>
            <a:r>
              <a:rPr lang="en-GB" dirty="0" smtClean="0"/>
              <a:t>Now this time, you can see that he turned more than a quarter turn BUT LESS than a half turn. </a:t>
            </a:r>
            <a:endParaRPr lang="en-GB" dirty="0"/>
          </a:p>
        </p:txBody>
      </p:sp>
      <p:sp>
        <p:nvSpPr>
          <p:cNvPr id="18" name="TextBox 17"/>
          <p:cNvSpPr txBox="1"/>
          <p:nvPr/>
        </p:nvSpPr>
        <p:spPr>
          <a:xfrm>
            <a:off x="6350726" y="5469630"/>
            <a:ext cx="4950822" cy="646331"/>
          </a:xfrm>
          <a:prstGeom prst="rect">
            <a:avLst/>
          </a:prstGeom>
          <a:noFill/>
        </p:spPr>
        <p:txBody>
          <a:bodyPr wrap="square" rtlCol="0">
            <a:spAutoFit/>
          </a:bodyPr>
          <a:lstStyle/>
          <a:p>
            <a:r>
              <a:rPr lang="en-GB" dirty="0" smtClean="0"/>
              <a:t>An angle that is more than 90</a:t>
            </a:r>
            <a:r>
              <a:rPr lang="he-IL" dirty="0" smtClean="0"/>
              <a:t>֯</a:t>
            </a:r>
            <a:r>
              <a:rPr lang="en-GB" dirty="0" smtClean="0"/>
              <a:t> and less than 180</a:t>
            </a:r>
            <a:r>
              <a:rPr lang="he-IL" dirty="0" smtClean="0"/>
              <a:t>֯</a:t>
            </a:r>
            <a:r>
              <a:rPr lang="en-GB" dirty="0" smtClean="0"/>
              <a:t> is called an obtuse angle. </a:t>
            </a:r>
            <a:endParaRPr lang="en-GB" dirty="0"/>
          </a:p>
        </p:txBody>
      </p:sp>
    </p:spTree>
    <p:extLst>
      <p:ext uri="{BB962C8B-B14F-4D97-AF65-F5344CB8AC3E}">
        <p14:creationId xmlns:p14="http://schemas.microsoft.com/office/powerpoint/2010/main" val="21347732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22031" y="323557"/>
            <a:ext cx="11437034" cy="6105378"/>
          </a:xfrm>
          <a:prstGeom prst="rect">
            <a:avLst/>
          </a:prstGeom>
          <a:solidFill>
            <a:schemeClr val="bg1"/>
          </a:solidFill>
          <a:ln w="635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2" name="Picture 4" descr="angles | West Barns Primary – Together Everyone Achieves M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7520" y="2046515"/>
            <a:ext cx="6880497" cy="38657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93982" y="714773"/>
            <a:ext cx="7093131" cy="369332"/>
          </a:xfrm>
          <a:prstGeom prst="rect">
            <a:avLst/>
          </a:prstGeom>
          <a:noFill/>
        </p:spPr>
        <p:txBody>
          <a:bodyPr wrap="square" rtlCol="0">
            <a:spAutoFit/>
          </a:bodyPr>
          <a:lstStyle/>
          <a:p>
            <a:r>
              <a:rPr lang="en-GB" dirty="0" smtClean="0"/>
              <a:t>Here are some examples of obtuse angles. Have a good look at them. </a:t>
            </a:r>
            <a:endParaRPr lang="en-GB" dirty="0"/>
          </a:p>
        </p:txBody>
      </p:sp>
    </p:spTree>
    <p:extLst>
      <p:ext uri="{BB962C8B-B14F-4D97-AF65-F5344CB8AC3E}">
        <p14:creationId xmlns:p14="http://schemas.microsoft.com/office/powerpoint/2010/main" val="6223637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22031" y="323557"/>
            <a:ext cx="11437034" cy="6105378"/>
          </a:xfrm>
          <a:prstGeom prst="rect">
            <a:avLst/>
          </a:prstGeom>
          <a:solidFill>
            <a:schemeClr val="bg1"/>
          </a:solidFill>
          <a:ln w="635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097280" y="783771"/>
            <a:ext cx="10175966" cy="2862322"/>
          </a:xfrm>
          <a:prstGeom prst="rect">
            <a:avLst/>
          </a:prstGeom>
          <a:noFill/>
        </p:spPr>
        <p:txBody>
          <a:bodyPr wrap="square" rtlCol="0">
            <a:spAutoFit/>
          </a:bodyPr>
          <a:lstStyle/>
          <a:p>
            <a:r>
              <a:rPr lang="en-GB" dirty="0" smtClean="0"/>
              <a:t>If you’re struggling to see the difference between obtuse, acute and right angles it might help you to use the corner of a piece of paper. </a:t>
            </a:r>
          </a:p>
          <a:p>
            <a:endParaRPr lang="en-GB" dirty="0"/>
          </a:p>
          <a:p>
            <a:endParaRPr lang="en-GB" dirty="0" smtClean="0"/>
          </a:p>
          <a:p>
            <a:r>
              <a:rPr lang="en-GB" dirty="0" smtClean="0"/>
              <a:t>The corner of a piece of paper is always a right angle so you can use it to check.  Look at the next slide to see how…</a:t>
            </a:r>
          </a:p>
          <a:p>
            <a:endParaRPr lang="en-GB" dirty="0"/>
          </a:p>
          <a:p>
            <a:endParaRPr lang="en-GB" dirty="0" smtClean="0"/>
          </a:p>
          <a:p>
            <a:endParaRPr lang="en-GB" dirty="0"/>
          </a:p>
          <a:p>
            <a:endParaRPr lang="en-GB" dirty="0"/>
          </a:p>
        </p:txBody>
      </p:sp>
    </p:spTree>
    <p:extLst>
      <p:ext uri="{BB962C8B-B14F-4D97-AF65-F5344CB8AC3E}">
        <p14:creationId xmlns:p14="http://schemas.microsoft.com/office/powerpoint/2010/main" val="35876277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22031" y="323557"/>
            <a:ext cx="11437034" cy="6105378"/>
          </a:xfrm>
          <a:prstGeom prst="rect">
            <a:avLst/>
          </a:prstGeom>
          <a:solidFill>
            <a:schemeClr val="bg1"/>
          </a:solidFill>
          <a:ln w="635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91638" y="1420586"/>
            <a:ext cx="3422469" cy="2566852"/>
          </a:xfrm>
          <a:prstGeom prst="rect">
            <a:avLst/>
          </a:prstGeom>
        </p:spPr>
      </p:pic>
      <p:sp>
        <p:nvSpPr>
          <p:cNvPr id="5" name="TextBox 4"/>
          <p:cNvSpPr txBox="1"/>
          <p:nvPr/>
        </p:nvSpPr>
        <p:spPr>
          <a:xfrm>
            <a:off x="3670663" y="1058091"/>
            <a:ext cx="2782388" cy="923330"/>
          </a:xfrm>
          <a:prstGeom prst="rect">
            <a:avLst/>
          </a:prstGeom>
          <a:noFill/>
        </p:spPr>
        <p:txBody>
          <a:bodyPr wrap="square" rtlCol="0">
            <a:spAutoFit/>
          </a:bodyPr>
          <a:lstStyle/>
          <a:p>
            <a:r>
              <a:rPr lang="en-GB" dirty="0" smtClean="0"/>
              <a:t>The paper fits exactly into the angle so this must be a right angle. </a:t>
            </a:r>
            <a:endParaRPr lang="en-GB" dirty="0"/>
          </a:p>
        </p:txBody>
      </p:sp>
    </p:spTree>
    <p:extLst>
      <p:ext uri="{BB962C8B-B14F-4D97-AF65-F5344CB8AC3E}">
        <p14:creationId xmlns:p14="http://schemas.microsoft.com/office/powerpoint/2010/main" val="25675446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22031" y="323557"/>
            <a:ext cx="11437034" cy="6105378"/>
          </a:xfrm>
          <a:prstGeom prst="rect">
            <a:avLst/>
          </a:prstGeom>
          <a:solidFill>
            <a:schemeClr val="bg1"/>
          </a:solidFill>
          <a:ln w="635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605551" y="1807481"/>
            <a:ext cx="3771537" cy="282865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934403" y="1792241"/>
            <a:ext cx="3788954" cy="2841716"/>
          </a:xfrm>
          <a:prstGeom prst="rect">
            <a:avLst/>
          </a:prstGeom>
        </p:spPr>
      </p:pic>
      <p:sp>
        <p:nvSpPr>
          <p:cNvPr id="7" name="TextBox 6"/>
          <p:cNvSpPr txBox="1"/>
          <p:nvPr/>
        </p:nvSpPr>
        <p:spPr>
          <a:xfrm>
            <a:off x="5826034" y="757646"/>
            <a:ext cx="4702629" cy="923330"/>
          </a:xfrm>
          <a:prstGeom prst="rect">
            <a:avLst/>
          </a:prstGeom>
          <a:solidFill>
            <a:schemeClr val="bg1"/>
          </a:solidFill>
        </p:spPr>
        <p:txBody>
          <a:bodyPr wrap="square" rtlCol="0">
            <a:spAutoFit/>
          </a:bodyPr>
          <a:lstStyle/>
          <a:p>
            <a:r>
              <a:rPr lang="en-GB" dirty="0" smtClean="0"/>
              <a:t>This time it doesn’t fit! The edge of my paper is overlapping the angle. The angle is smaller than a right angle. </a:t>
            </a:r>
            <a:endParaRPr lang="en-GB" dirty="0"/>
          </a:p>
        </p:txBody>
      </p:sp>
      <p:sp>
        <p:nvSpPr>
          <p:cNvPr id="8" name="TextBox 7"/>
          <p:cNvSpPr txBox="1"/>
          <p:nvPr/>
        </p:nvSpPr>
        <p:spPr>
          <a:xfrm>
            <a:off x="7037886" y="4745222"/>
            <a:ext cx="4702629" cy="369332"/>
          </a:xfrm>
          <a:prstGeom prst="rect">
            <a:avLst/>
          </a:prstGeom>
          <a:solidFill>
            <a:schemeClr val="bg1"/>
          </a:solidFill>
        </p:spPr>
        <p:txBody>
          <a:bodyPr wrap="square" rtlCol="0">
            <a:spAutoFit/>
          </a:bodyPr>
          <a:lstStyle/>
          <a:p>
            <a:r>
              <a:rPr lang="en-GB" dirty="0" smtClean="0"/>
              <a:t>This is an acute angle. </a:t>
            </a:r>
            <a:endParaRPr lang="en-GB" dirty="0"/>
          </a:p>
        </p:txBody>
      </p:sp>
    </p:spTree>
    <p:extLst>
      <p:ext uri="{BB962C8B-B14F-4D97-AF65-F5344CB8AC3E}">
        <p14:creationId xmlns:p14="http://schemas.microsoft.com/office/powerpoint/2010/main" val="314628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22031" y="323557"/>
            <a:ext cx="11437034" cy="6105378"/>
          </a:xfrm>
          <a:prstGeom prst="rect">
            <a:avLst/>
          </a:prstGeom>
          <a:solidFill>
            <a:schemeClr val="bg1"/>
          </a:solidFill>
          <a:ln w="635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39725" y="1775166"/>
            <a:ext cx="4269545" cy="320215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917829" y="1775166"/>
            <a:ext cx="4269545" cy="3202159"/>
          </a:xfrm>
          <a:prstGeom prst="rect">
            <a:avLst/>
          </a:prstGeom>
        </p:spPr>
      </p:pic>
      <p:sp>
        <p:nvSpPr>
          <p:cNvPr id="9" name="TextBox 8"/>
          <p:cNvSpPr txBox="1"/>
          <p:nvPr/>
        </p:nvSpPr>
        <p:spPr>
          <a:xfrm>
            <a:off x="7258929" y="886265"/>
            <a:ext cx="4403188" cy="923330"/>
          </a:xfrm>
          <a:prstGeom prst="rect">
            <a:avLst/>
          </a:prstGeom>
          <a:solidFill>
            <a:schemeClr val="bg1"/>
          </a:solidFill>
        </p:spPr>
        <p:txBody>
          <a:bodyPr wrap="square" rtlCol="0">
            <a:spAutoFit/>
          </a:bodyPr>
          <a:lstStyle/>
          <a:p>
            <a:r>
              <a:rPr lang="en-GB" dirty="0" smtClean="0"/>
              <a:t>This time, you can see that the corner of the paper is smaller than the angle. The angle is bigger than a right angle. </a:t>
            </a:r>
            <a:endParaRPr lang="en-GB" dirty="0"/>
          </a:p>
        </p:txBody>
      </p:sp>
      <p:sp>
        <p:nvSpPr>
          <p:cNvPr id="10" name="TextBox 9"/>
          <p:cNvSpPr txBox="1"/>
          <p:nvPr/>
        </p:nvSpPr>
        <p:spPr>
          <a:xfrm>
            <a:off x="7258929" y="5404561"/>
            <a:ext cx="4403188" cy="369332"/>
          </a:xfrm>
          <a:prstGeom prst="rect">
            <a:avLst/>
          </a:prstGeom>
          <a:solidFill>
            <a:schemeClr val="bg1"/>
          </a:solidFill>
        </p:spPr>
        <p:txBody>
          <a:bodyPr wrap="square" rtlCol="0">
            <a:spAutoFit/>
          </a:bodyPr>
          <a:lstStyle/>
          <a:p>
            <a:r>
              <a:rPr lang="en-GB" dirty="0" smtClean="0"/>
              <a:t>This angle is obtuse. </a:t>
            </a:r>
            <a:endParaRPr lang="en-GB" dirty="0"/>
          </a:p>
        </p:txBody>
      </p:sp>
    </p:spTree>
    <p:extLst>
      <p:ext uri="{BB962C8B-B14F-4D97-AF65-F5344CB8AC3E}">
        <p14:creationId xmlns:p14="http://schemas.microsoft.com/office/powerpoint/2010/main" val="32679317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22031" y="323557"/>
            <a:ext cx="11437034" cy="6105378"/>
          </a:xfrm>
          <a:prstGeom prst="rect">
            <a:avLst/>
          </a:prstGeom>
          <a:solidFill>
            <a:schemeClr val="bg1"/>
          </a:solidFill>
          <a:ln w="635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661181" y="534573"/>
            <a:ext cx="8792308" cy="369332"/>
          </a:xfrm>
          <a:prstGeom prst="rect">
            <a:avLst/>
          </a:prstGeom>
          <a:solidFill>
            <a:schemeClr val="bg1"/>
          </a:solidFill>
        </p:spPr>
        <p:txBody>
          <a:bodyPr wrap="square" rtlCol="0">
            <a:spAutoFit/>
          </a:bodyPr>
          <a:lstStyle/>
          <a:p>
            <a:r>
              <a:rPr lang="en-GB" dirty="0" smtClean="0"/>
              <a:t>See if you can tell whether these are obtuse, acute or right angles. Click to see </a:t>
            </a:r>
            <a:r>
              <a:rPr lang="en-GB" smtClean="0"/>
              <a:t>the answers. </a:t>
            </a:r>
            <a:endParaRPr lang="en-GB" dirty="0"/>
          </a:p>
        </p:txBody>
      </p:sp>
      <p:cxnSp>
        <p:nvCxnSpPr>
          <p:cNvPr id="6" name="Straight Connector 5"/>
          <p:cNvCxnSpPr/>
          <p:nvPr/>
        </p:nvCxnSpPr>
        <p:spPr>
          <a:xfrm flipV="1">
            <a:off x="2475914" y="2180492"/>
            <a:ext cx="1420837" cy="6189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475914" y="2799471"/>
            <a:ext cx="16037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7678615" y="805431"/>
            <a:ext cx="1420837" cy="6189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678615" y="1424410"/>
            <a:ext cx="1597855" cy="4747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501596" y="2901518"/>
            <a:ext cx="1774874" cy="1177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9276470" y="3012272"/>
            <a:ext cx="669388" cy="148414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304714" y="4135902"/>
            <a:ext cx="1835834" cy="64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6140548" y="4142380"/>
            <a:ext cx="1" cy="163944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1533378" y="4133558"/>
            <a:ext cx="942536" cy="14231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475914" y="4148854"/>
            <a:ext cx="928468" cy="151986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545058" y="1561514"/>
            <a:ext cx="1677573" cy="369332"/>
          </a:xfrm>
          <a:prstGeom prst="rect">
            <a:avLst/>
          </a:prstGeom>
          <a:noFill/>
        </p:spPr>
        <p:txBody>
          <a:bodyPr wrap="square" rtlCol="0">
            <a:spAutoFit/>
          </a:bodyPr>
          <a:lstStyle/>
          <a:p>
            <a:r>
              <a:rPr lang="en-GB" dirty="0" smtClean="0"/>
              <a:t>Acute</a:t>
            </a:r>
            <a:endParaRPr lang="en-GB" dirty="0"/>
          </a:p>
        </p:txBody>
      </p:sp>
      <p:sp>
        <p:nvSpPr>
          <p:cNvPr id="32" name="TextBox 31"/>
          <p:cNvSpPr txBox="1"/>
          <p:nvPr/>
        </p:nvSpPr>
        <p:spPr>
          <a:xfrm>
            <a:off x="8614702" y="1153551"/>
            <a:ext cx="1677573" cy="369332"/>
          </a:xfrm>
          <a:prstGeom prst="rect">
            <a:avLst/>
          </a:prstGeom>
          <a:noFill/>
        </p:spPr>
        <p:txBody>
          <a:bodyPr wrap="square" rtlCol="0">
            <a:spAutoFit/>
          </a:bodyPr>
          <a:lstStyle/>
          <a:p>
            <a:r>
              <a:rPr lang="en-GB" dirty="0" smtClean="0"/>
              <a:t>Acute</a:t>
            </a:r>
            <a:endParaRPr lang="en-GB" dirty="0"/>
          </a:p>
        </p:txBody>
      </p:sp>
      <p:sp>
        <p:nvSpPr>
          <p:cNvPr id="33" name="TextBox 32"/>
          <p:cNvSpPr txBox="1"/>
          <p:nvPr/>
        </p:nvSpPr>
        <p:spPr>
          <a:xfrm>
            <a:off x="2165840" y="4908788"/>
            <a:ext cx="1677573" cy="369332"/>
          </a:xfrm>
          <a:prstGeom prst="rect">
            <a:avLst/>
          </a:prstGeom>
          <a:noFill/>
        </p:spPr>
        <p:txBody>
          <a:bodyPr wrap="square" rtlCol="0">
            <a:spAutoFit/>
          </a:bodyPr>
          <a:lstStyle/>
          <a:p>
            <a:r>
              <a:rPr lang="en-GB" dirty="0" smtClean="0"/>
              <a:t>Acute</a:t>
            </a:r>
            <a:endParaRPr lang="en-GB" dirty="0"/>
          </a:p>
        </p:txBody>
      </p:sp>
      <p:sp>
        <p:nvSpPr>
          <p:cNvPr id="34" name="TextBox 33"/>
          <p:cNvSpPr txBox="1"/>
          <p:nvPr/>
        </p:nvSpPr>
        <p:spPr>
          <a:xfrm>
            <a:off x="4785949" y="4592769"/>
            <a:ext cx="1677573" cy="369332"/>
          </a:xfrm>
          <a:prstGeom prst="rect">
            <a:avLst/>
          </a:prstGeom>
          <a:noFill/>
        </p:spPr>
        <p:txBody>
          <a:bodyPr wrap="square" rtlCol="0">
            <a:spAutoFit/>
          </a:bodyPr>
          <a:lstStyle/>
          <a:p>
            <a:r>
              <a:rPr lang="en-GB" dirty="0" smtClean="0"/>
              <a:t>Right angle</a:t>
            </a:r>
            <a:endParaRPr lang="en-GB" dirty="0"/>
          </a:p>
        </p:txBody>
      </p:sp>
      <p:sp>
        <p:nvSpPr>
          <p:cNvPr id="35" name="TextBox 34"/>
          <p:cNvSpPr txBox="1"/>
          <p:nvPr/>
        </p:nvSpPr>
        <p:spPr>
          <a:xfrm>
            <a:off x="7804052" y="3203917"/>
            <a:ext cx="1677573" cy="369332"/>
          </a:xfrm>
          <a:prstGeom prst="rect">
            <a:avLst/>
          </a:prstGeom>
          <a:noFill/>
        </p:spPr>
        <p:txBody>
          <a:bodyPr wrap="square" rtlCol="0">
            <a:spAutoFit/>
          </a:bodyPr>
          <a:lstStyle/>
          <a:p>
            <a:r>
              <a:rPr lang="en-GB" dirty="0" smtClean="0"/>
              <a:t>Obtuse</a:t>
            </a:r>
            <a:endParaRPr lang="en-GB" dirty="0"/>
          </a:p>
        </p:txBody>
      </p:sp>
    </p:spTree>
    <p:extLst>
      <p:ext uri="{BB962C8B-B14F-4D97-AF65-F5344CB8AC3E}">
        <p14:creationId xmlns:p14="http://schemas.microsoft.com/office/powerpoint/2010/main" val="37322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22031" y="323557"/>
            <a:ext cx="11437034" cy="6105378"/>
          </a:xfrm>
          <a:prstGeom prst="rect">
            <a:avLst/>
          </a:prstGeom>
          <a:solidFill>
            <a:schemeClr val="bg1"/>
          </a:solidFill>
          <a:ln w="635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2847704" y="1528354"/>
            <a:ext cx="8138160" cy="2031325"/>
          </a:xfrm>
          <a:prstGeom prst="rect">
            <a:avLst/>
          </a:prstGeom>
          <a:noFill/>
        </p:spPr>
        <p:txBody>
          <a:bodyPr wrap="square" rtlCol="0">
            <a:spAutoFit/>
          </a:bodyPr>
          <a:lstStyle/>
          <a:p>
            <a:r>
              <a:rPr lang="en-GB" sz="7200" dirty="0" smtClean="0"/>
              <a:t>What is an angle? </a:t>
            </a:r>
            <a:endParaRPr lang="en-GB" sz="7200" dirty="0" smtClean="0">
              <a:sym typeface="Wingdings" panose="05000000000000000000" pitchFamily="2" charset="2"/>
            </a:endParaRPr>
          </a:p>
          <a:p>
            <a:endParaRPr lang="en-GB" dirty="0">
              <a:sym typeface="Wingdings" panose="05000000000000000000" pitchFamily="2" charset="2"/>
            </a:endParaRPr>
          </a:p>
          <a:p>
            <a:endParaRPr lang="en-GB" dirty="0" smtClean="0">
              <a:sym typeface="Wingdings" panose="05000000000000000000" pitchFamily="2" charset="2"/>
            </a:endParaRPr>
          </a:p>
          <a:p>
            <a:endParaRPr lang="en-GB" dirty="0"/>
          </a:p>
        </p:txBody>
      </p:sp>
      <p:sp>
        <p:nvSpPr>
          <p:cNvPr id="4" name="TextBox 3"/>
          <p:cNvSpPr txBox="1"/>
          <p:nvPr/>
        </p:nvSpPr>
        <p:spPr>
          <a:xfrm>
            <a:off x="1275807" y="2962981"/>
            <a:ext cx="9566364" cy="2031325"/>
          </a:xfrm>
          <a:prstGeom prst="rect">
            <a:avLst/>
          </a:prstGeom>
          <a:noFill/>
        </p:spPr>
        <p:txBody>
          <a:bodyPr wrap="square" rtlCol="0">
            <a:spAutoFit/>
          </a:bodyPr>
          <a:lstStyle/>
          <a:p>
            <a:pPr algn="ctr"/>
            <a:r>
              <a:rPr lang="en-GB" sz="2400" dirty="0" smtClean="0"/>
              <a:t>You will have done some work on angles when you were in Year 3, especially when you were talking about properties of shapes. Can you remember what an angle is? </a:t>
            </a:r>
            <a:endParaRPr lang="en-GB" sz="2400" dirty="0" smtClean="0">
              <a:sym typeface="Wingdings" panose="05000000000000000000" pitchFamily="2" charset="2"/>
            </a:endParaRPr>
          </a:p>
          <a:p>
            <a:endParaRPr lang="en-GB" dirty="0">
              <a:sym typeface="Wingdings" panose="05000000000000000000" pitchFamily="2" charset="2"/>
            </a:endParaRPr>
          </a:p>
          <a:p>
            <a:endParaRPr lang="en-GB" dirty="0" smtClean="0">
              <a:sym typeface="Wingdings" panose="05000000000000000000" pitchFamily="2" charset="2"/>
            </a:endParaRPr>
          </a:p>
          <a:p>
            <a:endParaRPr lang="en-GB" dirty="0"/>
          </a:p>
        </p:txBody>
      </p:sp>
    </p:spTree>
    <p:extLst>
      <p:ext uri="{BB962C8B-B14F-4D97-AF65-F5344CB8AC3E}">
        <p14:creationId xmlns:p14="http://schemas.microsoft.com/office/powerpoint/2010/main" val="25781522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22031" y="323557"/>
            <a:ext cx="11437034" cy="6105378"/>
          </a:xfrm>
          <a:prstGeom prst="rect">
            <a:avLst/>
          </a:prstGeom>
          <a:solidFill>
            <a:schemeClr val="bg1"/>
          </a:solidFill>
          <a:ln w="635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2312126" y="1567543"/>
            <a:ext cx="7850777" cy="1477328"/>
          </a:xfrm>
          <a:prstGeom prst="rect">
            <a:avLst/>
          </a:prstGeom>
          <a:noFill/>
        </p:spPr>
        <p:txBody>
          <a:bodyPr wrap="square" rtlCol="0">
            <a:spAutoFit/>
          </a:bodyPr>
          <a:lstStyle/>
          <a:p>
            <a:r>
              <a:rPr lang="en-GB" dirty="0" smtClean="0"/>
              <a:t>Angles are a way of measuring how much something has turned around. Have a look at the hedgehog in the next few slides.</a:t>
            </a:r>
          </a:p>
          <a:p>
            <a:endParaRPr lang="en-GB" dirty="0"/>
          </a:p>
          <a:p>
            <a:endParaRPr lang="en-GB" dirty="0" smtClean="0"/>
          </a:p>
          <a:p>
            <a:r>
              <a:rPr lang="en-GB" dirty="0" smtClean="0"/>
              <a:t>Angles are measured using a special unit of measurement called degrees.  </a:t>
            </a:r>
            <a:endParaRPr lang="en-GB" dirty="0"/>
          </a:p>
        </p:txBody>
      </p:sp>
    </p:spTree>
    <p:extLst>
      <p:ext uri="{BB962C8B-B14F-4D97-AF65-F5344CB8AC3E}">
        <p14:creationId xmlns:p14="http://schemas.microsoft.com/office/powerpoint/2010/main" val="29426970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22031" y="323557"/>
            <a:ext cx="11437034" cy="6105378"/>
          </a:xfrm>
          <a:prstGeom prst="rect">
            <a:avLst/>
          </a:prstGeom>
          <a:solidFill>
            <a:schemeClr val="bg1"/>
          </a:solidFill>
          <a:ln w="635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B2F68D3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07767" y="1303696"/>
            <a:ext cx="2154736" cy="3830642"/>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799010" y="2260509"/>
            <a:ext cx="2873829" cy="2873829"/>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8021775" y="2016348"/>
            <a:ext cx="3626395" cy="2719796"/>
          </a:xfrm>
          <a:prstGeom prst="rect">
            <a:avLst/>
          </a:prstGeom>
        </p:spPr>
      </p:pic>
      <p:sp>
        <p:nvSpPr>
          <p:cNvPr id="25" name="TextBox 24"/>
          <p:cNvSpPr txBox="1"/>
          <p:nvPr/>
        </p:nvSpPr>
        <p:spPr>
          <a:xfrm>
            <a:off x="799010" y="5290457"/>
            <a:ext cx="3132910" cy="369332"/>
          </a:xfrm>
          <a:prstGeom prst="rect">
            <a:avLst/>
          </a:prstGeom>
          <a:noFill/>
        </p:spPr>
        <p:txBody>
          <a:bodyPr wrap="square" rtlCol="0">
            <a:spAutoFit/>
          </a:bodyPr>
          <a:lstStyle/>
          <a:p>
            <a:r>
              <a:rPr lang="en-GB" dirty="0" smtClean="0"/>
              <a:t>Horace starts off like this.</a:t>
            </a:r>
            <a:endParaRPr lang="en-GB" dirty="0"/>
          </a:p>
        </p:txBody>
      </p:sp>
      <p:sp>
        <p:nvSpPr>
          <p:cNvPr id="26" name="TextBox 25"/>
          <p:cNvSpPr txBox="1"/>
          <p:nvPr/>
        </p:nvSpPr>
        <p:spPr>
          <a:xfrm>
            <a:off x="8475074" y="5290457"/>
            <a:ext cx="3132910" cy="369332"/>
          </a:xfrm>
          <a:prstGeom prst="rect">
            <a:avLst/>
          </a:prstGeom>
          <a:noFill/>
        </p:spPr>
        <p:txBody>
          <a:bodyPr wrap="square" rtlCol="0">
            <a:spAutoFit/>
          </a:bodyPr>
          <a:lstStyle/>
          <a:p>
            <a:r>
              <a:rPr lang="en-GB" dirty="0" smtClean="0"/>
              <a:t>He ends up like this.</a:t>
            </a:r>
            <a:endParaRPr lang="en-GB" dirty="0"/>
          </a:p>
        </p:txBody>
      </p:sp>
      <p:sp>
        <p:nvSpPr>
          <p:cNvPr id="27" name="TextBox 26"/>
          <p:cNvSpPr txBox="1"/>
          <p:nvPr/>
        </p:nvSpPr>
        <p:spPr>
          <a:xfrm>
            <a:off x="4726493" y="5380038"/>
            <a:ext cx="3132910" cy="646331"/>
          </a:xfrm>
          <a:prstGeom prst="rect">
            <a:avLst/>
          </a:prstGeom>
          <a:noFill/>
        </p:spPr>
        <p:txBody>
          <a:bodyPr wrap="square" rtlCol="0">
            <a:spAutoFit/>
          </a:bodyPr>
          <a:lstStyle/>
          <a:p>
            <a:r>
              <a:rPr lang="en-GB" dirty="0" smtClean="0"/>
              <a:t>Then he turns around.</a:t>
            </a:r>
          </a:p>
          <a:p>
            <a:r>
              <a:rPr lang="en-GB" dirty="0" smtClean="0"/>
              <a:t>(Click to watch the video)</a:t>
            </a:r>
            <a:endParaRPr lang="en-GB" dirty="0"/>
          </a:p>
        </p:txBody>
      </p:sp>
      <p:sp>
        <p:nvSpPr>
          <p:cNvPr id="28" name="TextBox 27"/>
          <p:cNvSpPr txBox="1"/>
          <p:nvPr/>
        </p:nvSpPr>
        <p:spPr>
          <a:xfrm>
            <a:off x="653143" y="470263"/>
            <a:ext cx="6844937" cy="369332"/>
          </a:xfrm>
          <a:prstGeom prst="rect">
            <a:avLst/>
          </a:prstGeom>
          <a:noFill/>
        </p:spPr>
        <p:txBody>
          <a:bodyPr wrap="square" rtlCol="0">
            <a:spAutoFit/>
          </a:bodyPr>
          <a:lstStyle/>
          <a:p>
            <a:r>
              <a:rPr lang="en-GB" dirty="0" smtClean="0"/>
              <a:t>Horace the hedgehog is going to demonstrate for you…</a:t>
            </a:r>
            <a:endParaRPr lang="en-GB" dirty="0"/>
          </a:p>
        </p:txBody>
      </p:sp>
    </p:spTree>
    <p:extLst>
      <p:ext uri="{BB962C8B-B14F-4D97-AF65-F5344CB8AC3E}">
        <p14:creationId xmlns:p14="http://schemas.microsoft.com/office/powerpoint/2010/main" val="35379914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2"/>
                                        </p:tgtEl>
                                      </p:cBhvr>
                                    </p:cmd>
                                  </p:childTnLst>
                                </p:cTn>
                              </p:par>
                            </p:childTnLst>
                          </p:cTn>
                        </p:par>
                      </p:childTnLst>
                    </p:cTn>
                  </p:par>
                </p:childTnLst>
              </p:cTn>
              <p:nextCondLst>
                <p:cond evt="onClick" delay="0">
                  <p:tgtEl>
                    <p:spTgt spid="22"/>
                  </p:tgtEl>
                </p:cond>
              </p:nextCondLst>
            </p:seq>
            <p:video>
              <p:cMediaNode vol="80000">
                <p:cTn id="7" fill="hold" display="0">
                  <p:stCondLst>
                    <p:cond delay="indefinite"/>
                  </p:stCondLst>
                </p:cTn>
                <p:tgtEl>
                  <p:spTgt spid="2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22031" y="323557"/>
            <a:ext cx="11437034" cy="6105378"/>
          </a:xfrm>
          <a:prstGeom prst="rect">
            <a:avLst/>
          </a:prstGeom>
          <a:solidFill>
            <a:schemeClr val="bg1"/>
          </a:solidFill>
          <a:ln w="635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426662" y="1617525"/>
            <a:ext cx="3743961" cy="280797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719660" y="1457686"/>
            <a:ext cx="4764315" cy="3573236"/>
          </a:xfrm>
          <a:prstGeom prst="rect">
            <a:avLst/>
          </a:prstGeom>
        </p:spPr>
      </p:pic>
      <p:sp>
        <p:nvSpPr>
          <p:cNvPr id="11" name="TextBox 10"/>
          <p:cNvSpPr txBox="1"/>
          <p:nvPr/>
        </p:nvSpPr>
        <p:spPr>
          <a:xfrm>
            <a:off x="1724297" y="5133703"/>
            <a:ext cx="3905794" cy="646331"/>
          </a:xfrm>
          <a:prstGeom prst="rect">
            <a:avLst/>
          </a:prstGeom>
          <a:noFill/>
        </p:spPr>
        <p:txBody>
          <a:bodyPr wrap="square" rtlCol="0">
            <a:spAutoFit/>
          </a:bodyPr>
          <a:lstStyle/>
          <a:p>
            <a:r>
              <a:rPr lang="en-GB" dirty="0" smtClean="0"/>
              <a:t>The pink arrow shows how much turning he’s done. </a:t>
            </a:r>
            <a:endParaRPr lang="en-GB" dirty="0"/>
          </a:p>
        </p:txBody>
      </p:sp>
      <p:sp>
        <p:nvSpPr>
          <p:cNvPr id="12" name="TextBox 11"/>
          <p:cNvSpPr txBox="1"/>
          <p:nvPr/>
        </p:nvSpPr>
        <p:spPr>
          <a:xfrm>
            <a:off x="7306660" y="4893491"/>
            <a:ext cx="3905794" cy="646331"/>
          </a:xfrm>
          <a:prstGeom prst="rect">
            <a:avLst/>
          </a:prstGeom>
          <a:noFill/>
        </p:spPr>
        <p:txBody>
          <a:bodyPr wrap="square" rtlCol="0">
            <a:spAutoFit/>
          </a:bodyPr>
          <a:lstStyle/>
          <a:p>
            <a:r>
              <a:rPr lang="en-GB" dirty="0" smtClean="0"/>
              <a:t>And here’s what it looks like when I take Horace away. </a:t>
            </a:r>
            <a:endParaRPr lang="en-GB" dirty="0"/>
          </a:p>
        </p:txBody>
      </p:sp>
    </p:spTree>
    <p:extLst>
      <p:ext uri="{BB962C8B-B14F-4D97-AF65-F5344CB8AC3E}">
        <p14:creationId xmlns:p14="http://schemas.microsoft.com/office/powerpoint/2010/main" val="13345823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22031" y="323557"/>
            <a:ext cx="11437034" cy="6105378"/>
          </a:xfrm>
          <a:prstGeom prst="rect">
            <a:avLst/>
          </a:prstGeom>
          <a:solidFill>
            <a:schemeClr val="bg1"/>
          </a:solidFill>
          <a:ln w="635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809897" y="509451"/>
            <a:ext cx="10228217" cy="1508105"/>
          </a:xfrm>
          <a:prstGeom prst="rect">
            <a:avLst/>
          </a:prstGeom>
          <a:noFill/>
        </p:spPr>
        <p:txBody>
          <a:bodyPr wrap="square" rtlCol="0">
            <a:spAutoFit/>
          </a:bodyPr>
          <a:lstStyle/>
          <a:p>
            <a:r>
              <a:rPr lang="en-GB" dirty="0" smtClean="0"/>
              <a:t>Horace just turned a quarter of a circle. That is called a right angle. You will have heard of right angles before when you have talked about the angles in 2D shapes. In oblongs (rectangles) and squares, the insides of the corners (vertices) are always right angles.  </a:t>
            </a:r>
          </a:p>
          <a:p>
            <a:endParaRPr lang="en-GB" dirty="0"/>
          </a:p>
          <a:p>
            <a:r>
              <a:rPr lang="en-GB" dirty="0" smtClean="0"/>
              <a:t>A right angle measures 90 degrees which in maths we would write as 90</a:t>
            </a:r>
            <a:r>
              <a:rPr lang="he-IL" sz="2000" dirty="0" smtClean="0"/>
              <a:t>֯</a:t>
            </a:r>
            <a:endParaRPr lang="en-GB" sz="2000" dirty="0" smtClean="0"/>
          </a:p>
        </p:txBody>
      </p:sp>
      <p:sp>
        <p:nvSpPr>
          <p:cNvPr id="14" name="Rectangle 13"/>
          <p:cNvSpPr/>
          <p:nvPr/>
        </p:nvSpPr>
        <p:spPr>
          <a:xfrm>
            <a:off x="2651760" y="2442754"/>
            <a:ext cx="2090057" cy="2677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6497765" y="2442754"/>
            <a:ext cx="1802675" cy="17504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Arrow Connector 21"/>
          <p:cNvCxnSpPr/>
          <p:nvPr/>
        </p:nvCxnSpPr>
        <p:spPr>
          <a:xfrm flipH="1" flipV="1">
            <a:off x="2808512" y="2515102"/>
            <a:ext cx="888276" cy="8028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6628392" y="2573383"/>
            <a:ext cx="888276" cy="8028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695406" y="4950823"/>
            <a:ext cx="4715691" cy="923330"/>
          </a:xfrm>
          <a:prstGeom prst="rect">
            <a:avLst/>
          </a:prstGeom>
          <a:noFill/>
        </p:spPr>
        <p:txBody>
          <a:bodyPr wrap="square" rtlCol="0">
            <a:spAutoFit/>
          </a:bodyPr>
          <a:lstStyle/>
          <a:p>
            <a:r>
              <a:rPr lang="en-GB" dirty="0" smtClean="0"/>
              <a:t>I’m going to use the corner of a sticky note to help me find more right angles around my house…</a:t>
            </a:r>
            <a:endParaRPr lang="en-GB" dirty="0"/>
          </a:p>
        </p:txBody>
      </p:sp>
    </p:spTree>
    <p:extLst>
      <p:ext uri="{BB962C8B-B14F-4D97-AF65-F5344CB8AC3E}">
        <p14:creationId xmlns:p14="http://schemas.microsoft.com/office/powerpoint/2010/main" val="21202345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22031" y="323557"/>
            <a:ext cx="11437034" cy="6105378"/>
          </a:xfrm>
          <a:prstGeom prst="rect">
            <a:avLst/>
          </a:prstGeom>
          <a:solidFill>
            <a:schemeClr val="bg1"/>
          </a:solidFill>
          <a:ln w="635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042305" y="1900647"/>
            <a:ext cx="4232369" cy="3174276"/>
          </a:xfrm>
          <a:prstGeom prst="rect">
            <a:avLst/>
          </a:prstGeom>
        </p:spPr>
      </p:pic>
      <p:sp>
        <p:nvSpPr>
          <p:cNvPr id="4" name="TextBox 3"/>
          <p:cNvSpPr txBox="1"/>
          <p:nvPr/>
        </p:nvSpPr>
        <p:spPr>
          <a:xfrm>
            <a:off x="5355771" y="1528354"/>
            <a:ext cx="4415246" cy="1200329"/>
          </a:xfrm>
          <a:prstGeom prst="rect">
            <a:avLst/>
          </a:prstGeom>
          <a:noFill/>
        </p:spPr>
        <p:txBody>
          <a:bodyPr wrap="square" rtlCol="0">
            <a:spAutoFit/>
          </a:bodyPr>
          <a:lstStyle/>
          <a:p>
            <a:r>
              <a:rPr lang="en-GB" dirty="0" smtClean="0"/>
              <a:t>You can see that the corner of the sticky note exactly fits into the corner of the brick. This means that this is a right angle. It measures 90</a:t>
            </a:r>
            <a:r>
              <a:rPr lang="he-IL" dirty="0" smtClean="0"/>
              <a:t>֯</a:t>
            </a:r>
            <a:r>
              <a:rPr lang="en-GB" dirty="0" smtClean="0"/>
              <a:t>.</a:t>
            </a:r>
            <a:endParaRPr lang="en-GB" dirty="0"/>
          </a:p>
        </p:txBody>
      </p:sp>
    </p:spTree>
    <p:extLst>
      <p:ext uri="{BB962C8B-B14F-4D97-AF65-F5344CB8AC3E}">
        <p14:creationId xmlns:p14="http://schemas.microsoft.com/office/powerpoint/2010/main" val="37602161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22031" y="323557"/>
            <a:ext cx="11437034" cy="6105378"/>
          </a:xfrm>
          <a:prstGeom prst="rect">
            <a:avLst/>
          </a:prstGeom>
          <a:solidFill>
            <a:schemeClr val="bg1"/>
          </a:solidFill>
          <a:ln w="635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4431" y="1080316"/>
            <a:ext cx="3736703" cy="280252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236676" y="1227545"/>
            <a:ext cx="3344091" cy="250806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922666" y="2674256"/>
            <a:ext cx="3944983" cy="2958737"/>
          </a:xfrm>
          <a:prstGeom prst="rect">
            <a:avLst/>
          </a:prstGeom>
        </p:spPr>
      </p:pic>
      <p:sp>
        <p:nvSpPr>
          <p:cNvPr id="8" name="TextBox 7"/>
          <p:cNvSpPr txBox="1"/>
          <p:nvPr/>
        </p:nvSpPr>
        <p:spPr>
          <a:xfrm>
            <a:off x="3843534" y="613228"/>
            <a:ext cx="4386066" cy="646331"/>
          </a:xfrm>
          <a:prstGeom prst="rect">
            <a:avLst/>
          </a:prstGeom>
          <a:noFill/>
        </p:spPr>
        <p:txBody>
          <a:bodyPr wrap="square" rtlCol="0">
            <a:spAutoFit/>
          </a:bodyPr>
          <a:lstStyle/>
          <a:p>
            <a:r>
              <a:rPr lang="en-GB" dirty="0" smtClean="0"/>
              <a:t>Here are some more right angles that I found. Can you find any in your own house? </a:t>
            </a:r>
            <a:endParaRPr lang="en-GB" dirty="0"/>
          </a:p>
        </p:txBody>
      </p:sp>
    </p:spTree>
    <p:extLst>
      <p:ext uri="{BB962C8B-B14F-4D97-AF65-F5344CB8AC3E}">
        <p14:creationId xmlns:p14="http://schemas.microsoft.com/office/powerpoint/2010/main" val="7465795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22031" y="323557"/>
            <a:ext cx="11437034" cy="6105378"/>
          </a:xfrm>
          <a:prstGeom prst="rect">
            <a:avLst/>
          </a:prstGeom>
          <a:solidFill>
            <a:schemeClr val="bg1"/>
          </a:solidFill>
          <a:ln w="635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927463" y="862149"/>
            <a:ext cx="9235440" cy="1477328"/>
          </a:xfrm>
          <a:prstGeom prst="rect">
            <a:avLst/>
          </a:prstGeom>
          <a:noFill/>
        </p:spPr>
        <p:txBody>
          <a:bodyPr wrap="square" rtlCol="0">
            <a:spAutoFit/>
          </a:bodyPr>
          <a:lstStyle/>
          <a:p>
            <a:r>
              <a:rPr lang="en-GB" dirty="0" smtClean="0"/>
              <a:t>So, a right angle is a quarter turn and it measures 90</a:t>
            </a:r>
            <a:r>
              <a:rPr lang="he-IL" dirty="0" smtClean="0"/>
              <a:t>֯</a:t>
            </a:r>
            <a:r>
              <a:rPr lang="en-GB" dirty="0" smtClean="0"/>
              <a:t>.</a:t>
            </a:r>
          </a:p>
          <a:p>
            <a:endParaRPr lang="en-GB" dirty="0"/>
          </a:p>
          <a:p>
            <a:r>
              <a:rPr lang="en-GB" dirty="0" smtClean="0"/>
              <a:t>Have a look at this angle:</a:t>
            </a:r>
          </a:p>
          <a:p>
            <a:endParaRPr lang="en-GB" dirty="0"/>
          </a:p>
          <a:p>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96833" y="2457042"/>
            <a:ext cx="3862251" cy="2896688"/>
          </a:xfrm>
          <a:prstGeom prst="rect">
            <a:avLst/>
          </a:prstGeom>
        </p:spPr>
      </p:pic>
      <p:sp>
        <p:nvSpPr>
          <p:cNvPr id="9" name="TextBox 8"/>
          <p:cNvSpPr txBox="1"/>
          <p:nvPr/>
        </p:nvSpPr>
        <p:spPr>
          <a:xfrm>
            <a:off x="5656217" y="1600813"/>
            <a:ext cx="3148149" cy="646331"/>
          </a:xfrm>
          <a:prstGeom prst="rect">
            <a:avLst/>
          </a:prstGeom>
          <a:noFill/>
        </p:spPr>
        <p:txBody>
          <a:bodyPr wrap="square" rtlCol="0">
            <a:spAutoFit/>
          </a:bodyPr>
          <a:lstStyle/>
          <a:p>
            <a:r>
              <a:rPr lang="en-GB" dirty="0" smtClean="0"/>
              <a:t>This time, Horace started off pointing this way. </a:t>
            </a:r>
            <a:endParaRPr lang="en-GB" dirty="0"/>
          </a:p>
        </p:txBody>
      </p:sp>
      <p:cxnSp>
        <p:nvCxnSpPr>
          <p:cNvPr id="11" name="Straight Arrow Connector 10"/>
          <p:cNvCxnSpPr/>
          <p:nvPr/>
        </p:nvCxnSpPr>
        <p:spPr>
          <a:xfrm flipH="1">
            <a:off x="2873829" y="1974260"/>
            <a:ext cx="2690948" cy="9038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545183" y="4061040"/>
            <a:ext cx="3148149" cy="369332"/>
          </a:xfrm>
          <a:prstGeom prst="rect">
            <a:avLst/>
          </a:prstGeom>
          <a:noFill/>
        </p:spPr>
        <p:txBody>
          <a:bodyPr wrap="square" rtlCol="0">
            <a:spAutoFit/>
          </a:bodyPr>
          <a:lstStyle/>
          <a:p>
            <a:r>
              <a:rPr lang="en-GB" dirty="0" smtClean="0"/>
              <a:t>And ended up facing this way. </a:t>
            </a:r>
            <a:endParaRPr lang="en-GB" dirty="0"/>
          </a:p>
        </p:txBody>
      </p:sp>
      <p:cxnSp>
        <p:nvCxnSpPr>
          <p:cNvPr id="14" name="Straight Arrow Connector 13"/>
          <p:cNvCxnSpPr/>
          <p:nvPr/>
        </p:nvCxnSpPr>
        <p:spPr>
          <a:xfrm flipH="1">
            <a:off x="2873829" y="4245707"/>
            <a:ext cx="2671354" cy="8952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078686" y="2339477"/>
            <a:ext cx="2808514" cy="646331"/>
          </a:xfrm>
          <a:prstGeom prst="rect">
            <a:avLst/>
          </a:prstGeom>
          <a:noFill/>
        </p:spPr>
        <p:txBody>
          <a:bodyPr wrap="square" rtlCol="0">
            <a:spAutoFit/>
          </a:bodyPr>
          <a:lstStyle/>
          <a:p>
            <a:r>
              <a:rPr lang="en-GB" dirty="0" smtClean="0"/>
              <a:t>This is a half turn. A half turn measures 180</a:t>
            </a:r>
            <a:r>
              <a:rPr lang="he-IL" dirty="0" smtClean="0"/>
              <a:t>֯</a:t>
            </a:r>
            <a:r>
              <a:rPr lang="en-GB" dirty="0" smtClean="0"/>
              <a:t>.</a:t>
            </a:r>
            <a:endParaRPr lang="en-GB" dirty="0"/>
          </a:p>
        </p:txBody>
      </p:sp>
    </p:spTree>
    <p:extLst>
      <p:ext uri="{BB962C8B-B14F-4D97-AF65-F5344CB8AC3E}">
        <p14:creationId xmlns:p14="http://schemas.microsoft.com/office/powerpoint/2010/main" val="24978730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7140</TotalTime>
  <Words>768</Words>
  <Application>Microsoft Office PowerPoint</Application>
  <PresentationFormat>Widescreen</PresentationFormat>
  <Paragraphs>72</Paragraphs>
  <Slides>19</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Twinkl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Staff</dc:creator>
  <cp:lastModifiedBy>Staff</cp:lastModifiedBy>
  <cp:revision>54</cp:revision>
  <dcterms:created xsi:type="dcterms:W3CDTF">2020-04-20T14:22:17Z</dcterms:created>
  <dcterms:modified xsi:type="dcterms:W3CDTF">2020-06-01T07:34:29Z</dcterms:modified>
</cp:coreProperties>
</file>