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20" r:id="rId17"/>
    <p:sldId id="264" r:id="rId18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Sassoon Infant Rg" panose="02000503030000020003" charset="0"/>
      <p:regular r:id="rId21"/>
      <p:bold r:id="rId22"/>
    </p:embeddedFont>
    <p:embeddedFont>
      <p:font typeface="Sassoon Infant Md" panose="02000603050000020003" charset="0"/>
      <p:regular r:id="rId23"/>
    </p:embeddedFont>
    <p:embeddedFont>
      <p:font typeface="Twinkl SemiBold" charset="0"/>
      <p:bold r:id="rId24"/>
    </p:embeddedFont>
    <p:embeddedFont>
      <p:font typeface="Tuffy" panose="020B0603060100000000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77D"/>
    <a:srgbClr val="6C388B"/>
    <a:srgbClr val="CDB5D7"/>
    <a:srgbClr val="A973AF"/>
    <a:srgbClr val="FFE864"/>
    <a:srgbClr val="2DB7BC"/>
    <a:srgbClr val="975025"/>
    <a:srgbClr val="FFF2B8"/>
    <a:srgbClr val="F46464"/>
    <a:srgbClr val="86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433" autoAdjust="0"/>
  </p:normalViewPr>
  <p:slideViewPr>
    <p:cSldViewPr snapToGrid="0" showGuides="1">
      <p:cViewPr varScale="1">
        <p:scale>
          <a:sx n="95" d="100"/>
          <a:sy n="95" d="100"/>
        </p:scale>
        <p:origin x="1118" y="6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E2E82C1-2E80-48EC-B164-51C745B342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08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E2E82C1-2E80-48EC-B164-51C745B342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E2E82C1-2E80-48EC-B164-51C745B342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E2E82C1-2E80-48EC-B164-51C745B342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Addition and Subtraction | Addition and Subtraction Strategies | Lesson 4 of 8: Backflips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3C9935-9FB5-4192-A2F4-AAB35F1DEAF4}"/>
              </a:ext>
            </a:extLst>
          </p:cNvPr>
          <p:cNvSpPr/>
          <p:nvPr/>
        </p:nvSpPr>
        <p:spPr>
          <a:xfrm>
            <a:off x="433388" y="1997075"/>
            <a:ext cx="8262937" cy="1766888"/>
          </a:xfrm>
          <a:prstGeom prst="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Jump Back Jill</a:t>
            </a:r>
          </a:p>
        </p:txBody>
      </p:sp>
      <p:pic>
        <p:nvPicPr>
          <p:cNvPr id="174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3451225" y="2095500"/>
            <a:ext cx="254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Jump Back Jill. </a:t>
            </a: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2855913" y="2603500"/>
            <a:ext cx="3975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She does amazing backflips along the number line!</a:t>
            </a:r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2446338" y="3241675"/>
            <a:ext cx="375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She is going to help us to subtract!</a:t>
            </a:r>
          </a:p>
        </p:txBody>
      </p:sp>
      <p:pic>
        <p:nvPicPr>
          <p:cNvPr id="17417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400" y="-698500"/>
            <a:ext cx="6030913" cy="85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857250"/>
            <a:ext cx="27686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6713538" y="4122738"/>
            <a:ext cx="1090612" cy="966787"/>
            <a:chOff x="6714209" y="4123014"/>
            <a:chExt cx="1089575" cy="967193"/>
          </a:xfrm>
        </p:grpSpPr>
        <p:pic>
          <p:nvPicPr>
            <p:cNvPr id="1849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209" y="4355354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91" name="Group 56"/>
            <p:cNvGrpSpPr>
              <a:grpSpLocks/>
            </p:cNvGrpSpPr>
            <p:nvPr/>
          </p:nvGrpSpPr>
          <p:grpSpPr bwMode="auto">
            <a:xfrm>
              <a:off x="6737935" y="4123014"/>
              <a:ext cx="485470" cy="379445"/>
              <a:chOff x="4979249" y="5618871"/>
              <a:chExt cx="485470" cy="37944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8ACC558-5370-4AF6-9D63-F68BF2C7AFBD}"/>
                  </a:ext>
                </a:extLst>
              </p:cNvPr>
              <p:cNvSpPr/>
              <p:nvPr/>
            </p:nvSpPr>
            <p:spPr>
              <a:xfrm>
                <a:off x="4992000" y="5625224"/>
                <a:ext cx="372708" cy="37321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8493" name="TextBox 58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bg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3536950" y="3911600"/>
            <a:ext cx="1090613" cy="811213"/>
            <a:chOff x="3537723" y="3911110"/>
            <a:chExt cx="1089575" cy="811671"/>
          </a:xfrm>
        </p:grpSpPr>
        <p:pic>
          <p:nvPicPr>
            <p:cNvPr id="18488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723" y="398792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DA2FCB9-261C-4B04-8044-2013FF17ADB1}"/>
                </a:ext>
              </a:extLst>
            </p:cNvPr>
            <p:cNvSpPr/>
            <p:nvPr/>
          </p:nvSpPr>
          <p:spPr>
            <a:xfrm>
              <a:off x="3578959" y="3911110"/>
              <a:ext cx="260102" cy="260497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7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1376363" y="3565525"/>
            <a:ext cx="1089025" cy="806450"/>
            <a:chOff x="1375854" y="3564757"/>
            <a:chExt cx="1089575" cy="807360"/>
          </a:xfrm>
        </p:grpSpPr>
        <p:pic>
          <p:nvPicPr>
            <p:cNvPr id="18486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854" y="3637264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F93847-0211-449A-A0D5-599F6E53547D}"/>
                </a:ext>
              </a:extLst>
            </p:cNvPr>
            <p:cNvSpPr/>
            <p:nvPr/>
          </p:nvSpPr>
          <p:spPr>
            <a:xfrm>
              <a:off x="1437797" y="3564757"/>
              <a:ext cx="258894" cy="259055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3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822450" y="3895725"/>
            <a:ext cx="1089025" cy="792163"/>
            <a:chOff x="1821660" y="3895764"/>
            <a:chExt cx="1089575" cy="791334"/>
          </a:xfrm>
        </p:grpSpPr>
        <p:pic>
          <p:nvPicPr>
            <p:cNvPr id="18484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60" y="3952245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2D1260-DDC6-43D6-86AB-155FB03158EA}"/>
                </a:ext>
              </a:extLst>
            </p:cNvPr>
            <p:cNvSpPr/>
            <p:nvPr/>
          </p:nvSpPr>
          <p:spPr>
            <a:xfrm>
              <a:off x="1850249" y="3895764"/>
              <a:ext cx="260481" cy="260078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4</a:t>
              </a:r>
            </a:p>
          </p:txBody>
        </p:sp>
      </p:grpSp>
      <p:sp>
        <p:nvSpPr>
          <p:cNvPr id="184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Jump Back Jill</a:t>
            </a:r>
          </a:p>
        </p:txBody>
      </p:sp>
      <p:pic>
        <p:nvPicPr>
          <p:cNvPr id="1843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750888" y="1408786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Jill always lands on a multiple of 10 as she knows it’s not wobbly!</a:t>
            </a:r>
          </a:p>
        </p:txBody>
      </p:sp>
      <p:sp>
        <p:nvSpPr>
          <p:cNvPr id="18442" name="Rectangle 5"/>
          <p:cNvSpPr>
            <a:spLocks noChangeArrowheads="1"/>
          </p:cNvSpPr>
          <p:nvPr/>
        </p:nvSpPr>
        <p:spPr bwMode="auto">
          <a:xfrm>
            <a:off x="3086100" y="1761212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Watch her work out 14 – 4.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6040438" y="2309813"/>
            <a:ext cx="18176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85738" y="3298825"/>
            <a:ext cx="1089025" cy="795338"/>
            <a:chOff x="185925" y="3299133"/>
            <a:chExt cx="1089575" cy="794535"/>
          </a:xfrm>
        </p:grpSpPr>
        <p:pic>
          <p:nvPicPr>
            <p:cNvPr id="1848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25" y="3358815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7D03F12-AAB4-4EEB-B395-77B27BADF6D3}"/>
                </a:ext>
              </a:extLst>
            </p:cNvPr>
            <p:cNvSpPr/>
            <p:nvPr/>
          </p:nvSpPr>
          <p:spPr>
            <a:xfrm>
              <a:off x="197043" y="3299133"/>
              <a:ext cx="260481" cy="260087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1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39750" y="3725863"/>
            <a:ext cx="1089025" cy="787400"/>
            <a:chOff x="539045" y="3726241"/>
            <a:chExt cx="1089575" cy="786427"/>
          </a:xfrm>
        </p:grpSpPr>
        <p:pic>
          <p:nvPicPr>
            <p:cNvPr id="1848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45" y="3777815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E089D03-FEF3-46AE-9EB2-8C80A6D07605}"/>
                </a:ext>
              </a:extLst>
            </p:cNvPr>
            <p:cNvSpPr/>
            <p:nvPr/>
          </p:nvSpPr>
          <p:spPr>
            <a:xfrm>
              <a:off x="620049" y="3726241"/>
              <a:ext cx="258893" cy="260028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2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040438" y="4298950"/>
            <a:ext cx="1090612" cy="935038"/>
            <a:chOff x="6040985" y="4298593"/>
            <a:chExt cx="1089575" cy="934863"/>
          </a:xfrm>
        </p:grpSpPr>
        <p:pic>
          <p:nvPicPr>
            <p:cNvPr id="18476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5" y="449860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77" name="Group 53"/>
            <p:cNvGrpSpPr>
              <a:grpSpLocks/>
            </p:cNvGrpSpPr>
            <p:nvPr/>
          </p:nvGrpSpPr>
          <p:grpSpPr bwMode="auto">
            <a:xfrm>
              <a:off x="6074801" y="4298593"/>
              <a:ext cx="493429" cy="373253"/>
              <a:chOff x="4991877" y="5625063"/>
              <a:chExt cx="493429" cy="37325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A54F8E6-070A-4526-A671-0B8162820296}"/>
                  </a:ext>
                </a:extLst>
              </p:cNvPr>
              <p:cNvSpPr/>
              <p:nvPr/>
            </p:nvSpPr>
            <p:spPr>
              <a:xfrm>
                <a:off x="4991366" y="5625063"/>
                <a:ext cx="372708" cy="372993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8479" name="TextBox 55"/>
              <p:cNvSpPr txBox="1">
                <a:spLocks noChangeArrowheads="1"/>
              </p:cNvSpPr>
              <p:nvPr/>
            </p:nvSpPr>
            <p:spPr bwMode="auto">
              <a:xfrm>
                <a:off x="4999836" y="5627023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bg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2409825" y="4140200"/>
            <a:ext cx="1089025" cy="768350"/>
            <a:chOff x="2409341" y="4140008"/>
            <a:chExt cx="1089575" cy="768850"/>
          </a:xfrm>
        </p:grpSpPr>
        <p:pic>
          <p:nvPicPr>
            <p:cNvPr id="18474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341" y="4174005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8964280-4C4D-4129-A86E-A587FB7BED61}"/>
                </a:ext>
              </a:extLst>
            </p:cNvPr>
            <p:cNvSpPr/>
            <p:nvPr/>
          </p:nvSpPr>
          <p:spPr>
            <a:xfrm>
              <a:off x="2455402" y="4140008"/>
              <a:ext cx="260481" cy="260519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5</a:t>
              </a: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3090863" y="4271963"/>
            <a:ext cx="1089025" cy="754062"/>
            <a:chOff x="3090156" y="4272487"/>
            <a:chExt cx="1089575" cy="753551"/>
          </a:xfrm>
        </p:grpSpPr>
        <p:pic>
          <p:nvPicPr>
            <p:cNvPr id="18472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156" y="4291185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5A5A46-994A-44BD-AA21-928BC431B114}"/>
                </a:ext>
              </a:extLst>
            </p:cNvPr>
            <p:cNvSpPr/>
            <p:nvPr/>
          </p:nvSpPr>
          <p:spPr>
            <a:xfrm>
              <a:off x="3150511" y="4272487"/>
              <a:ext cx="258893" cy="260174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6</a:t>
              </a: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278313" y="4225925"/>
            <a:ext cx="1089025" cy="787400"/>
            <a:chOff x="4278186" y="4225487"/>
            <a:chExt cx="1089575" cy="787712"/>
          </a:xfrm>
        </p:grpSpPr>
        <p:pic>
          <p:nvPicPr>
            <p:cNvPr id="18470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186" y="4278346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B6413E8-1FA5-496B-8E98-F52C7AFE1CDC}"/>
                </a:ext>
              </a:extLst>
            </p:cNvPr>
            <p:cNvSpPr/>
            <p:nvPr/>
          </p:nvSpPr>
          <p:spPr>
            <a:xfrm>
              <a:off x="4306775" y="4225487"/>
              <a:ext cx="260481" cy="260453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8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4854575" y="4516438"/>
            <a:ext cx="1090613" cy="803275"/>
            <a:chOff x="4855187" y="4515905"/>
            <a:chExt cx="1089575" cy="803226"/>
          </a:xfrm>
        </p:grpSpPr>
        <p:pic>
          <p:nvPicPr>
            <p:cNvPr id="18468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187" y="458427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2CD059-D0FC-4076-BFC3-418BFDC3DF22}"/>
                </a:ext>
              </a:extLst>
            </p:cNvPr>
            <p:cNvSpPr/>
            <p:nvPr/>
          </p:nvSpPr>
          <p:spPr>
            <a:xfrm>
              <a:off x="4891665" y="4515905"/>
              <a:ext cx="260102" cy="260334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9</a:t>
              </a:r>
            </a:p>
          </p:txBody>
        </p:sp>
      </p:grpSp>
      <p:grpSp>
        <p:nvGrpSpPr>
          <p:cNvPr id="18451" name="Group 74"/>
          <p:cNvGrpSpPr>
            <a:grpSpLocks/>
          </p:cNvGrpSpPr>
          <p:nvPr/>
        </p:nvGrpSpPr>
        <p:grpSpPr bwMode="auto">
          <a:xfrm>
            <a:off x="5564188" y="4605338"/>
            <a:ext cx="1089025" cy="852487"/>
            <a:chOff x="5563436" y="4604681"/>
            <a:chExt cx="1089575" cy="852953"/>
          </a:xfrm>
        </p:grpSpPr>
        <p:pic>
          <p:nvPicPr>
            <p:cNvPr id="18464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5" name="Group 52"/>
            <p:cNvGrpSpPr>
              <a:grpSpLocks/>
            </p:cNvGrpSpPr>
            <p:nvPr/>
          </p:nvGrpSpPr>
          <p:grpSpPr bwMode="auto">
            <a:xfrm>
              <a:off x="5602612" y="4604681"/>
              <a:ext cx="485470" cy="379445"/>
              <a:chOff x="4979249" y="5618871"/>
              <a:chExt cx="485470" cy="37944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AC58D5-AFD0-4120-A13E-7EAF822504EC}"/>
                  </a:ext>
                </a:extLst>
              </p:cNvPr>
              <p:cNvSpPr/>
              <p:nvPr/>
            </p:nvSpPr>
            <p:spPr>
              <a:xfrm>
                <a:off x="4992487" y="5625224"/>
                <a:ext cx="371663" cy="373266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8467" name="TextBox 51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7454900" y="4254500"/>
            <a:ext cx="1089025" cy="908050"/>
            <a:chOff x="7454671" y="4254320"/>
            <a:chExt cx="1089575" cy="907511"/>
          </a:xfrm>
        </p:grpSpPr>
        <p:pic>
          <p:nvPicPr>
            <p:cNvPr id="1846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671" y="442697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1" name="Group 59"/>
            <p:cNvGrpSpPr>
              <a:grpSpLocks/>
            </p:cNvGrpSpPr>
            <p:nvPr/>
          </p:nvGrpSpPr>
          <p:grpSpPr bwMode="auto">
            <a:xfrm>
              <a:off x="7478957" y="4254320"/>
              <a:ext cx="485470" cy="379445"/>
              <a:chOff x="4979249" y="5618871"/>
              <a:chExt cx="485470" cy="37944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9C15B82-0A7A-4C9B-B4A5-58CD97263451}"/>
                  </a:ext>
                </a:extLst>
              </p:cNvPr>
              <p:cNvSpPr/>
              <p:nvPr/>
            </p:nvSpPr>
            <p:spPr>
              <a:xfrm>
                <a:off x="4991494" y="5625217"/>
                <a:ext cx="373250" cy="372842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18463" name="TextBox 61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bg1"/>
                    </a:solidFill>
                  </a:rPr>
                  <a:t>13</a:t>
                </a:r>
              </a:p>
            </p:txBody>
          </p:sp>
        </p:grpSp>
      </p:grpSp>
      <p:pic>
        <p:nvPicPr>
          <p:cNvPr id="18453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675188"/>
            <a:ext cx="10890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220913"/>
            <a:ext cx="12271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470150"/>
            <a:ext cx="16922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6" name="Group 62"/>
          <p:cNvGrpSpPr>
            <a:grpSpLocks/>
          </p:cNvGrpSpPr>
          <p:nvPr/>
        </p:nvGrpSpPr>
        <p:grpSpPr bwMode="auto">
          <a:xfrm>
            <a:off x="8047038" y="4502150"/>
            <a:ext cx="484187" cy="379413"/>
            <a:chOff x="4979249" y="5618871"/>
            <a:chExt cx="485470" cy="37944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C7F8C41-79B6-4EDE-B265-80648A2ECA80}"/>
                </a:ext>
              </a:extLst>
            </p:cNvPr>
            <p:cNvSpPr/>
            <p:nvPr/>
          </p:nvSpPr>
          <p:spPr>
            <a:xfrm>
              <a:off x="4991983" y="5625222"/>
              <a:ext cx="372459" cy="373094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59" name="TextBox 64"/>
            <p:cNvSpPr txBox="1">
              <a:spLocks noChangeArrowheads="1"/>
            </p:cNvSpPr>
            <p:nvPr/>
          </p:nvSpPr>
          <p:spPr bwMode="auto">
            <a:xfrm>
              <a:off x="4979249" y="5618871"/>
              <a:ext cx="4854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14</a:t>
              </a:r>
            </a:p>
          </p:txBody>
        </p:sp>
      </p:grpSp>
      <p:sp>
        <p:nvSpPr>
          <p:cNvPr id="18457" name="Rectangle 84"/>
          <p:cNvSpPr>
            <a:spLocks noChangeArrowheads="1"/>
          </p:cNvSpPr>
          <p:nvPr/>
        </p:nvSpPr>
        <p:spPr bwMode="auto">
          <a:xfrm>
            <a:off x="719138" y="5199063"/>
            <a:ext cx="3975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9085A"/>
                </a:solidFill>
              </a:rPr>
              <a:t>14 – 4 = 10</a:t>
            </a:r>
          </a:p>
        </p:txBody>
      </p:sp>
    </p:spTree>
    <p:extLst>
      <p:ext uri="{BB962C8B-B14F-4D97-AF65-F5344CB8AC3E}">
        <p14:creationId xmlns:p14="http://schemas.microsoft.com/office/powerpoint/2010/main" val="286085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054600" y="4203702"/>
            <a:ext cx="1090613" cy="960438"/>
            <a:chOff x="6714209" y="4129367"/>
            <a:chExt cx="1089575" cy="960840"/>
          </a:xfrm>
        </p:grpSpPr>
        <p:pic>
          <p:nvPicPr>
            <p:cNvPr id="20583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209" y="4355354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8ACC558-5370-4AF6-9D63-F68BF2C7AFBD}"/>
                </a:ext>
              </a:extLst>
            </p:cNvPr>
            <p:cNvSpPr/>
            <p:nvPr/>
          </p:nvSpPr>
          <p:spPr bwMode="auto">
            <a:xfrm>
              <a:off x="6750687" y="4129367"/>
              <a:ext cx="372707" cy="373219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1301750" y="3889376"/>
            <a:ext cx="1089025" cy="844548"/>
            <a:chOff x="3537723" y="3879406"/>
            <a:chExt cx="1089575" cy="843375"/>
          </a:xfrm>
        </p:grpSpPr>
        <p:pic>
          <p:nvPicPr>
            <p:cNvPr id="20581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723" y="398792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DA2FCB9-261C-4B04-8044-2013FF17ADB1}"/>
                </a:ext>
              </a:extLst>
            </p:cNvPr>
            <p:cNvSpPr/>
            <p:nvPr/>
          </p:nvSpPr>
          <p:spPr>
            <a:xfrm>
              <a:off x="3579019" y="3879406"/>
              <a:ext cx="292247" cy="291693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048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Jumping Further</a:t>
            </a:r>
          </a:p>
        </p:txBody>
      </p:sp>
      <p:pic>
        <p:nvPicPr>
          <p:cNvPr id="2048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5013" y="13287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Help Jill work out 33 - 5.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5013" y="1662113"/>
            <a:ext cx="76533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 Jump back to thirty first</a:t>
            </a:r>
            <a:endParaRPr lang="en-GB" altLang="en-US" dirty="0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254500" y="4403725"/>
            <a:ext cx="1089025" cy="935038"/>
            <a:chOff x="6040985" y="4298593"/>
            <a:chExt cx="1089575" cy="934863"/>
          </a:xfrm>
        </p:grpSpPr>
        <p:pic>
          <p:nvPicPr>
            <p:cNvPr id="20577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5" y="449860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54F8E6-070A-4526-A671-0B8162820296}"/>
                </a:ext>
              </a:extLst>
            </p:cNvPr>
            <p:cNvSpPr/>
            <p:nvPr/>
          </p:nvSpPr>
          <p:spPr bwMode="auto">
            <a:xfrm>
              <a:off x="6074340" y="4298593"/>
              <a:ext cx="373250" cy="372993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544513" y="4146150"/>
            <a:ext cx="1090612" cy="797327"/>
            <a:chOff x="3090156" y="4227571"/>
            <a:chExt cx="1089575" cy="798467"/>
          </a:xfrm>
        </p:grpSpPr>
        <p:pic>
          <p:nvPicPr>
            <p:cNvPr id="20575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156" y="4291185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5A5A46-994A-44BD-AA21-928BC431B114}"/>
                </a:ext>
              </a:extLst>
            </p:cNvPr>
            <p:cNvSpPr/>
            <p:nvPr/>
          </p:nvSpPr>
          <p:spPr>
            <a:xfrm>
              <a:off x="3114655" y="4227571"/>
              <a:ext cx="306088" cy="306818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2005013" y="4176644"/>
            <a:ext cx="1090612" cy="849378"/>
            <a:chOff x="4278186" y="4163484"/>
            <a:chExt cx="1089575" cy="849715"/>
          </a:xfrm>
        </p:grpSpPr>
        <p:pic>
          <p:nvPicPr>
            <p:cNvPr id="20573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186" y="4278346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B6413E8-1FA5-496B-8E98-F52C7AFE1CDC}"/>
                </a:ext>
              </a:extLst>
            </p:cNvPr>
            <p:cNvSpPr/>
            <p:nvPr/>
          </p:nvSpPr>
          <p:spPr>
            <a:xfrm>
              <a:off x="4306734" y="4163484"/>
              <a:ext cx="322020" cy="322454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736850" y="4501167"/>
            <a:ext cx="1090613" cy="845536"/>
            <a:chOff x="4855187" y="4473647"/>
            <a:chExt cx="1089575" cy="845484"/>
          </a:xfrm>
        </p:grpSpPr>
        <p:pic>
          <p:nvPicPr>
            <p:cNvPr id="20571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187" y="458427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2CD059-D0FC-4076-BFC3-418BFDC3DF22}"/>
                </a:ext>
              </a:extLst>
            </p:cNvPr>
            <p:cNvSpPr/>
            <p:nvPr/>
          </p:nvSpPr>
          <p:spPr>
            <a:xfrm>
              <a:off x="4891665" y="4473647"/>
              <a:ext cx="302322" cy="302592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grpSp>
        <p:nvGrpSpPr>
          <p:cNvPr id="20493" name="Group 74"/>
          <p:cNvGrpSpPr>
            <a:grpSpLocks/>
          </p:cNvGrpSpPr>
          <p:nvPr/>
        </p:nvGrpSpPr>
        <p:grpSpPr bwMode="auto">
          <a:xfrm>
            <a:off x="3454400" y="4679950"/>
            <a:ext cx="1089025" cy="854075"/>
            <a:chOff x="5563436" y="4604681"/>
            <a:chExt cx="1089575" cy="852953"/>
          </a:xfrm>
        </p:grpSpPr>
        <p:pic>
          <p:nvPicPr>
            <p:cNvPr id="20567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8" name="Group 52"/>
            <p:cNvGrpSpPr>
              <a:grpSpLocks/>
            </p:cNvGrpSpPr>
            <p:nvPr/>
          </p:nvGrpSpPr>
          <p:grpSpPr bwMode="auto">
            <a:xfrm>
              <a:off x="5602612" y="4604681"/>
              <a:ext cx="485470" cy="378915"/>
              <a:chOff x="4979249" y="5618871"/>
              <a:chExt cx="485470" cy="37891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AC58D5-AFD0-4120-A13E-7EAF822504EC}"/>
                  </a:ext>
                </a:extLst>
              </p:cNvPr>
              <p:cNvSpPr/>
              <p:nvPr/>
            </p:nvSpPr>
            <p:spPr>
              <a:xfrm>
                <a:off x="4992488" y="5625213"/>
                <a:ext cx="371663" cy="372573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0570" name="TextBox 51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5832475" y="4462461"/>
            <a:ext cx="1089025" cy="900112"/>
            <a:chOff x="7454671" y="4260677"/>
            <a:chExt cx="1089575" cy="901154"/>
          </a:xfrm>
        </p:grpSpPr>
        <p:pic>
          <p:nvPicPr>
            <p:cNvPr id="20563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671" y="442697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C15B82-0A7A-4C9B-B4A5-58CD97263451}"/>
                </a:ext>
              </a:extLst>
            </p:cNvPr>
            <p:cNvSpPr/>
            <p:nvPr/>
          </p:nvSpPr>
          <p:spPr bwMode="auto">
            <a:xfrm>
              <a:off x="7491202" y="4260677"/>
              <a:ext cx="373250" cy="373494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pic>
        <p:nvPicPr>
          <p:cNvPr id="15" name="starting gir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192338"/>
            <a:ext cx="1227138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6" name="Group 1"/>
          <p:cNvGrpSpPr>
            <a:grpSpLocks/>
          </p:cNvGrpSpPr>
          <p:nvPr/>
        </p:nvGrpSpPr>
        <p:grpSpPr bwMode="auto">
          <a:xfrm>
            <a:off x="6607175" y="4662487"/>
            <a:ext cx="1089025" cy="906462"/>
            <a:chOff x="7233148" y="4452885"/>
            <a:chExt cx="1089575" cy="906621"/>
          </a:xfrm>
        </p:grpSpPr>
        <p:pic>
          <p:nvPicPr>
            <p:cNvPr id="20559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C7F8C41-79B6-4EDE-B265-80648A2ECA80}"/>
                </a:ext>
              </a:extLst>
            </p:cNvPr>
            <p:cNvSpPr/>
            <p:nvPr/>
          </p:nvSpPr>
          <p:spPr bwMode="auto">
            <a:xfrm>
              <a:off x="7280797" y="4452885"/>
              <a:ext cx="373251" cy="373127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783013" y="2132013"/>
            <a:ext cx="3975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9085A"/>
                </a:solidFill>
              </a:rPr>
              <a:t>33 – 5 = 28</a:t>
            </a:r>
          </a:p>
        </p:txBody>
      </p:sp>
      <p:grpSp>
        <p:nvGrpSpPr>
          <p:cNvPr id="20498" name="Group 78"/>
          <p:cNvGrpSpPr>
            <a:grpSpLocks/>
          </p:cNvGrpSpPr>
          <p:nvPr/>
        </p:nvGrpSpPr>
        <p:grpSpPr bwMode="auto">
          <a:xfrm>
            <a:off x="7523163" y="4810124"/>
            <a:ext cx="1090612" cy="906463"/>
            <a:chOff x="7233148" y="4452885"/>
            <a:chExt cx="1089575" cy="906621"/>
          </a:xfrm>
        </p:grpSpPr>
        <p:pic>
          <p:nvPicPr>
            <p:cNvPr id="20555" name="Picture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00A9B4F-FDD1-4B79-A954-EA066254F40A}"/>
                </a:ext>
              </a:extLst>
            </p:cNvPr>
            <p:cNvSpPr/>
            <p:nvPr/>
          </p:nvSpPr>
          <p:spPr bwMode="auto">
            <a:xfrm>
              <a:off x="7280728" y="4452885"/>
              <a:ext cx="374294" cy="373128"/>
            </a:xfrm>
            <a:prstGeom prst="ellipse">
              <a:avLst/>
            </a:prstGeom>
            <a:solidFill>
              <a:srgbClr val="339CB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pic>
        <p:nvPicPr>
          <p:cNvPr id="11" name="face 1">
            <a:extLst>
              <a:ext uri="{FF2B5EF4-FFF2-40B4-BE49-F238E27FC236}">
                <a16:creationId xmlns:a16="http://schemas.microsoft.com/office/drawing/2014/main" id="{94AC26D6-0379-44B3-BA07-AFCC56445B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0" t="-3442" r="-8097" b="60967"/>
          <a:stretch/>
        </p:blipFill>
        <p:spPr>
          <a:xfrm>
            <a:off x="632476" y="608487"/>
            <a:ext cx="2301306" cy="2354165"/>
          </a:xfrm>
          <a:prstGeom prst="ellipse">
            <a:avLst/>
          </a:prstGeom>
          <a:solidFill>
            <a:srgbClr val="009486"/>
          </a:solidFill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41F3BEA-FAAD-4482-81E8-7C6C88EBDA44}"/>
              </a:ext>
            </a:extLst>
          </p:cNvPr>
          <p:cNvSpPr/>
          <p:nvPr/>
        </p:nvSpPr>
        <p:spPr>
          <a:xfrm>
            <a:off x="1970088" y="2127250"/>
            <a:ext cx="2738437" cy="1489075"/>
          </a:xfrm>
          <a:prstGeom prst="wedgeEllipseCallout">
            <a:avLst>
              <a:gd name="adj1" fmla="val -43970"/>
              <a:gd name="adj2" fmla="val -58976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If she jumps back 3, she will land on 30.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3" name="first lan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532063"/>
            <a:ext cx="169227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first spi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4020344" y="2342356"/>
            <a:ext cx="18176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last spi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2352675" y="2784475"/>
            <a:ext cx="18176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last girl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033588"/>
            <a:ext cx="16922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tens frame"/>
          <p:cNvGrpSpPr>
            <a:grpSpLocks/>
          </p:cNvGrpSpPr>
          <p:nvPr/>
        </p:nvGrpSpPr>
        <p:grpSpPr bwMode="auto">
          <a:xfrm>
            <a:off x="777875" y="4541838"/>
            <a:ext cx="4014788" cy="1603375"/>
            <a:chOff x="4363575" y="3531924"/>
            <a:chExt cx="4014568" cy="1603574"/>
          </a:xfrm>
        </p:grpSpPr>
        <p:grpSp>
          <p:nvGrpSpPr>
            <p:cNvPr id="68" name="Group 9">
              <a:extLst>
                <a:ext uri="{FF2B5EF4-FFF2-40B4-BE49-F238E27FC236}">
                  <a16:creationId xmlns:a16="http://schemas.microsoft.com/office/drawing/2014/main" id="{2706F137-816E-44B4-84B7-3A7F27A96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3575" y="3531924"/>
              <a:ext cx="4014568" cy="1603574"/>
              <a:chOff x="2227152" y="1810693"/>
              <a:chExt cx="3395049" cy="1356007"/>
            </a:xfrm>
            <a:solidFill>
              <a:schemeClr val="bg1"/>
            </a:solidFill>
          </p:grpSpPr>
          <p:grpSp>
            <p:nvGrpSpPr>
              <p:cNvPr id="90" name="Group 8">
                <a:extLst>
                  <a:ext uri="{FF2B5EF4-FFF2-40B4-BE49-F238E27FC236}">
                    <a16:creationId xmlns:a16="http://schemas.microsoft.com/office/drawing/2014/main" id="{CB35D4F3-0680-4659-9FCA-CC75660F2C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7152" y="1810693"/>
                <a:ext cx="3395049" cy="679010"/>
                <a:chOff x="2227152" y="1810693"/>
                <a:chExt cx="3395049" cy="679010"/>
              </a:xfrm>
              <a:grpFill/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FC0DECA7-DD76-48A6-AF25-ECB5B13B6A03}"/>
                    </a:ext>
                  </a:extLst>
                </p:cNvPr>
                <p:cNvSpPr/>
                <p:nvPr/>
              </p:nvSpPr>
              <p:spPr>
                <a:xfrm>
                  <a:off x="2227152" y="1810693"/>
                  <a:ext cx="679645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3AAFA28-7867-4F88-B5CA-7FA1E5A68469}"/>
                    </a:ext>
                  </a:extLst>
                </p:cNvPr>
                <p:cNvSpPr/>
                <p:nvPr/>
              </p:nvSpPr>
              <p:spPr>
                <a:xfrm>
                  <a:off x="2906797" y="1810693"/>
                  <a:ext cx="678057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AE9CCA8-1119-46BA-8F8E-2207DC80C250}"/>
                    </a:ext>
                  </a:extLst>
                </p:cNvPr>
                <p:cNvSpPr/>
                <p:nvPr/>
              </p:nvSpPr>
              <p:spPr>
                <a:xfrm>
                  <a:off x="3584854" y="1810693"/>
                  <a:ext cx="679645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4C170ED-987D-4B99-B846-B04A76CAFA63}"/>
                    </a:ext>
                  </a:extLst>
                </p:cNvPr>
                <p:cNvSpPr/>
                <p:nvPr/>
              </p:nvSpPr>
              <p:spPr>
                <a:xfrm>
                  <a:off x="4264498" y="1810693"/>
                  <a:ext cx="678058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C952C70-C996-4C19-BE9A-99B0C8D457B9}"/>
                    </a:ext>
                  </a:extLst>
                </p:cNvPr>
                <p:cNvSpPr/>
                <p:nvPr/>
              </p:nvSpPr>
              <p:spPr>
                <a:xfrm>
                  <a:off x="4942556" y="1810693"/>
                  <a:ext cx="679645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grpSp>
            <p:nvGrpSpPr>
              <p:cNvPr id="91" name="Group 19">
                <a:extLst>
                  <a:ext uri="{FF2B5EF4-FFF2-40B4-BE49-F238E27FC236}">
                    <a16:creationId xmlns:a16="http://schemas.microsoft.com/office/drawing/2014/main" id="{E848C3BE-89DD-4F87-B3D7-C7AFE4CFC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7152" y="2487690"/>
                <a:ext cx="3395049" cy="679010"/>
                <a:chOff x="2227152" y="1810693"/>
                <a:chExt cx="3395049" cy="679010"/>
              </a:xfrm>
              <a:grpFill/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CC680B4-8195-4CE2-9572-5FDD55285BB0}"/>
                    </a:ext>
                  </a:extLst>
                </p:cNvPr>
                <p:cNvSpPr/>
                <p:nvPr/>
              </p:nvSpPr>
              <p:spPr>
                <a:xfrm>
                  <a:off x="2227152" y="1810112"/>
                  <a:ext cx="679645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2470AACF-1366-4EB1-A8CD-B0752F195E0E}"/>
                    </a:ext>
                  </a:extLst>
                </p:cNvPr>
                <p:cNvSpPr/>
                <p:nvPr/>
              </p:nvSpPr>
              <p:spPr>
                <a:xfrm>
                  <a:off x="2906797" y="1810112"/>
                  <a:ext cx="678057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BAA8953-FF8D-4E35-9FDC-C5352033DD8D}"/>
                    </a:ext>
                  </a:extLst>
                </p:cNvPr>
                <p:cNvSpPr/>
                <p:nvPr/>
              </p:nvSpPr>
              <p:spPr>
                <a:xfrm>
                  <a:off x="3584854" y="1810112"/>
                  <a:ext cx="679645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83419A3-CF5F-403F-8684-72CEF171AF5D}"/>
                    </a:ext>
                  </a:extLst>
                </p:cNvPr>
                <p:cNvSpPr/>
                <p:nvPr/>
              </p:nvSpPr>
              <p:spPr>
                <a:xfrm>
                  <a:off x="4264498" y="1810112"/>
                  <a:ext cx="678058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9D8CDBA-378E-4B86-A8DD-183C1F21A2EC}"/>
                    </a:ext>
                  </a:extLst>
                </p:cNvPr>
                <p:cNvSpPr/>
                <p:nvPr/>
              </p:nvSpPr>
              <p:spPr>
                <a:xfrm>
                  <a:off x="4942556" y="1810112"/>
                  <a:ext cx="679645" cy="679591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pic>
          <p:nvPicPr>
            <p:cNvPr id="20550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358" y="3792802"/>
              <a:ext cx="604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1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284" y="3792802"/>
              <a:ext cx="604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2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440" y="3792802"/>
              <a:ext cx="604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3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980" y="4535633"/>
              <a:ext cx="604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4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09" y="4535633"/>
              <a:ext cx="60483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" name="face2">
            <a:extLst>
              <a:ext uri="{FF2B5EF4-FFF2-40B4-BE49-F238E27FC236}">
                <a16:creationId xmlns:a16="http://schemas.microsoft.com/office/drawing/2014/main" id="{60B70B93-35A4-4764-A331-5DEAA1A366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0" t="-3442" r="-8097" b="60967"/>
          <a:stretch/>
        </p:blipFill>
        <p:spPr>
          <a:xfrm flipH="1">
            <a:off x="5734727" y="1092245"/>
            <a:ext cx="2301306" cy="2354165"/>
          </a:xfrm>
          <a:prstGeom prst="ellipse">
            <a:avLst/>
          </a:prstGeom>
          <a:solidFill>
            <a:srgbClr val="009486"/>
          </a:solidFill>
        </p:spPr>
      </p:pic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D7431F89-FCC3-4A58-89C0-002EB632B50F}"/>
              </a:ext>
            </a:extLst>
          </p:cNvPr>
          <p:cNvSpPr/>
          <p:nvPr/>
        </p:nvSpPr>
        <p:spPr>
          <a:xfrm>
            <a:off x="5041900" y="2703513"/>
            <a:ext cx="2300288" cy="1998662"/>
          </a:xfrm>
          <a:prstGeom prst="wedgeEllipseCallout">
            <a:avLst>
              <a:gd name="adj1" fmla="val 25665"/>
              <a:gd name="adj2" fmla="val -54009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 know 5 is a 3 and a 2.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Speech Bubble: 3">
            <a:extLst>
              <a:ext uri="{FF2B5EF4-FFF2-40B4-BE49-F238E27FC236}">
                <a16:creationId xmlns:a16="http://schemas.microsoft.com/office/drawing/2014/main" id="{9B6600C7-9F15-4044-BAEA-35A2DC95E473}"/>
              </a:ext>
            </a:extLst>
          </p:cNvPr>
          <p:cNvSpPr/>
          <p:nvPr/>
        </p:nvSpPr>
        <p:spPr>
          <a:xfrm>
            <a:off x="5041900" y="2703513"/>
            <a:ext cx="2300288" cy="1998662"/>
          </a:xfrm>
          <a:prstGeom prst="wedgeEllipseCallout">
            <a:avLst>
              <a:gd name="adj1" fmla="val 25670"/>
              <a:gd name="adj2" fmla="val -54049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So she now needs to jump back 2 more. She will land on 28.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timeline"/>
          <p:cNvGrpSpPr>
            <a:grpSpLocks/>
          </p:cNvGrpSpPr>
          <p:nvPr/>
        </p:nvGrpSpPr>
        <p:grpSpPr bwMode="auto">
          <a:xfrm>
            <a:off x="533294" y="5283200"/>
            <a:ext cx="8070956" cy="1055688"/>
            <a:chOff x="531610" y="5362575"/>
            <a:chExt cx="8070956" cy="10563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FBC070-567C-46AC-9E9F-2E90CA9313A1}"/>
                </a:ext>
              </a:extLst>
            </p:cNvPr>
            <p:cNvSpPr/>
            <p:nvPr/>
          </p:nvSpPr>
          <p:spPr>
            <a:xfrm>
              <a:off x="599979" y="5362575"/>
              <a:ext cx="7931150" cy="1056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20514" name="timeline"/>
            <p:cNvGrpSpPr>
              <a:grpSpLocks/>
            </p:cNvGrpSpPr>
            <p:nvPr/>
          </p:nvGrpSpPr>
          <p:grpSpPr bwMode="auto">
            <a:xfrm>
              <a:off x="531610" y="5487301"/>
              <a:ext cx="8070956" cy="690398"/>
              <a:chOff x="533294" y="1754188"/>
              <a:chExt cx="8070956" cy="690398"/>
            </a:xfrm>
          </p:grpSpPr>
          <p:grpSp>
            <p:nvGrpSpPr>
              <p:cNvPr id="20515" name="Group 13"/>
              <p:cNvGrpSpPr>
                <a:grpSpLocks/>
              </p:cNvGrpSpPr>
              <p:nvPr/>
            </p:nvGrpSpPr>
            <p:grpSpPr bwMode="auto">
              <a:xfrm>
                <a:off x="750888" y="1754188"/>
                <a:ext cx="7632700" cy="339725"/>
                <a:chOff x="755650" y="2445488"/>
                <a:chExt cx="7632700" cy="340242"/>
              </a:xfrm>
            </p:grpSpPr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F2AB3E0-44EC-44FA-9424-1B76D1581B7D}"/>
                    </a:ext>
                  </a:extLst>
                </p:cNvPr>
                <p:cNvCxnSpPr/>
                <p:nvPr/>
              </p:nvCxnSpPr>
              <p:spPr>
                <a:xfrm>
                  <a:off x="755650" y="2457388"/>
                  <a:ext cx="76327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E4575F8E-88D4-4ADE-B452-71C59FF5F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65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3E23699-FAEA-4563-AB85-0AEFEBB36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35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578E5074-CF69-46B5-B268-DE0FF989F4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323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A45F9A64-5691-4427-9BD5-3990325D0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523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51E08516-7B2F-44FD-A62D-1E2DFF3BA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82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D1BF0DE7-7104-424E-BC5A-66D19B393C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9082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C7DD2A2-DD9B-4160-91BE-46B3D37014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041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500E8985-C666-48DB-AF6A-9FEB46FD8C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841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916418B8-C70B-4C4E-9326-A566003B35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800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30E1322B-4FCA-482A-80BF-35DAD2BB5B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600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FACBAA0B-1F3D-4A40-B29B-CAECB5AE2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558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DEC6411F-846E-4B46-9733-30AF2A02D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358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6C74C407-6628-4B38-91A8-2E2F8D58B7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317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E523B014-2394-48DF-8940-65062BA02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117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B4B08D7-4AFA-4C66-88CA-6713464E1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076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AAD8AC3F-DDE3-4F94-8D2F-C1DC50299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876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16" name="TextBox 14"/>
              <p:cNvSpPr txBox="1">
                <a:spLocks noChangeArrowheads="1"/>
              </p:cNvSpPr>
              <p:nvPr/>
            </p:nvSpPr>
            <p:spPr bwMode="auto">
              <a:xfrm>
                <a:off x="7612328" y="2074698"/>
                <a:ext cx="5254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20517" name="TextBox 85"/>
              <p:cNvSpPr txBox="1">
                <a:spLocks noChangeArrowheads="1"/>
              </p:cNvSpPr>
              <p:nvPr/>
            </p:nvSpPr>
            <p:spPr bwMode="auto">
              <a:xfrm>
                <a:off x="1056191" y="2074862"/>
                <a:ext cx="415762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518" name="TextBox 86"/>
              <p:cNvSpPr txBox="1">
                <a:spLocks noChangeArrowheads="1"/>
              </p:cNvSpPr>
              <p:nvPr/>
            </p:nvSpPr>
            <p:spPr bwMode="auto">
              <a:xfrm>
                <a:off x="1553078" y="2074862"/>
                <a:ext cx="439575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20519" name="TextBox 87"/>
              <p:cNvSpPr txBox="1">
                <a:spLocks noChangeArrowheads="1"/>
              </p:cNvSpPr>
              <p:nvPr/>
            </p:nvSpPr>
            <p:spPr bwMode="auto">
              <a:xfrm>
                <a:off x="2048140" y="2074862"/>
                <a:ext cx="482438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0520" name="TextBox 88"/>
              <p:cNvSpPr txBox="1">
                <a:spLocks noChangeArrowheads="1"/>
              </p:cNvSpPr>
              <p:nvPr/>
            </p:nvSpPr>
            <p:spPr bwMode="auto">
              <a:xfrm>
                <a:off x="2570666" y="2074862"/>
                <a:ext cx="457216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0521" name="TextBox 89"/>
              <p:cNvSpPr txBox="1">
                <a:spLocks noChangeArrowheads="1"/>
              </p:cNvSpPr>
              <p:nvPr/>
            </p:nvSpPr>
            <p:spPr bwMode="auto">
              <a:xfrm>
                <a:off x="3061575" y="2074862"/>
                <a:ext cx="476504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20522" name="TextBox 90"/>
              <p:cNvSpPr txBox="1">
                <a:spLocks noChangeArrowheads="1"/>
              </p:cNvSpPr>
              <p:nvPr/>
            </p:nvSpPr>
            <p:spPr bwMode="auto">
              <a:xfrm>
                <a:off x="3577511" y="2074862"/>
                <a:ext cx="433947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26</a:t>
                </a:r>
              </a:p>
            </p:txBody>
          </p:sp>
          <p:sp>
            <p:nvSpPr>
              <p:cNvPr id="20523" name="TextBox 91"/>
              <p:cNvSpPr txBox="1">
                <a:spLocks noChangeArrowheads="1"/>
              </p:cNvSpPr>
              <p:nvPr/>
            </p:nvSpPr>
            <p:spPr bwMode="auto">
              <a:xfrm>
                <a:off x="4111149" y="2074862"/>
                <a:ext cx="428192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27</a:t>
                </a:r>
              </a:p>
            </p:txBody>
          </p:sp>
          <p:sp>
            <p:nvSpPr>
              <p:cNvPr id="20524" name="TextBox 92"/>
              <p:cNvSpPr txBox="1">
                <a:spLocks noChangeArrowheads="1"/>
              </p:cNvSpPr>
              <p:nvPr/>
            </p:nvSpPr>
            <p:spPr bwMode="auto">
              <a:xfrm>
                <a:off x="4543823" y="2074862"/>
                <a:ext cx="550701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28</a:t>
                </a:r>
              </a:p>
            </p:txBody>
          </p:sp>
          <p:sp>
            <p:nvSpPr>
              <p:cNvPr id="20525" name="TextBox 93"/>
              <p:cNvSpPr txBox="1">
                <a:spLocks noChangeArrowheads="1"/>
              </p:cNvSpPr>
              <p:nvPr/>
            </p:nvSpPr>
            <p:spPr bwMode="auto">
              <a:xfrm>
                <a:off x="5126779" y="2074864"/>
                <a:ext cx="428626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29</a:t>
                </a:r>
              </a:p>
            </p:txBody>
          </p:sp>
          <p:sp>
            <p:nvSpPr>
              <p:cNvPr id="20526" name="TextBox 94"/>
              <p:cNvSpPr txBox="1">
                <a:spLocks noChangeArrowheads="1"/>
              </p:cNvSpPr>
              <p:nvPr/>
            </p:nvSpPr>
            <p:spPr bwMode="auto">
              <a:xfrm>
                <a:off x="5614750" y="2074864"/>
                <a:ext cx="456505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20527" name="TextBox 95"/>
              <p:cNvSpPr txBox="1">
                <a:spLocks noChangeArrowheads="1"/>
              </p:cNvSpPr>
              <p:nvPr/>
            </p:nvSpPr>
            <p:spPr bwMode="auto">
              <a:xfrm>
                <a:off x="6135450" y="2074864"/>
                <a:ext cx="450850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31</a:t>
                </a:r>
              </a:p>
            </p:txBody>
          </p:sp>
          <p:sp>
            <p:nvSpPr>
              <p:cNvPr id="20528" name="TextBox 96"/>
              <p:cNvSpPr txBox="1">
                <a:spLocks noChangeArrowheads="1"/>
              </p:cNvSpPr>
              <p:nvPr/>
            </p:nvSpPr>
            <p:spPr bwMode="auto">
              <a:xfrm>
                <a:off x="6651996" y="2074699"/>
                <a:ext cx="43656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32</a:t>
                </a:r>
              </a:p>
            </p:txBody>
          </p:sp>
          <p:sp>
            <p:nvSpPr>
              <p:cNvPr id="20529" name="TextBox 97"/>
              <p:cNvSpPr txBox="1">
                <a:spLocks noChangeArrowheads="1"/>
              </p:cNvSpPr>
              <p:nvPr/>
            </p:nvSpPr>
            <p:spPr bwMode="auto">
              <a:xfrm>
                <a:off x="7166346" y="2074699"/>
                <a:ext cx="427038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  <p:sp>
            <p:nvSpPr>
              <p:cNvPr id="20530" name="TextBox 98"/>
              <p:cNvSpPr txBox="1">
                <a:spLocks noChangeArrowheads="1"/>
              </p:cNvSpPr>
              <p:nvPr/>
            </p:nvSpPr>
            <p:spPr bwMode="auto">
              <a:xfrm>
                <a:off x="533294" y="2074862"/>
                <a:ext cx="450155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20531" name="TextBox 99"/>
              <p:cNvSpPr txBox="1">
                <a:spLocks noChangeArrowheads="1"/>
              </p:cNvSpPr>
              <p:nvPr/>
            </p:nvSpPr>
            <p:spPr bwMode="auto">
              <a:xfrm>
                <a:off x="8174038" y="2075492"/>
                <a:ext cx="43021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35</a:t>
                </a:r>
              </a:p>
            </p:txBody>
          </p:sp>
        </p:grpSp>
      </p:grpSp>
      <p:sp>
        <p:nvSpPr>
          <p:cNvPr id="141" name="Arc 140">
            <a:extLst>
              <a:ext uri="{FF2B5EF4-FFF2-40B4-BE49-F238E27FC236}">
                <a16:creationId xmlns:a16="http://schemas.microsoft.com/office/drawing/2014/main" id="{EA5EAC20-5288-4AA3-8ABA-4B790D8AD5A2}"/>
              </a:ext>
            </a:extLst>
          </p:cNvPr>
          <p:cNvSpPr/>
          <p:nvPr/>
        </p:nvSpPr>
        <p:spPr>
          <a:xfrm rot="8073099">
            <a:off x="4737894" y="5139532"/>
            <a:ext cx="1025525" cy="106838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C4ED4BD1-2957-4B8C-B300-E5685492C1D0}"/>
              </a:ext>
            </a:extLst>
          </p:cNvPr>
          <p:cNvSpPr/>
          <p:nvPr/>
        </p:nvSpPr>
        <p:spPr>
          <a:xfrm rot="7785702">
            <a:off x="5816600" y="4441825"/>
            <a:ext cx="1573213" cy="1954213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B844D5C-7666-4D39-901E-A1FEFE085727}"/>
              </a:ext>
            </a:extLst>
          </p:cNvPr>
          <p:cNvSpPr/>
          <p:nvPr/>
        </p:nvSpPr>
        <p:spPr bwMode="auto">
          <a:xfrm>
            <a:off x="4600575" y="5700713"/>
            <a:ext cx="434975" cy="411162"/>
          </a:xfrm>
          <a:prstGeom prst="ellipse">
            <a:avLst/>
          </a:prstGeom>
          <a:noFill/>
          <a:ln w="28575">
            <a:solidFill>
              <a:srgbClr val="32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0" name="TextBox 51"/>
          <p:cNvSpPr txBox="1">
            <a:spLocks noChangeArrowheads="1"/>
          </p:cNvSpPr>
          <p:nvPr/>
        </p:nvSpPr>
        <p:spPr bwMode="auto">
          <a:xfrm>
            <a:off x="535262" y="4138820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1286645" y="3864146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39" name="TextBox 51"/>
          <p:cNvSpPr txBox="1">
            <a:spLocks noChangeArrowheads="1"/>
          </p:cNvSpPr>
          <p:nvPr/>
        </p:nvSpPr>
        <p:spPr bwMode="auto">
          <a:xfrm>
            <a:off x="1992950" y="4171679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40" name="TextBox 51"/>
          <p:cNvSpPr txBox="1">
            <a:spLocks noChangeArrowheads="1"/>
          </p:cNvSpPr>
          <p:nvPr/>
        </p:nvSpPr>
        <p:spPr bwMode="auto">
          <a:xfrm>
            <a:off x="2733676" y="4486109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43" name="TextBox 51"/>
          <p:cNvSpPr txBox="1">
            <a:spLocks noChangeArrowheads="1"/>
          </p:cNvSpPr>
          <p:nvPr/>
        </p:nvSpPr>
        <p:spPr bwMode="auto">
          <a:xfrm>
            <a:off x="3491982" y="4703454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44" name="TextBox 51"/>
          <p:cNvSpPr txBox="1">
            <a:spLocks noChangeArrowheads="1"/>
          </p:cNvSpPr>
          <p:nvPr/>
        </p:nvSpPr>
        <p:spPr bwMode="auto">
          <a:xfrm>
            <a:off x="4306147" y="4427539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45" name="TextBox 51"/>
          <p:cNvSpPr txBox="1">
            <a:spLocks noChangeArrowheads="1"/>
          </p:cNvSpPr>
          <p:nvPr/>
        </p:nvSpPr>
        <p:spPr bwMode="auto">
          <a:xfrm>
            <a:off x="5080903" y="4219836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46" name="TextBox 51"/>
          <p:cNvSpPr txBox="1">
            <a:spLocks noChangeArrowheads="1"/>
          </p:cNvSpPr>
          <p:nvPr/>
        </p:nvSpPr>
        <p:spPr bwMode="auto">
          <a:xfrm>
            <a:off x="5869262" y="4472953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47" name="TextBox 51"/>
          <p:cNvSpPr txBox="1">
            <a:spLocks noChangeArrowheads="1"/>
          </p:cNvSpPr>
          <p:nvPr/>
        </p:nvSpPr>
        <p:spPr bwMode="auto">
          <a:xfrm>
            <a:off x="6647887" y="4686093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48" name="TextBox 51"/>
          <p:cNvSpPr txBox="1">
            <a:spLocks noChangeArrowheads="1"/>
          </p:cNvSpPr>
          <p:nvPr/>
        </p:nvSpPr>
        <p:spPr bwMode="auto">
          <a:xfrm>
            <a:off x="7563875" y="4830347"/>
            <a:ext cx="485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0967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5" grpId="0"/>
      <p:bldP spid="3" grpId="0" animBg="1"/>
      <p:bldP spid="3" grpId="1" animBg="1"/>
      <p:bldP spid="66" grpId="0" animBg="1"/>
      <p:bldP spid="66" grpId="1" animBg="1"/>
      <p:bldP spid="102" grpId="0" animBg="1"/>
      <p:bldP spid="102" grpId="1" animBg="1"/>
      <p:bldP spid="1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2652713" y="4486275"/>
            <a:ext cx="1090612" cy="847725"/>
            <a:chOff x="5563436" y="4610873"/>
            <a:chExt cx="1089575" cy="846761"/>
          </a:xfrm>
        </p:grpSpPr>
        <p:pic>
          <p:nvPicPr>
            <p:cNvPr id="22646" name="Picture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7" name="Group 116"/>
            <p:cNvGrpSpPr>
              <a:grpSpLocks/>
            </p:cNvGrpSpPr>
            <p:nvPr/>
          </p:nvGrpSpPr>
          <p:grpSpPr bwMode="auto">
            <a:xfrm>
              <a:off x="5590062" y="4610873"/>
              <a:ext cx="485470" cy="372639"/>
              <a:chOff x="4966699" y="5625063"/>
              <a:chExt cx="485470" cy="372639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5429E57-5BB5-4B72-8D36-5092AB7F2F0F}"/>
                  </a:ext>
                </a:extLst>
              </p:cNvPr>
              <p:cNvSpPr/>
              <p:nvPr/>
            </p:nvSpPr>
            <p:spPr>
              <a:xfrm>
                <a:off x="4992410" y="5625063"/>
                <a:ext cx="372708" cy="372639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49" name="TextBox 118"/>
              <p:cNvSpPr txBox="1">
                <a:spLocks noChangeArrowheads="1"/>
              </p:cNvSpPr>
              <p:nvPr/>
            </p:nvSpPr>
            <p:spPr bwMode="auto">
              <a:xfrm>
                <a:off x="4966699" y="5628183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39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054600" y="4197350"/>
            <a:ext cx="1090613" cy="966788"/>
            <a:chOff x="6714209" y="4123014"/>
            <a:chExt cx="1089575" cy="967193"/>
          </a:xfrm>
        </p:grpSpPr>
        <p:pic>
          <p:nvPicPr>
            <p:cNvPr id="22642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209" y="4355354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3" name="Group 56"/>
            <p:cNvGrpSpPr>
              <a:grpSpLocks/>
            </p:cNvGrpSpPr>
            <p:nvPr/>
          </p:nvGrpSpPr>
          <p:grpSpPr bwMode="auto">
            <a:xfrm>
              <a:off x="6737935" y="4123014"/>
              <a:ext cx="485470" cy="379445"/>
              <a:chOff x="4979249" y="5618871"/>
              <a:chExt cx="485470" cy="37944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8ACC558-5370-4AF6-9D63-F68BF2C7AFBD}"/>
                  </a:ext>
                </a:extLst>
              </p:cNvPr>
              <p:cNvSpPr/>
              <p:nvPr/>
            </p:nvSpPr>
            <p:spPr>
              <a:xfrm>
                <a:off x="4992001" y="5625224"/>
                <a:ext cx="372707" cy="373219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45" name="TextBox 58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42</a:t>
                </a:r>
              </a:p>
            </p:txBody>
          </p:sp>
        </p:grpSp>
      </p:grpSp>
      <p:grpSp>
        <p:nvGrpSpPr>
          <p:cNvPr id="22537" name="Group 75"/>
          <p:cNvGrpSpPr>
            <a:grpSpLocks/>
          </p:cNvGrpSpPr>
          <p:nvPr/>
        </p:nvGrpSpPr>
        <p:grpSpPr bwMode="auto">
          <a:xfrm>
            <a:off x="4253998" y="4403725"/>
            <a:ext cx="1089525" cy="935038"/>
            <a:chOff x="6040985" y="4298593"/>
            <a:chExt cx="1089575" cy="934863"/>
          </a:xfrm>
        </p:grpSpPr>
        <p:pic>
          <p:nvPicPr>
            <p:cNvPr id="22638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5" y="449860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39" name="Group 53"/>
            <p:cNvGrpSpPr>
              <a:grpSpLocks/>
            </p:cNvGrpSpPr>
            <p:nvPr/>
          </p:nvGrpSpPr>
          <p:grpSpPr bwMode="auto">
            <a:xfrm>
              <a:off x="6069319" y="4298593"/>
              <a:ext cx="485470" cy="372993"/>
              <a:chOff x="4986395" y="5625063"/>
              <a:chExt cx="485470" cy="37299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A54F8E6-070A-4526-A671-0B8162820296}"/>
                  </a:ext>
                </a:extLst>
              </p:cNvPr>
              <p:cNvSpPr/>
              <p:nvPr/>
            </p:nvSpPr>
            <p:spPr>
              <a:xfrm>
                <a:off x="4991901" y="5625063"/>
                <a:ext cx="373079" cy="372993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41" name="TextBox 55"/>
              <p:cNvSpPr txBox="1">
                <a:spLocks noChangeArrowheads="1"/>
              </p:cNvSpPr>
              <p:nvPr/>
            </p:nvSpPr>
            <p:spPr bwMode="auto">
              <a:xfrm>
                <a:off x="4986395" y="5627023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41</a:t>
                </a:r>
              </a:p>
            </p:txBody>
          </p:sp>
        </p:grp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454400" y="4686300"/>
            <a:ext cx="1089025" cy="847725"/>
            <a:chOff x="5563436" y="4610873"/>
            <a:chExt cx="1089575" cy="846761"/>
          </a:xfrm>
        </p:grpSpPr>
        <p:pic>
          <p:nvPicPr>
            <p:cNvPr id="22634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35" name="Group 52"/>
            <p:cNvGrpSpPr>
              <a:grpSpLocks/>
            </p:cNvGrpSpPr>
            <p:nvPr/>
          </p:nvGrpSpPr>
          <p:grpSpPr bwMode="auto">
            <a:xfrm>
              <a:off x="5574942" y="4610873"/>
              <a:ext cx="485470" cy="373253"/>
              <a:chOff x="4951579" y="5625063"/>
              <a:chExt cx="485470" cy="37325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AC58D5-AFD0-4120-A13E-7EAF822504EC}"/>
                  </a:ext>
                </a:extLst>
              </p:cNvPr>
              <p:cNvSpPr/>
              <p:nvPr/>
            </p:nvSpPr>
            <p:spPr>
              <a:xfrm>
                <a:off x="4992487" y="5625063"/>
                <a:ext cx="373250" cy="372639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37" name="TextBox 51"/>
              <p:cNvSpPr txBox="1">
                <a:spLocks noChangeArrowheads="1"/>
              </p:cNvSpPr>
              <p:nvPr/>
            </p:nvSpPr>
            <p:spPr bwMode="auto">
              <a:xfrm>
                <a:off x="4951579" y="5628984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40</a:t>
                </a:r>
              </a:p>
            </p:txBody>
          </p:sp>
        </p:grp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5832475" y="4456113"/>
            <a:ext cx="1089025" cy="906462"/>
            <a:chOff x="7454671" y="4254320"/>
            <a:chExt cx="1089575" cy="907511"/>
          </a:xfrm>
        </p:grpSpPr>
        <p:pic>
          <p:nvPicPr>
            <p:cNvPr id="226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671" y="442697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31" name="Group 59"/>
            <p:cNvGrpSpPr>
              <a:grpSpLocks/>
            </p:cNvGrpSpPr>
            <p:nvPr/>
          </p:nvGrpSpPr>
          <p:grpSpPr bwMode="auto">
            <a:xfrm>
              <a:off x="7478957" y="4254320"/>
              <a:ext cx="485470" cy="379445"/>
              <a:chOff x="4979249" y="5618871"/>
              <a:chExt cx="485470" cy="37944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9C15B82-0A7A-4C9B-B4A5-58CD97263451}"/>
                  </a:ext>
                </a:extLst>
              </p:cNvPr>
              <p:cNvSpPr/>
              <p:nvPr/>
            </p:nvSpPr>
            <p:spPr>
              <a:xfrm>
                <a:off x="4991494" y="5625228"/>
                <a:ext cx="373250" cy="373494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33" name="TextBox 61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43</a:t>
                </a:r>
              </a:p>
            </p:txBody>
          </p:sp>
        </p:grpSp>
      </p:grpSp>
      <p:grpSp>
        <p:nvGrpSpPr>
          <p:cNvPr id="22540" name="Group 1"/>
          <p:cNvGrpSpPr>
            <a:grpSpLocks/>
          </p:cNvGrpSpPr>
          <p:nvPr/>
        </p:nvGrpSpPr>
        <p:grpSpPr bwMode="auto">
          <a:xfrm>
            <a:off x="6607175" y="4656138"/>
            <a:ext cx="1089025" cy="912812"/>
            <a:chOff x="7233148" y="4446534"/>
            <a:chExt cx="1089575" cy="912972"/>
          </a:xfrm>
        </p:grpSpPr>
        <p:pic>
          <p:nvPicPr>
            <p:cNvPr id="22626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27" name="Group 62"/>
            <p:cNvGrpSpPr>
              <a:grpSpLocks/>
            </p:cNvGrpSpPr>
            <p:nvPr/>
          </p:nvGrpSpPr>
          <p:grpSpPr bwMode="auto">
            <a:xfrm>
              <a:off x="7268746" y="4446534"/>
              <a:ext cx="485470" cy="379445"/>
              <a:chOff x="4979249" y="5618871"/>
              <a:chExt cx="485470" cy="37944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C7F8C41-79B6-4EDE-B265-80648A2ECA80}"/>
                  </a:ext>
                </a:extLst>
              </p:cNvPr>
              <p:cNvSpPr/>
              <p:nvPr/>
            </p:nvSpPr>
            <p:spPr>
              <a:xfrm>
                <a:off x="4991300" y="5625222"/>
                <a:ext cx="373251" cy="373127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29" name="TextBox 64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44</a:t>
                </a:r>
              </a:p>
            </p:txBody>
          </p:sp>
        </p:grpSp>
      </p:grpSp>
      <p:grpSp>
        <p:nvGrpSpPr>
          <p:cNvPr id="22542" name="Group 78"/>
          <p:cNvGrpSpPr>
            <a:grpSpLocks/>
          </p:cNvGrpSpPr>
          <p:nvPr/>
        </p:nvGrpSpPr>
        <p:grpSpPr bwMode="auto">
          <a:xfrm>
            <a:off x="7523163" y="4803775"/>
            <a:ext cx="1090612" cy="912813"/>
            <a:chOff x="7233148" y="4446534"/>
            <a:chExt cx="1089575" cy="912972"/>
          </a:xfrm>
        </p:grpSpPr>
        <p:pic>
          <p:nvPicPr>
            <p:cNvPr id="22622" name="Picture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23" name="Group 80"/>
            <p:cNvGrpSpPr>
              <a:grpSpLocks/>
            </p:cNvGrpSpPr>
            <p:nvPr/>
          </p:nvGrpSpPr>
          <p:grpSpPr bwMode="auto">
            <a:xfrm>
              <a:off x="7268746" y="4446534"/>
              <a:ext cx="485470" cy="379445"/>
              <a:chOff x="4979249" y="5618871"/>
              <a:chExt cx="485470" cy="379445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00A9B4F-FDD1-4B79-A954-EA066254F40A}"/>
                  </a:ext>
                </a:extLst>
              </p:cNvPr>
              <p:cNvSpPr/>
              <p:nvPr/>
            </p:nvSpPr>
            <p:spPr>
              <a:xfrm>
                <a:off x="4991231" y="5625222"/>
                <a:ext cx="374294" cy="37312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25" name="TextBox 83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45</a:t>
                </a:r>
              </a:p>
            </p:txBody>
          </p:sp>
        </p:grp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7848600" y="5259388"/>
            <a:ext cx="1089025" cy="914400"/>
            <a:chOff x="7233148" y="4446534"/>
            <a:chExt cx="1089575" cy="912972"/>
          </a:xfrm>
        </p:grpSpPr>
        <p:pic>
          <p:nvPicPr>
            <p:cNvPr id="22618" name="Picture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9" name="Group 108"/>
            <p:cNvGrpSpPr>
              <a:grpSpLocks/>
            </p:cNvGrpSpPr>
            <p:nvPr/>
          </p:nvGrpSpPr>
          <p:grpSpPr bwMode="auto">
            <a:xfrm>
              <a:off x="7268746" y="4446534"/>
              <a:ext cx="485470" cy="379445"/>
              <a:chOff x="4979249" y="5618871"/>
              <a:chExt cx="485470" cy="379445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82D2AAF-B452-43EA-BD76-53D34493ECF7}"/>
                  </a:ext>
                </a:extLst>
              </p:cNvPr>
              <p:cNvSpPr/>
              <p:nvPr/>
            </p:nvSpPr>
            <p:spPr>
              <a:xfrm>
                <a:off x="4991300" y="5625211"/>
                <a:ext cx="373251" cy="372480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21" name="TextBox 110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46</a:t>
                </a:r>
              </a:p>
            </p:txBody>
          </p:sp>
        </p:grpSp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16125" y="4752975"/>
            <a:ext cx="1089025" cy="846138"/>
            <a:chOff x="5563436" y="4610873"/>
            <a:chExt cx="1089575" cy="846761"/>
          </a:xfrm>
        </p:grpSpPr>
        <p:pic>
          <p:nvPicPr>
            <p:cNvPr id="22614" name="Picture 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5" name="Group 121"/>
            <p:cNvGrpSpPr>
              <a:grpSpLocks/>
            </p:cNvGrpSpPr>
            <p:nvPr/>
          </p:nvGrpSpPr>
          <p:grpSpPr bwMode="auto">
            <a:xfrm>
              <a:off x="5598970" y="4610873"/>
              <a:ext cx="485470" cy="373338"/>
              <a:chOff x="4975607" y="5625063"/>
              <a:chExt cx="485470" cy="37333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BB94F5A-F29E-4BBD-9D65-8960BA650050}"/>
                  </a:ext>
                </a:extLst>
              </p:cNvPr>
              <p:cNvSpPr/>
              <p:nvPr/>
            </p:nvSpPr>
            <p:spPr>
              <a:xfrm>
                <a:off x="4992487" y="5625063"/>
                <a:ext cx="373250" cy="37333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17" name="TextBox 123"/>
              <p:cNvSpPr txBox="1">
                <a:spLocks noChangeArrowheads="1"/>
              </p:cNvSpPr>
              <p:nvPr/>
            </p:nvSpPr>
            <p:spPr bwMode="auto">
              <a:xfrm>
                <a:off x="4975607" y="5627986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38</a:t>
                </a:r>
              </a:p>
            </p:txBody>
          </p:sp>
        </p:grp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560388" y="4662488"/>
            <a:ext cx="1090612" cy="847725"/>
            <a:chOff x="5563436" y="4610873"/>
            <a:chExt cx="1089575" cy="846761"/>
          </a:xfrm>
        </p:grpSpPr>
        <p:pic>
          <p:nvPicPr>
            <p:cNvPr id="22610" name="Picture 1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1" name="Group 131"/>
            <p:cNvGrpSpPr>
              <a:grpSpLocks/>
            </p:cNvGrpSpPr>
            <p:nvPr/>
          </p:nvGrpSpPr>
          <p:grpSpPr bwMode="auto">
            <a:xfrm>
              <a:off x="5585410" y="4610873"/>
              <a:ext cx="485470" cy="381420"/>
              <a:chOff x="4962047" y="5625063"/>
              <a:chExt cx="485470" cy="381420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AD81855-5C5B-4951-963C-C5516F7E9D34}"/>
                  </a:ext>
                </a:extLst>
              </p:cNvPr>
              <p:cNvSpPr/>
              <p:nvPr/>
            </p:nvSpPr>
            <p:spPr>
              <a:xfrm>
                <a:off x="4992410" y="5625063"/>
                <a:ext cx="372708" cy="37263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13" name="TextBox 133"/>
              <p:cNvSpPr txBox="1">
                <a:spLocks noChangeArrowheads="1"/>
              </p:cNvSpPr>
              <p:nvPr/>
            </p:nvSpPr>
            <p:spPr bwMode="auto">
              <a:xfrm>
                <a:off x="4962047" y="563715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36</a:t>
                </a:r>
              </a:p>
            </p:txBody>
          </p:sp>
        </p:grp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1265238" y="4922839"/>
            <a:ext cx="1089025" cy="846137"/>
            <a:chOff x="5563436" y="4611511"/>
            <a:chExt cx="1089575" cy="846123"/>
          </a:xfrm>
        </p:grpSpPr>
        <p:pic>
          <p:nvPicPr>
            <p:cNvPr id="22606" name="Picture 1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07" name="Group 126"/>
            <p:cNvGrpSpPr>
              <a:grpSpLocks/>
            </p:cNvGrpSpPr>
            <p:nvPr/>
          </p:nvGrpSpPr>
          <p:grpSpPr bwMode="auto">
            <a:xfrm>
              <a:off x="5589919" y="4611511"/>
              <a:ext cx="485470" cy="383857"/>
              <a:chOff x="4966556" y="5625701"/>
              <a:chExt cx="485470" cy="383857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1FD17CC-3F52-4B1A-8031-62D851244358}"/>
                  </a:ext>
                </a:extLst>
              </p:cNvPr>
              <p:cNvSpPr/>
              <p:nvPr/>
            </p:nvSpPr>
            <p:spPr>
              <a:xfrm>
                <a:off x="4992486" y="5625701"/>
                <a:ext cx="373251" cy="373056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09" name="TextBox 128"/>
              <p:cNvSpPr txBox="1">
                <a:spLocks noChangeArrowheads="1"/>
              </p:cNvSpPr>
              <p:nvPr/>
            </p:nvSpPr>
            <p:spPr bwMode="auto">
              <a:xfrm>
                <a:off x="4966556" y="5640226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37</a:t>
                </a:r>
              </a:p>
            </p:txBody>
          </p:sp>
        </p:grpSp>
      </p:grpSp>
      <p:sp>
        <p:nvSpPr>
          <p:cNvPr id="2253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 dirty="0"/>
              <a:t>Jumping Further</a:t>
            </a:r>
          </a:p>
        </p:txBody>
      </p:sp>
      <p:pic>
        <p:nvPicPr>
          <p:cNvPr id="2253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5013" y="13287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Help Jill work out 45-8.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85" name="sum"/>
          <p:cNvSpPr>
            <a:spLocks noChangeArrowheads="1"/>
          </p:cNvSpPr>
          <p:nvPr/>
        </p:nvSpPr>
        <p:spPr bwMode="auto">
          <a:xfrm>
            <a:off x="3868737" y="1435100"/>
            <a:ext cx="4175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rgbClr val="C9085A"/>
                </a:solidFill>
              </a:rPr>
              <a:t>45 – 8 </a:t>
            </a:r>
            <a:r>
              <a:rPr lang="en-US" altLang="en-US" sz="6000" dirty="0">
                <a:solidFill>
                  <a:srgbClr val="C9085A"/>
                </a:solidFill>
              </a:rPr>
              <a:t>= 37</a:t>
            </a:r>
          </a:p>
        </p:txBody>
      </p:sp>
      <p:pic>
        <p:nvPicPr>
          <p:cNvPr id="11" name="face 1">
            <a:extLst>
              <a:ext uri="{FF2B5EF4-FFF2-40B4-BE49-F238E27FC236}">
                <a16:creationId xmlns:a16="http://schemas.microsoft.com/office/drawing/2014/main" id="{94AC26D6-0379-44B3-BA07-AFCC56445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0" t="-3442" r="-8097" b="60967"/>
          <a:stretch/>
        </p:blipFill>
        <p:spPr>
          <a:xfrm>
            <a:off x="632476" y="608487"/>
            <a:ext cx="2301306" cy="2354165"/>
          </a:xfrm>
          <a:prstGeom prst="ellipse">
            <a:avLst/>
          </a:prstGeom>
          <a:solidFill>
            <a:srgbClr val="009486"/>
          </a:solidFill>
        </p:spPr>
      </p:pic>
      <p:sp>
        <p:nvSpPr>
          <p:cNvPr id="3" name="Speech Bubble: 1">
            <a:extLst>
              <a:ext uri="{FF2B5EF4-FFF2-40B4-BE49-F238E27FC236}">
                <a16:creationId xmlns:a16="http://schemas.microsoft.com/office/drawing/2014/main" id="{E41F3BEA-FAAD-4482-81E8-7C6C88EBDA44}"/>
              </a:ext>
            </a:extLst>
          </p:cNvPr>
          <p:cNvSpPr/>
          <p:nvPr/>
        </p:nvSpPr>
        <p:spPr>
          <a:xfrm>
            <a:off x="2014538" y="2235200"/>
            <a:ext cx="2738437" cy="1490663"/>
          </a:xfrm>
          <a:prstGeom prst="wedgeEllipseCallout">
            <a:avLst>
              <a:gd name="adj1" fmla="val -43970"/>
              <a:gd name="adj2" fmla="val -58976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If she jumps back 5, she will land on 40.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3" name="first land gir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38" y="2498446"/>
            <a:ext cx="16906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first sp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5097029" y="2366358"/>
            <a:ext cx="18176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second sp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2865438" y="2925763"/>
            <a:ext cx="18176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face2">
            <a:extLst>
              <a:ext uri="{FF2B5EF4-FFF2-40B4-BE49-F238E27FC236}">
                <a16:creationId xmlns:a16="http://schemas.microsoft.com/office/drawing/2014/main" id="{60B70B93-35A4-4764-A331-5DEAA1A366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0" t="-3442" r="-8097" b="60967"/>
          <a:stretch/>
        </p:blipFill>
        <p:spPr>
          <a:xfrm flipH="1">
            <a:off x="5998216" y="1298636"/>
            <a:ext cx="2301306" cy="2354165"/>
          </a:xfrm>
          <a:prstGeom prst="ellipse">
            <a:avLst/>
          </a:prstGeom>
          <a:solidFill>
            <a:srgbClr val="009486"/>
          </a:solidFill>
        </p:spPr>
      </p:pic>
      <p:sp>
        <p:nvSpPr>
          <p:cNvPr id="66" name="Speech Bubble:2">
            <a:extLst>
              <a:ext uri="{FF2B5EF4-FFF2-40B4-BE49-F238E27FC236}">
                <a16:creationId xmlns:a16="http://schemas.microsoft.com/office/drawing/2014/main" id="{D7431F89-FCC3-4A58-89C0-002EB632B50F}"/>
              </a:ext>
            </a:extLst>
          </p:cNvPr>
          <p:cNvSpPr/>
          <p:nvPr/>
        </p:nvSpPr>
        <p:spPr>
          <a:xfrm>
            <a:off x="5310188" y="2871788"/>
            <a:ext cx="2301875" cy="1998662"/>
          </a:xfrm>
          <a:prstGeom prst="wedgeEllipseCallout">
            <a:avLst>
              <a:gd name="adj1" fmla="val 25665"/>
              <a:gd name="adj2" fmla="val -54009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 know 8 is a 5 and a 3.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Speech Bubble: 3">
            <a:extLst>
              <a:ext uri="{FF2B5EF4-FFF2-40B4-BE49-F238E27FC236}">
                <a16:creationId xmlns:a16="http://schemas.microsoft.com/office/drawing/2014/main" id="{9B6600C7-9F15-4044-BAEA-35A2DC95E473}"/>
              </a:ext>
            </a:extLst>
          </p:cNvPr>
          <p:cNvSpPr/>
          <p:nvPr/>
        </p:nvSpPr>
        <p:spPr>
          <a:xfrm>
            <a:off x="5318125" y="2851150"/>
            <a:ext cx="2300288" cy="1998663"/>
          </a:xfrm>
          <a:prstGeom prst="wedgeEllipseCallout">
            <a:avLst>
              <a:gd name="adj1" fmla="val 25670"/>
              <a:gd name="adj2" fmla="val -54049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So she now needs to jump back 3 more. She will land on 37.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4" name="last lan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769877"/>
            <a:ext cx="169227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first gir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525713"/>
            <a:ext cx="12271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TENS FRAME"/>
          <p:cNvGrpSpPr>
            <a:grpSpLocks/>
          </p:cNvGrpSpPr>
          <p:nvPr/>
        </p:nvGrpSpPr>
        <p:grpSpPr bwMode="auto">
          <a:xfrm>
            <a:off x="758825" y="4449763"/>
            <a:ext cx="4014788" cy="1603375"/>
            <a:chOff x="566050" y="4522432"/>
            <a:chExt cx="4014787" cy="1603375"/>
          </a:xfrm>
        </p:grpSpPr>
        <p:grpSp>
          <p:nvGrpSpPr>
            <p:cNvPr id="22598" name="tens frame"/>
            <p:cNvGrpSpPr>
              <a:grpSpLocks/>
            </p:cNvGrpSpPr>
            <p:nvPr/>
          </p:nvGrpSpPr>
          <p:grpSpPr bwMode="auto">
            <a:xfrm>
              <a:off x="566050" y="4522432"/>
              <a:ext cx="4014787" cy="1603375"/>
              <a:chOff x="4363575" y="3531924"/>
              <a:chExt cx="4014568" cy="1603574"/>
            </a:xfrm>
          </p:grpSpPr>
          <p:grpSp>
            <p:nvGrpSpPr>
              <p:cNvPr id="68" name="Group 9">
                <a:extLst>
                  <a:ext uri="{FF2B5EF4-FFF2-40B4-BE49-F238E27FC236}">
                    <a16:creationId xmlns:a16="http://schemas.microsoft.com/office/drawing/2014/main" id="{2706F137-816E-44B4-84B7-3A7F27A96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3575" y="3531924"/>
                <a:ext cx="4014568" cy="1603574"/>
                <a:chOff x="2227152" y="1810693"/>
                <a:chExt cx="3395049" cy="1356007"/>
              </a:xfrm>
              <a:solidFill>
                <a:schemeClr val="bg1"/>
              </a:solidFill>
            </p:grpSpPr>
            <p:grpSp>
              <p:nvGrpSpPr>
                <p:cNvPr id="90" name="Group 8">
                  <a:extLst>
                    <a:ext uri="{FF2B5EF4-FFF2-40B4-BE49-F238E27FC236}">
                      <a16:creationId xmlns:a16="http://schemas.microsoft.com/office/drawing/2014/main" id="{CB35D4F3-0680-4659-9FCA-CC75660F2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7152" y="1810693"/>
                  <a:ext cx="3395049" cy="679010"/>
                  <a:chOff x="2227152" y="1810693"/>
                  <a:chExt cx="3395049" cy="679010"/>
                </a:xfrm>
                <a:grpFill/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FC0DECA7-DD76-48A6-AF25-ECB5B13B6A03}"/>
                      </a:ext>
                    </a:extLst>
                  </p:cNvPr>
                  <p:cNvSpPr/>
                  <p:nvPr/>
                </p:nvSpPr>
                <p:spPr>
                  <a:xfrm>
                    <a:off x="2227152" y="1810693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53AAFA28-7867-4F88-B5CA-7FA1E5A68469}"/>
                      </a:ext>
                    </a:extLst>
                  </p:cNvPr>
                  <p:cNvSpPr/>
                  <p:nvPr/>
                </p:nvSpPr>
                <p:spPr>
                  <a:xfrm>
                    <a:off x="2906797" y="1810693"/>
                    <a:ext cx="678057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3AE9CCA8-1119-46BA-8F8E-2207DC80C250}"/>
                      </a:ext>
                    </a:extLst>
                  </p:cNvPr>
                  <p:cNvSpPr/>
                  <p:nvPr/>
                </p:nvSpPr>
                <p:spPr>
                  <a:xfrm>
                    <a:off x="3584854" y="1810693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4C170ED-987D-4B99-B846-B04A76CAFA63}"/>
                      </a:ext>
                    </a:extLst>
                  </p:cNvPr>
                  <p:cNvSpPr/>
                  <p:nvPr/>
                </p:nvSpPr>
                <p:spPr>
                  <a:xfrm>
                    <a:off x="4264498" y="1810693"/>
                    <a:ext cx="678058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C952C70-C996-4C19-BE9A-99B0C8D457B9}"/>
                      </a:ext>
                    </a:extLst>
                  </p:cNvPr>
                  <p:cNvSpPr/>
                  <p:nvPr/>
                </p:nvSpPr>
                <p:spPr>
                  <a:xfrm>
                    <a:off x="4942556" y="1810693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91" name="Group 19">
                  <a:extLst>
                    <a:ext uri="{FF2B5EF4-FFF2-40B4-BE49-F238E27FC236}">
                      <a16:creationId xmlns:a16="http://schemas.microsoft.com/office/drawing/2014/main" id="{E848C3BE-89DD-4F87-B3D7-C7AFE4CFC8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7152" y="2487690"/>
                  <a:ext cx="3395049" cy="679010"/>
                  <a:chOff x="2227152" y="1810693"/>
                  <a:chExt cx="3395049" cy="679010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C680B4-8195-4CE2-9572-5FDD55285BB0}"/>
                      </a:ext>
                    </a:extLst>
                  </p:cNvPr>
                  <p:cNvSpPr/>
                  <p:nvPr/>
                </p:nvSpPr>
                <p:spPr>
                  <a:xfrm>
                    <a:off x="2227152" y="1810112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470AACF-1366-4EB1-A8CD-B0752F195E0E}"/>
                      </a:ext>
                    </a:extLst>
                  </p:cNvPr>
                  <p:cNvSpPr/>
                  <p:nvPr/>
                </p:nvSpPr>
                <p:spPr>
                  <a:xfrm>
                    <a:off x="2906797" y="1810112"/>
                    <a:ext cx="678057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BAA8953-FF8D-4E35-9FDC-C5352033DD8D}"/>
                      </a:ext>
                    </a:extLst>
                  </p:cNvPr>
                  <p:cNvSpPr/>
                  <p:nvPr/>
                </p:nvSpPr>
                <p:spPr>
                  <a:xfrm>
                    <a:off x="3584854" y="1810112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83419A3-CF5F-403F-8684-72CEF171AF5D}"/>
                      </a:ext>
                    </a:extLst>
                  </p:cNvPr>
                  <p:cNvSpPr/>
                  <p:nvPr/>
                </p:nvSpPr>
                <p:spPr>
                  <a:xfrm>
                    <a:off x="4264498" y="1810112"/>
                    <a:ext cx="678058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09D8CDBA-378E-4B86-A8DD-183C1F21A2EC}"/>
                      </a:ext>
                    </a:extLst>
                  </p:cNvPr>
                  <p:cNvSpPr/>
                  <p:nvPr/>
                </p:nvSpPr>
                <p:spPr>
                  <a:xfrm>
                    <a:off x="4942556" y="1810112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pic>
            <p:nvPicPr>
              <p:cNvPr id="22603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358" y="3792802"/>
                <a:ext cx="6048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4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284" y="3792802"/>
                <a:ext cx="6048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5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8440" y="3792802"/>
                <a:ext cx="6048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99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726" y="4783278"/>
              <a:ext cx="604871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0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9555" y="5525316"/>
              <a:ext cx="603039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1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925" y="5530866"/>
              <a:ext cx="603039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9" y="4792324"/>
              <a:ext cx="604871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1740" y="5532266"/>
              <a:ext cx="603039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timeline"/>
          <p:cNvGrpSpPr>
            <a:grpSpLocks/>
          </p:cNvGrpSpPr>
          <p:nvPr/>
        </p:nvGrpSpPr>
        <p:grpSpPr bwMode="auto">
          <a:xfrm>
            <a:off x="516202" y="5283200"/>
            <a:ext cx="8116416" cy="1055688"/>
            <a:chOff x="514518" y="5362575"/>
            <a:chExt cx="8116416" cy="1056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F4DA7FE-1133-4680-9861-9DF9D55A25F5}"/>
                </a:ext>
              </a:extLst>
            </p:cNvPr>
            <p:cNvSpPr/>
            <p:nvPr/>
          </p:nvSpPr>
          <p:spPr>
            <a:xfrm>
              <a:off x="599979" y="5362575"/>
              <a:ext cx="7931150" cy="1056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2563" name="timeline"/>
            <p:cNvGrpSpPr>
              <a:grpSpLocks/>
            </p:cNvGrpSpPr>
            <p:nvPr/>
          </p:nvGrpSpPr>
          <p:grpSpPr bwMode="auto">
            <a:xfrm>
              <a:off x="514518" y="5487301"/>
              <a:ext cx="8116416" cy="696582"/>
              <a:chOff x="516202" y="1754188"/>
              <a:chExt cx="8116416" cy="696582"/>
            </a:xfrm>
          </p:grpSpPr>
          <p:grpSp>
            <p:nvGrpSpPr>
              <p:cNvPr id="22564" name="Group 13"/>
              <p:cNvGrpSpPr>
                <a:grpSpLocks/>
              </p:cNvGrpSpPr>
              <p:nvPr/>
            </p:nvGrpSpPr>
            <p:grpSpPr bwMode="auto">
              <a:xfrm>
                <a:off x="750888" y="1754188"/>
                <a:ext cx="7632700" cy="339725"/>
                <a:chOff x="755650" y="2445488"/>
                <a:chExt cx="7632700" cy="340242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924BC3F-2739-49ED-9D27-B7CCFF0B3C68}"/>
                    </a:ext>
                  </a:extLst>
                </p:cNvPr>
                <p:cNvCxnSpPr/>
                <p:nvPr/>
              </p:nvCxnSpPr>
              <p:spPr>
                <a:xfrm>
                  <a:off x="755650" y="2457388"/>
                  <a:ext cx="76327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6509D2E-8DE4-4C76-B546-4FACB308F9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65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561F81F-2C4D-4C9B-9EA1-C0325EA20E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35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3C738B31-822D-4D3D-8E4D-66D827772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323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B806F27-3069-4355-BCCA-B87A85AD6E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523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4DC6301D-66BA-4D8F-89DC-05CCBD86E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82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FAA90B4-6700-4114-8120-0CE761A19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9082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388A81C-E022-4F13-AA82-723F870D13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041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75C16E1-4604-43D5-A27D-5CE1EA4A9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841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AC8EE622-2A35-4580-AC24-6942D6258A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800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1C49DFD2-0FD3-4CD0-8950-936D50C8A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600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DD33B60-8EBF-4CCE-B079-C6C1D3200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558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237FC211-67E1-4F27-954B-65994C189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358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EA712888-446A-4DBE-9381-B09A49100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317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DF64558-FBD5-4982-91CB-C218FA62B0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117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8B9D49FC-EB64-416D-A2A7-D14DBD44BA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076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23739B88-FB69-40F4-8CC1-AD0FB7D97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876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65" name="TextBox 14"/>
              <p:cNvSpPr txBox="1">
                <a:spLocks noChangeArrowheads="1"/>
              </p:cNvSpPr>
              <p:nvPr/>
            </p:nvSpPr>
            <p:spPr bwMode="auto">
              <a:xfrm>
                <a:off x="7612328" y="2080419"/>
                <a:ext cx="5254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44</a:t>
                </a:r>
              </a:p>
            </p:txBody>
          </p:sp>
          <p:sp>
            <p:nvSpPr>
              <p:cNvPr id="22566" name="TextBox 85"/>
              <p:cNvSpPr txBox="1">
                <a:spLocks noChangeArrowheads="1"/>
              </p:cNvSpPr>
              <p:nvPr/>
            </p:nvSpPr>
            <p:spPr bwMode="auto">
              <a:xfrm>
                <a:off x="1039098" y="2081212"/>
                <a:ext cx="422889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31</a:t>
                </a:r>
              </a:p>
            </p:txBody>
          </p:sp>
          <p:sp>
            <p:nvSpPr>
              <p:cNvPr id="22567" name="TextBox 86"/>
              <p:cNvSpPr txBox="1">
                <a:spLocks noChangeArrowheads="1"/>
              </p:cNvSpPr>
              <p:nvPr/>
            </p:nvSpPr>
            <p:spPr bwMode="auto">
              <a:xfrm>
                <a:off x="1553078" y="2081212"/>
                <a:ext cx="435821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32</a:t>
                </a:r>
              </a:p>
            </p:txBody>
          </p:sp>
          <p:sp>
            <p:nvSpPr>
              <p:cNvPr id="22568" name="TextBox 87"/>
              <p:cNvSpPr txBox="1">
                <a:spLocks noChangeArrowheads="1"/>
              </p:cNvSpPr>
              <p:nvPr/>
            </p:nvSpPr>
            <p:spPr bwMode="auto">
              <a:xfrm>
                <a:off x="2065232" y="2081212"/>
                <a:ext cx="443490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  <p:sp>
            <p:nvSpPr>
              <p:cNvPr id="22569" name="TextBox 88"/>
              <p:cNvSpPr txBox="1">
                <a:spLocks noChangeArrowheads="1"/>
              </p:cNvSpPr>
              <p:nvPr/>
            </p:nvSpPr>
            <p:spPr bwMode="auto">
              <a:xfrm>
                <a:off x="2570665" y="2080419"/>
                <a:ext cx="452437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34</a:t>
                </a:r>
              </a:p>
            </p:txBody>
          </p:sp>
          <p:sp>
            <p:nvSpPr>
              <p:cNvPr id="22570" name="TextBox 89"/>
              <p:cNvSpPr txBox="1">
                <a:spLocks noChangeArrowheads="1"/>
              </p:cNvSpPr>
              <p:nvPr/>
            </p:nvSpPr>
            <p:spPr bwMode="auto">
              <a:xfrm>
                <a:off x="3078666" y="2081212"/>
                <a:ext cx="444500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35</a:t>
                </a:r>
              </a:p>
            </p:txBody>
          </p:sp>
          <p:sp>
            <p:nvSpPr>
              <p:cNvPr id="22571" name="TextBox 90"/>
              <p:cNvSpPr txBox="1">
                <a:spLocks noChangeArrowheads="1"/>
              </p:cNvSpPr>
              <p:nvPr/>
            </p:nvSpPr>
            <p:spPr bwMode="auto">
              <a:xfrm>
                <a:off x="3577511" y="2081212"/>
                <a:ext cx="459203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36</a:t>
                </a:r>
              </a:p>
            </p:txBody>
          </p:sp>
          <p:sp>
            <p:nvSpPr>
              <p:cNvPr id="22572" name="TextBox 91"/>
              <p:cNvSpPr txBox="1">
                <a:spLocks noChangeArrowheads="1"/>
              </p:cNvSpPr>
              <p:nvPr/>
            </p:nvSpPr>
            <p:spPr bwMode="auto">
              <a:xfrm>
                <a:off x="4102603" y="2080419"/>
                <a:ext cx="428626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37</a:t>
                </a:r>
              </a:p>
            </p:txBody>
          </p:sp>
          <p:sp>
            <p:nvSpPr>
              <p:cNvPr id="22573" name="TextBox 92"/>
              <p:cNvSpPr txBox="1">
                <a:spLocks noChangeArrowheads="1"/>
              </p:cNvSpPr>
              <p:nvPr/>
            </p:nvSpPr>
            <p:spPr bwMode="auto">
              <a:xfrm>
                <a:off x="4595099" y="2080419"/>
                <a:ext cx="458374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38</a:t>
                </a:r>
              </a:p>
            </p:txBody>
          </p:sp>
          <p:sp>
            <p:nvSpPr>
              <p:cNvPr id="22574" name="TextBox 93"/>
              <p:cNvSpPr txBox="1">
                <a:spLocks noChangeArrowheads="1"/>
              </p:cNvSpPr>
              <p:nvPr/>
            </p:nvSpPr>
            <p:spPr bwMode="auto">
              <a:xfrm>
                <a:off x="5101141" y="2081212"/>
                <a:ext cx="465138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39</a:t>
                </a:r>
              </a:p>
            </p:txBody>
          </p:sp>
          <p:sp>
            <p:nvSpPr>
              <p:cNvPr id="22575" name="TextBox 94"/>
              <p:cNvSpPr txBox="1">
                <a:spLocks noChangeArrowheads="1"/>
              </p:cNvSpPr>
              <p:nvPr/>
            </p:nvSpPr>
            <p:spPr bwMode="auto">
              <a:xfrm>
                <a:off x="5614750" y="2080584"/>
                <a:ext cx="471488" cy="369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22576" name="TextBox 95"/>
              <p:cNvSpPr txBox="1">
                <a:spLocks noChangeArrowheads="1"/>
              </p:cNvSpPr>
              <p:nvPr/>
            </p:nvSpPr>
            <p:spPr bwMode="auto">
              <a:xfrm>
                <a:off x="6126904" y="2080419"/>
                <a:ext cx="458788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22577" name="TextBox 96"/>
              <p:cNvSpPr txBox="1">
                <a:spLocks noChangeArrowheads="1"/>
              </p:cNvSpPr>
              <p:nvPr/>
            </p:nvSpPr>
            <p:spPr bwMode="auto">
              <a:xfrm>
                <a:off x="6643450" y="2080419"/>
                <a:ext cx="43656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42</a:t>
                </a:r>
              </a:p>
            </p:txBody>
          </p:sp>
          <p:sp>
            <p:nvSpPr>
              <p:cNvPr id="22578" name="TextBox 97"/>
              <p:cNvSpPr txBox="1">
                <a:spLocks noChangeArrowheads="1"/>
              </p:cNvSpPr>
              <p:nvPr/>
            </p:nvSpPr>
            <p:spPr bwMode="auto">
              <a:xfrm>
                <a:off x="7124224" y="2080419"/>
                <a:ext cx="496948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43</a:t>
                </a:r>
              </a:p>
            </p:txBody>
          </p:sp>
          <p:sp>
            <p:nvSpPr>
              <p:cNvPr id="22579" name="TextBox 98"/>
              <p:cNvSpPr txBox="1">
                <a:spLocks noChangeArrowheads="1"/>
              </p:cNvSpPr>
              <p:nvPr/>
            </p:nvSpPr>
            <p:spPr bwMode="auto">
              <a:xfrm>
                <a:off x="516202" y="2080584"/>
                <a:ext cx="478019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22580" name="TextBox 99"/>
              <p:cNvSpPr txBox="1">
                <a:spLocks noChangeArrowheads="1"/>
              </p:cNvSpPr>
              <p:nvPr/>
            </p:nvSpPr>
            <p:spPr bwMode="auto">
              <a:xfrm>
                <a:off x="8096043" y="2081213"/>
                <a:ext cx="536575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45</a:t>
                </a:r>
              </a:p>
            </p:txBody>
          </p:sp>
        </p:grpSp>
      </p:grpSp>
      <p:sp>
        <p:nvSpPr>
          <p:cNvPr id="157" name="Arc 156">
            <a:extLst>
              <a:ext uri="{FF2B5EF4-FFF2-40B4-BE49-F238E27FC236}">
                <a16:creationId xmlns:a16="http://schemas.microsoft.com/office/drawing/2014/main" id="{C166186F-6362-46F1-8285-BD1305A28DC8}"/>
              </a:ext>
            </a:extLst>
          </p:cNvPr>
          <p:cNvSpPr/>
          <p:nvPr/>
        </p:nvSpPr>
        <p:spPr>
          <a:xfrm rot="7785702">
            <a:off x="5595278" y="3303774"/>
            <a:ext cx="2733961" cy="313811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BC3080B-6624-4FFC-870B-F009B80FA5A9}"/>
              </a:ext>
            </a:extLst>
          </p:cNvPr>
          <p:cNvSpPr/>
          <p:nvPr/>
        </p:nvSpPr>
        <p:spPr bwMode="auto">
          <a:xfrm>
            <a:off x="4100584" y="5694363"/>
            <a:ext cx="434975" cy="411162"/>
          </a:xfrm>
          <a:prstGeom prst="ellipse">
            <a:avLst/>
          </a:prstGeom>
          <a:noFill/>
          <a:ln w="28575">
            <a:solidFill>
              <a:srgbClr val="32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C166186F-6362-46F1-8285-BD1305A28DC8}"/>
              </a:ext>
            </a:extLst>
          </p:cNvPr>
          <p:cNvSpPr/>
          <p:nvPr/>
        </p:nvSpPr>
        <p:spPr>
          <a:xfrm rot="7785702">
            <a:off x="3939091" y="4259665"/>
            <a:ext cx="1895110" cy="209407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5" grpId="0"/>
      <p:bldP spid="3" grpId="0" animBg="1"/>
      <p:bldP spid="3" grpId="1" animBg="1"/>
      <p:bldP spid="66" grpId="0" animBg="1"/>
      <p:bldP spid="66" grpId="1" animBg="1"/>
      <p:bldP spid="102" grpId="0" animBg="1"/>
      <p:bldP spid="102" grpId="1" animBg="1"/>
      <p:bldP spid="1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2652713" y="4486275"/>
            <a:ext cx="1090612" cy="847725"/>
            <a:chOff x="5563436" y="4610873"/>
            <a:chExt cx="1089575" cy="846761"/>
          </a:xfrm>
        </p:grpSpPr>
        <p:pic>
          <p:nvPicPr>
            <p:cNvPr id="22646" name="Picture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7" name="Group 116"/>
            <p:cNvGrpSpPr>
              <a:grpSpLocks/>
            </p:cNvGrpSpPr>
            <p:nvPr/>
          </p:nvGrpSpPr>
          <p:grpSpPr bwMode="auto">
            <a:xfrm>
              <a:off x="5590062" y="4610873"/>
              <a:ext cx="485470" cy="372639"/>
              <a:chOff x="4966699" y="5625063"/>
              <a:chExt cx="485470" cy="372639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5429E57-5BB5-4B72-8D36-5092AB7F2F0F}"/>
                  </a:ext>
                </a:extLst>
              </p:cNvPr>
              <p:cNvSpPr/>
              <p:nvPr/>
            </p:nvSpPr>
            <p:spPr>
              <a:xfrm>
                <a:off x="4992410" y="5625063"/>
                <a:ext cx="372708" cy="372639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49" name="TextBox 118"/>
              <p:cNvSpPr txBox="1">
                <a:spLocks noChangeArrowheads="1"/>
              </p:cNvSpPr>
              <p:nvPr/>
            </p:nvSpPr>
            <p:spPr bwMode="auto">
              <a:xfrm>
                <a:off x="4966699" y="5628183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88</a:t>
                </a:r>
              </a:p>
            </p:txBody>
          </p: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054600" y="4197350"/>
            <a:ext cx="1090613" cy="966788"/>
            <a:chOff x="6714209" y="4123014"/>
            <a:chExt cx="1089575" cy="967193"/>
          </a:xfrm>
        </p:grpSpPr>
        <p:pic>
          <p:nvPicPr>
            <p:cNvPr id="22642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209" y="4355354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43" name="Group 56"/>
            <p:cNvGrpSpPr>
              <a:grpSpLocks/>
            </p:cNvGrpSpPr>
            <p:nvPr/>
          </p:nvGrpSpPr>
          <p:grpSpPr bwMode="auto">
            <a:xfrm>
              <a:off x="6737935" y="4123014"/>
              <a:ext cx="485470" cy="379445"/>
              <a:chOff x="4979249" y="5618871"/>
              <a:chExt cx="485470" cy="37944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8ACC558-5370-4AF6-9D63-F68BF2C7AFBD}"/>
                  </a:ext>
                </a:extLst>
              </p:cNvPr>
              <p:cNvSpPr/>
              <p:nvPr/>
            </p:nvSpPr>
            <p:spPr>
              <a:xfrm>
                <a:off x="4992001" y="5625224"/>
                <a:ext cx="372707" cy="373219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45" name="TextBox 58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91</a:t>
                </a:r>
              </a:p>
            </p:txBody>
          </p:sp>
        </p:grpSp>
      </p:grpSp>
      <p:sp>
        <p:nvSpPr>
          <p:cNvPr id="2253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1"/>
              <a:t>Jumping Further</a:t>
            </a:r>
          </a:p>
        </p:txBody>
      </p:sp>
      <p:pic>
        <p:nvPicPr>
          <p:cNvPr id="2253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9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5013" y="13287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Help Jill work out 94 - 6.</a:t>
            </a:r>
          </a:p>
        </p:txBody>
      </p:sp>
      <p:grpSp>
        <p:nvGrpSpPr>
          <p:cNvPr id="22537" name="Group 75"/>
          <p:cNvGrpSpPr>
            <a:grpSpLocks/>
          </p:cNvGrpSpPr>
          <p:nvPr/>
        </p:nvGrpSpPr>
        <p:grpSpPr bwMode="auto">
          <a:xfrm>
            <a:off x="4248150" y="4403725"/>
            <a:ext cx="1095375" cy="935038"/>
            <a:chOff x="6035135" y="4298593"/>
            <a:chExt cx="1095425" cy="934863"/>
          </a:xfrm>
        </p:grpSpPr>
        <p:pic>
          <p:nvPicPr>
            <p:cNvPr id="22638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5" y="449860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39" name="Group 53"/>
            <p:cNvGrpSpPr>
              <a:grpSpLocks/>
            </p:cNvGrpSpPr>
            <p:nvPr/>
          </p:nvGrpSpPr>
          <p:grpSpPr bwMode="auto">
            <a:xfrm>
              <a:off x="6035135" y="4298593"/>
              <a:ext cx="485470" cy="373253"/>
              <a:chOff x="4952211" y="5625063"/>
              <a:chExt cx="485470" cy="37325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A54F8E6-070A-4526-A671-0B8162820296}"/>
                  </a:ext>
                </a:extLst>
              </p:cNvPr>
              <p:cNvSpPr/>
              <p:nvPr/>
            </p:nvSpPr>
            <p:spPr>
              <a:xfrm>
                <a:off x="4991901" y="5625063"/>
                <a:ext cx="373079" cy="372993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41" name="TextBox 55"/>
              <p:cNvSpPr txBox="1">
                <a:spLocks noChangeArrowheads="1"/>
              </p:cNvSpPr>
              <p:nvPr/>
            </p:nvSpPr>
            <p:spPr bwMode="auto">
              <a:xfrm>
                <a:off x="4952211" y="5627023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90</a:t>
                </a:r>
              </a:p>
            </p:txBody>
          </p:sp>
        </p:grp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454400" y="4686300"/>
            <a:ext cx="1089025" cy="847725"/>
            <a:chOff x="5563436" y="4610873"/>
            <a:chExt cx="1089575" cy="846761"/>
          </a:xfrm>
        </p:grpSpPr>
        <p:pic>
          <p:nvPicPr>
            <p:cNvPr id="22634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35" name="Group 52"/>
            <p:cNvGrpSpPr>
              <a:grpSpLocks/>
            </p:cNvGrpSpPr>
            <p:nvPr/>
          </p:nvGrpSpPr>
          <p:grpSpPr bwMode="auto">
            <a:xfrm>
              <a:off x="5574942" y="4610873"/>
              <a:ext cx="485470" cy="373253"/>
              <a:chOff x="4951579" y="5625063"/>
              <a:chExt cx="485470" cy="373253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AC58D5-AFD0-4120-A13E-7EAF822504EC}"/>
                  </a:ext>
                </a:extLst>
              </p:cNvPr>
              <p:cNvSpPr/>
              <p:nvPr/>
            </p:nvSpPr>
            <p:spPr>
              <a:xfrm>
                <a:off x="4992487" y="5625063"/>
                <a:ext cx="373250" cy="372639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37" name="TextBox 51"/>
              <p:cNvSpPr txBox="1">
                <a:spLocks noChangeArrowheads="1"/>
              </p:cNvSpPr>
              <p:nvPr/>
            </p:nvSpPr>
            <p:spPr bwMode="auto">
              <a:xfrm>
                <a:off x="4951579" y="5628984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89</a:t>
                </a:r>
              </a:p>
            </p:txBody>
          </p:sp>
        </p:grp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5832475" y="4456113"/>
            <a:ext cx="1089025" cy="906462"/>
            <a:chOff x="7454671" y="4254320"/>
            <a:chExt cx="1089575" cy="907511"/>
          </a:xfrm>
        </p:grpSpPr>
        <p:pic>
          <p:nvPicPr>
            <p:cNvPr id="226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671" y="4426978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31" name="Group 59"/>
            <p:cNvGrpSpPr>
              <a:grpSpLocks/>
            </p:cNvGrpSpPr>
            <p:nvPr/>
          </p:nvGrpSpPr>
          <p:grpSpPr bwMode="auto">
            <a:xfrm>
              <a:off x="7478957" y="4254320"/>
              <a:ext cx="485470" cy="379445"/>
              <a:chOff x="4979249" y="5618871"/>
              <a:chExt cx="485470" cy="37944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9C15B82-0A7A-4C9B-B4A5-58CD97263451}"/>
                  </a:ext>
                </a:extLst>
              </p:cNvPr>
              <p:cNvSpPr/>
              <p:nvPr/>
            </p:nvSpPr>
            <p:spPr>
              <a:xfrm>
                <a:off x="4991494" y="5625228"/>
                <a:ext cx="373250" cy="373494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33" name="TextBox 61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92</a:t>
                </a:r>
              </a:p>
            </p:txBody>
          </p:sp>
        </p:grpSp>
      </p:grpSp>
      <p:grpSp>
        <p:nvGrpSpPr>
          <p:cNvPr id="22540" name="Group 1"/>
          <p:cNvGrpSpPr>
            <a:grpSpLocks/>
          </p:cNvGrpSpPr>
          <p:nvPr/>
        </p:nvGrpSpPr>
        <p:grpSpPr bwMode="auto">
          <a:xfrm>
            <a:off x="6607175" y="4656138"/>
            <a:ext cx="1089025" cy="912812"/>
            <a:chOff x="7233148" y="4446534"/>
            <a:chExt cx="1089575" cy="912972"/>
          </a:xfrm>
        </p:grpSpPr>
        <p:pic>
          <p:nvPicPr>
            <p:cNvPr id="22626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27" name="Group 62"/>
            <p:cNvGrpSpPr>
              <a:grpSpLocks/>
            </p:cNvGrpSpPr>
            <p:nvPr/>
          </p:nvGrpSpPr>
          <p:grpSpPr bwMode="auto">
            <a:xfrm>
              <a:off x="7268746" y="4446534"/>
              <a:ext cx="485470" cy="379445"/>
              <a:chOff x="4979249" y="5618871"/>
              <a:chExt cx="485470" cy="379445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C7F8C41-79B6-4EDE-B265-80648A2ECA80}"/>
                  </a:ext>
                </a:extLst>
              </p:cNvPr>
              <p:cNvSpPr/>
              <p:nvPr/>
            </p:nvSpPr>
            <p:spPr>
              <a:xfrm>
                <a:off x="4991300" y="5625222"/>
                <a:ext cx="373251" cy="373127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29" name="TextBox 64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93</a:t>
                </a:r>
              </a:p>
            </p:txBody>
          </p:sp>
        </p:grpSp>
      </p:grpSp>
      <p:sp>
        <p:nvSpPr>
          <p:cNvPr id="85" name="sum"/>
          <p:cNvSpPr>
            <a:spLocks noChangeArrowheads="1"/>
          </p:cNvSpPr>
          <p:nvPr/>
        </p:nvSpPr>
        <p:spPr bwMode="auto">
          <a:xfrm>
            <a:off x="3868737" y="1435100"/>
            <a:ext cx="41759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C9085A"/>
                </a:solidFill>
              </a:rPr>
              <a:t>94 – 6 = 88</a:t>
            </a:r>
          </a:p>
        </p:txBody>
      </p:sp>
      <p:grpSp>
        <p:nvGrpSpPr>
          <p:cNvPr id="22542" name="Group 78"/>
          <p:cNvGrpSpPr>
            <a:grpSpLocks/>
          </p:cNvGrpSpPr>
          <p:nvPr/>
        </p:nvGrpSpPr>
        <p:grpSpPr bwMode="auto">
          <a:xfrm>
            <a:off x="7523163" y="4803775"/>
            <a:ext cx="1090612" cy="912813"/>
            <a:chOff x="7233148" y="4446534"/>
            <a:chExt cx="1089575" cy="912972"/>
          </a:xfrm>
        </p:grpSpPr>
        <p:pic>
          <p:nvPicPr>
            <p:cNvPr id="22622" name="Picture 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23" name="Group 80"/>
            <p:cNvGrpSpPr>
              <a:grpSpLocks/>
            </p:cNvGrpSpPr>
            <p:nvPr/>
          </p:nvGrpSpPr>
          <p:grpSpPr bwMode="auto">
            <a:xfrm>
              <a:off x="7268746" y="4446534"/>
              <a:ext cx="485470" cy="379445"/>
              <a:chOff x="4979249" y="5618871"/>
              <a:chExt cx="485470" cy="379445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00A9B4F-FDD1-4B79-A954-EA066254F40A}"/>
                  </a:ext>
                </a:extLst>
              </p:cNvPr>
              <p:cNvSpPr/>
              <p:nvPr/>
            </p:nvSpPr>
            <p:spPr>
              <a:xfrm>
                <a:off x="4991231" y="5625222"/>
                <a:ext cx="374294" cy="37312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25" name="TextBox 83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94</a:t>
                </a:r>
              </a:p>
            </p:txBody>
          </p:sp>
        </p:grpSp>
      </p:grpSp>
      <p:pic>
        <p:nvPicPr>
          <p:cNvPr id="11" name="face 1">
            <a:extLst>
              <a:ext uri="{FF2B5EF4-FFF2-40B4-BE49-F238E27FC236}">
                <a16:creationId xmlns:a16="http://schemas.microsoft.com/office/drawing/2014/main" id="{94AC26D6-0379-44B3-BA07-AFCC56445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0" t="-3442" r="-8097" b="60967"/>
          <a:stretch/>
        </p:blipFill>
        <p:spPr>
          <a:xfrm>
            <a:off x="632476" y="608487"/>
            <a:ext cx="2301306" cy="2354165"/>
          </a:xfrm>
          <a:prstGeom prst="ellipse">
            <a:avLst/>
          </a:prstGeom>
          <a:solidFill>
            <a:srgbClr val="009486"/>
          </a:solidFill>
        </p:spPr>
      </p:pic>
      <p:sp>
        <p:nvSpPr>
          <p:cNvPr id="3" name="Speech Bubble: 1">
            <a:extLst>
              <a:ext uri="{FF2B5EF4-FFF2-40B4-BE49-F238E27FC236}">
                <a16:creationId xmlns:a16="http://schemas.microsoft.com/office/drawing/2014/main" id="{E41F3BEA-FAAD-4482-81E8-7C6C88EBDA44}"/>
              </a:ext>
            </a:extLst>
          </p:cNvPr>
          <p:cNvSpPr/>
          <p:nvPr/>
        </p:nvSpPr>
        <p:spPr>
          <a:xfrm>
            <a:off x="2014538" y="2235200"/>
            <a:ext cx="2738437" cy="1490663"/>
          </a:xfrm>
          <a:prstGeom prst="wedgeEllipseCallout">
            <a:avLst>
              <a:gd name="adj1" fmla="val -43970"/>
              <a:gd name="adj2" fmla="val -58976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If she jumps back 4, she will land on 90.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3" name="first land gir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301875"/>
            <a:ext cx="16906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first sp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5440363" y="2160588"/>
            <a:ext cx="18176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second sp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40633">
            <a:off x="2865438" y="2925763"/>
            <a:ext cx="18176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last lan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306638"/>
            <a:ext cx="169227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face2">
            <a:extLst>
              <a:ext uri="{FF2B5EF4-FFF2-40B4-BE49-F238E27FC236}">
                <a16:creationId xmlns:a16="http://schemas.microsoft.com/office/drawing/2014/main" id="{60B70B93-35A4-4764-A331-5DEAA1A366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0" t="-3442" r="-8097" b="60967"/>
          <a:stretch/>
        </p:blipFill>
        <p:spPr>
          <a:xfrm flipH="1">
            <a:off x="5998216" y="1298636"/>
            <a:ext cx="2301306" cy="2354165"/>
          </a:xfrm>
          <a:prstGeom prst="ellipse">
            <a:avLst/>
          </a:prstGeom>
          <a:solidFill>
            <a:srgbClr val="009486"/>
          </a:solidFill>
        </p:spPr>
      </p:pic>
      <p:sp>
        <p:nvSpPr>
          <p:cNvPr id="66" name="Speech Bubble:2">
            <a:extLst>
              <a:ext uri="{FF2B5EF4-FFF2-40B4-BE49-F238E27FC236}">
                <a16:creationId xmlns:a16="http://schemas.microsoft.com/office/drawing/2014/main" id="{D7431F89-FCC3-4A58-89C0-002EB632B50F}"/>
              </a:ext>
            </a:extLst>
          </p:cNvPr>
          <p:cNvSpPr/>
          <p:nvPr/>
        </p:nvSpPr>
        <p:spPr>
          <a:xfrm>
            <a:off x="5310188" y="2871788"/>
            <a:ext cx="2301875" cy="1998662"/>
          </a:xfrm>
          <a:prstGeom prst="wedgeEllipseCallout">
            <a:avLst>
              <a:gd name="adj1" fmla="val 25665"/>
              <a:gd name="adj2" fmla="val -54009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 know 6 is a 4 and a 2.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" name="Speech Bubble: 3">
            <a:extLst>
              <a:ext uri="{FF2B5EF4-FFF2-40B4-BE49-F238E27FC236}">
                <a16:creationId xmlns:a16="http://schemas.microsoft.com/office/drawing/2014/main" id="{9B6600C7-9F15-4044-BAEA-35A2DC95E473}"/>
              </a:ext>
            </a:extLst>
          </p:cNvPr>
          <p:cNvSpPr/>
          <p:nvPr/>
        </p:nvSpPr>
        <p:spPr>
          <a:xfrm>
            <a:off x="5318125" y="2851150"/>
            <a:ext cx="2300288" cy="1998663"/>
          </a:xfrm>
          <a:prstGeom prst="wedgeEllipseCallout">
            <a:avLst>
              <a:gd name="adj1" fmla="val 25670"/>
              <a:gd name="adj2" fmla="val -54049"/>
            </a:avLst>
          </a:prstGeom>
          <a:solidFill>
            <a:schemeClr val="bg1"/>
          </a:solidFill>
          <a:ln w="28575">
            <a:solidFill>
              <a:srgbClr val="C3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So she now needs to jump back 2 more. She will land on 88.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7848600" y="5259388"/>
            <a:ext cx="1089025" cy="914400"/>
            <a:chOff x="7233148" y="4446534"/>
            <a:chExt cx="1089575" cy="912972"/>
          </a:xfrm>
        </p:grpSpPr>
        <p:pic>
          <p:nvPicPr>
            <p:cNvPr id="22618" name="Picture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148" y="4624653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9" name="Group 108"/>
            <p:cNvGrpSpPr>
              <a:grpSpLocks/>
            </p:cNvGrpSpPr>
            <p:nvPr/>
          </p:nvGrpSpPr>
          <p:grpSpPr bwMode="auto">
            <a:xfrm>
              <a:off x="7268746" y="4446534"/>
              <a:ext cx="485470" cy="379445"/>
              <a:chOff x="4979249" y="5618871"/>
              <a:chExt cx="485470" cy="379445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82D2AAF-B452-43EA-BD76-53D34493ECF7}"/>
                  </a:ext>
                </a:extLst>
              </p:cNvPr>
              <p:cNvSpPr/>
              <p:nvPr/>
            </p:nvSpPr>
            <p:spPr>
              <a:xfrm>
                <a:off x="4991300" y="5625211"/>
                <a:ext cx="373251" cy="372480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21" name="TextBox 110"/>
              <p:cNvSpPr txBox="1">
                <a:spLocks noChangeArrowheads="1"/>
              </p:cNvSpPr>
              <p:nvPr/>
            </p:nvSpPr>
            <p:spPr bwMode="auto">
              <a:xfrm>
                <a:off x="4979249" y="561887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95</a:t>
                </a:r>
              </a:p>
            </p:txBody>
          </p:sp>
        </p:grpSp>
      </p:grpSp>
      <p:pic>
        <p:nvPicPr>
          <p:cNvPr id="15" name="first gir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525713"/>
            <a:ext cx="12271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16125" y="4752975"/>
            <a:ext cx="1089025" cy="846138"/>
            <a:chOff x="5563436" y="4610873"/>
            <a:chExt cx="1089575" cy="846761"/>
          </a:xfrm>
        </p:grpSpPr>
        <p:pic>
          <p:nvPicPr>
            <p:cNvPr id="22614" name="Picture 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5" name="Group 121"/>
            <p:cNvGrpSpPr>
              <a:grpSpLocks/>
            </p:cNvGrpSpPr>
            <p:nvPr/>
          </p:nvGrpSpPr>
          <p:grpSpPr bwMode="auto">
            <a:xfrm>
              <a:off x="5598970" y="4610873"/>
              <a:ext cx="485470" cy="373338"/>
              <a:chOff x="4975607" y="5625063"/>
              <a:chExt cx="485470" cy="37333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EBB94F5A-F29E-4BBD-9D65-8960BA650050}"/>
                  </a:ext>
                </a:extLst>
              </p:cNvPr>
              <p:cNvSpPr/>
              <p:nvPr/>
            </p:nvSpPr>
            <p:spPr>
              <a:xfrm>
                <a:off x="4992487" y="5625063"/>
                <a:ext cx="373250" cy="37333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17" name="TextBox 123"/>
              <p:cNvSpPr txBox="1">
                <a:spLocks noChangeArrowheads="1"/>
              </p:cNvSpPr>
              <p:nvPr/>
            </p:nvSpPr>
            <p:spPr bwMode="auto">
              <a:xfrm>
                <a:off x="4975607" y="5627986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87</a:t>
                </a:r>
              </a:p>
            </p:txBody>
          </p:sp>
        </p:grpSp>
      </p:grp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560388" y="4662488"/>
            <a:ext cx="1090612" cy="847725"/>
            <a:chOff x="5563436" y="4610873"/>
            <a:chExt cx="1089575" cy="846761"/>
          </a:xfrm>
        </p:grpSpPr>
        <p:pic>
          <p:nvPicPr>
            <p:cNvPr id="22610" name="Picture 1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11" name="Group 131"/>
            <p:cNvGrpSpPr>
              <a:grpSpLocks/>
            </p:cNvGrpSpPr>
            <p:nvPr/>
          </p:nvGrpSpPr>
          <p:grpSpPr bwMode="auto">
            <a:xfrm>
              <a:off x="5585410" y="4610873"/>
              <a:ext cx="485470" cy="381420"/>
              <a:chOff x="4962047" y="5625063"/>
              <a:chExt cx="485470" cy="381420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AD81855-5C5B-4951-963C-C5516F7E9D34}"/>
                  </a:ext>
                </a:extLst>
              </p:cNvPr>
              <p:cNvSpPr/>
              <p:nvPr/>
            </p:nvSpPr>
            <p:spPr>
              <a:xfrm>
                <a:off x="4992410" y="5625063"/>
                <a:ext cx="372708" cy="372638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13" name="TextBox 133"/>
              <p:cNvSpPr txBox="1">
                <a:spLocks noChangeArrowheads="1"/>
              </p:cNvSpPr>
              <p:nvPr/>
            </p:nvSpPr>
            <p:spPr bwMode="auto">
              <a:xfrm>
                <a:off x="4962047" y="5637151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85</a:t>
                </a:r>
              </a:p>
            </p:txBody>
          </p:sp>
        </p:grpSp>
      </p:grp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1265238" y="4922839"/>
            <a:ext cx="1089025" cy="846137"/>
            <a:chOff x="5563436" y="4611511"/>
            <a:chExt cx="1089575" cy="846123"/>
          </a:xfrm>
        </p:grpSpPr>
        <p:pic>
          <p:nvPicPr>
            <p:cNvPr id="22606" name="Picture 1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436" y="4722781"/>
              <a:ext cx="1089575" cy="73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607" name="Group 126"/>
            <p:cNvGrpSpPr>
              <a:grpSpLocks/>
            </p:cNvGrpSpPr>
            <p:nvPr/>
          </p:nvGrpSpPr>
          <p:grpSpPr bwMode="auto">
            <a:xfrm>
              <a:off x="5589919" y="4611511"/>
              <a:ext cx="485470" cy="383857"/>
              <a:chOff x="4966556" y="5625701"/>
              <a:chExt cx="485470" cy="383857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1FD17CC-3F52-4B1A-8031-62D851244358}"/>
                  </a:ext>
                </a:extLst>
              </p:cNvPr>
              <p:cNvSpPr/>
              <p:nvPr/>
            </p:nvSpPr>
            <p:spPr>
              <a:xfrm>
                <a:off x="4992486" y="5625701"/>
                <a:ext cx="373251" cy="373056"/>
              </a:xfrm>
              <a:prstGeom prst="ellipse">
                <a:avLst/>
              </a:prstGeom>
              <a:solidFill>
                <a:srgbClr val="339C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609" name="TextBox 128"/>
              <p:cNvSpPr txBox="1">
                <a:spLocks noChangeArrowheads="1"/>
              </p:cNvSpPr>
              <p:nvPr/>
            </p:nvSpPr>
            <p:spPr bwMode="auto">
              <a:xfrm>
                <a:off x="4966556" y="5640226"/>
                <a:ext cx="4854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bg1"/>
                    </a:solidFill>
                  </a:rPr>
                  <a:t>86</a:t>
                </a:r>
              </a:p>
            </p:txBody>
          </p:sp>
        </p:grpSp>
      </p:grpSp>
      <p:grpSp>
        <p:nvGrpSpPr>
          <p:cNvPr id="14" name="TENS FRAME"/>
          <p:cNvGrpSpPr>
            <a:grpSpLocks/>
          </p:cNvGrpSpPr>
          <p:nvPr/>
        </p:nvGrpSpPr>
        <p:grpSpPr bwMode="auto">
          <a:xfrm>
            <a:off x="758825" y="4449763"/>
            <a:ext cx="4014788" cy="1603375"/>
            <a:chOff x="566050" y="4522432"/>
            <a:chExt cx="4014787" cy="1603375"/>
          </a:xfrm>
        </p:grpSpPr>
        <p:grpSp>
          <p:nvGrpSpPr>
            <p:cNvPr id="22598" name="tens frame"/>
            <p:cNvGrpSpPr>
              <a:grpSpLocks/>
            </p:cNvGrpSpPr>
            <p:nvPr/>
          </p:nvGrpSpPr>
          <p:grpSpPr bwMode="auto">
            <a:xfrm>
              <a:off x="566050" y="4522432"/>
              <a:ext cx="4014787" cy="1603375"/>
              <a:chOff x="4363575" y="3531924"/>
              <a:chExt cx="4014568" cy="1603574"/>
            </a:xfrm>
          </p:grpSpPr>
          <p:grpSp>
            <p:nvGrpSpPr>
              <p:cNvPr id="68" name="Group 9">
                <a:extLst>
                  <a:ext uri="{FF2B5EF4-FFF2-40B4-BE49-F238E27FC236}">
                    <a16:creationId xmlns:a16="http://schemas.microsoft.com/office/drawing/2014/main" id="{2706F137-816E-44B4-84B7-3A7F27A96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3575" y="3531924"/>
                <a:ext cx="4014568" cy="1603574"/>
                <a:chOff x="2227152" y="1810693"/>
                <a:chExt cx="3395049" cy="1356007"/>
              </a:xfrm>
              <a:solidFill>
                <a:schemeClr val="bg1"/>
              </a:solidFill>
            </p:grpSpPr>
            <p:grpSp>
              <p:nvGrpSpPr>
                <p:cNvPr id="90" name="Group 8">
                  <a:extLst>
                    <a:ext uri="{FF2B5EF4-FFF2-40B4-BE49-F238E27FC236}">
                      <a16:creationId xmlns:a16="http://schemas.microsoft.com/office/drawing/2014/main" id="{CB35D4F3-0680-4659-9FCA-CC75660F2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7152" y="1810693"/>
                  <a:ext cx="3395049" cy="679010"/>
                  <a:chOff x="2227152" y="1810693"/>
                  <a:chExt cx="3395049" cy="679010"/>
                </a:xfrm>
                <a:grpFill/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FC0DECA7-DD76-48A6-AF25-ECB5B13B6A03}"/>
                      </a:ext>
                    </a:extLst>
                  </p:cNvPr>
                  <p:cNvSpPr/>
                  <p:nvPr/>
                </p:nvSpPr>
                <p:spPr>
                  <a:xfrm>
                    <a:off x="2227152" y="1810693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53AAFA28-7867-4F88-B5CA-7FA1E5A68469}"/>
                      </a:ext>
                    </a:extLst>
                  </p:cNvPr>
                  <p:cNvSpPr/>
                  <p:nvPr/>
                </p:nvSpPr>
                <p:spPr>
                  <a:xfrm>
                    <a:off x="2906797" y="1810693"/>
                    <a:ext cx="678057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3AE9CCA8-1119-46BA-8F8E-2207DC80C250}"/>
                      </a:ext>
                    </a:extLst>
                  </p:cNvPr>
                  <p:cNvSpPr/>
                  <p:nvPr/>
                </p:nvSpPr>
                <p:spPr>
                  <a:xfrm>
                    <a:off x="3584854" y="1810693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24C170ED-987D-4B99-B846-B04A76CAFA63}"/>
                      </a:ext>
                    </a:extLst>
                  </p:cNvPr>
                  <p:cNvSpPr/>
                  <p:nvPr/>
                </p:nvSpPr>
                <p:spPr>
                  <a:xfrm>
                    <a:off x="4264498" y="1810693"/>
                    <a:ext cx="678058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C952C70-C996-4C19-BE9A-99B0C8D457B9}"/>
                      </a:ext>
                    </a:extLst>
                  </p:cNvPr>
                  <p:cNvSpPr/>
                  <p:nvPr/>
                </p:nvSpPr>
                <p:spPr>
                  <a:xfrm>
                    <a:off x="4942556" y="1810693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91" name="Group 19">
                  <a:extLst>
                    <a:ext uri="{FF2B5EF4-FFF2-40B4-BE49-F238E27FC236}">
                      <a16:creationId xmlns:a16="http://schemas.microsoft.com/office/drawing/2014/main" id="{E848C3BE-89DD-4F87-B3D7-C7AFE4CFC8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7152" y="2487690"/>
                  <a:ext cx="3395049" cy="679010"/>
                  <a:chOff x="2227152" y="1810693"/>
                  <a:chExt cx="3395049" cy="679010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C680B4-8195-4CE2-9572-5FDD55285BB0}"/>
                      </a:ext>
                    </a:extLst>
                  </p:cNvPr>
                  <p:cNvSpPr/>
                  <p:nvPr/>
                </p:nvSpPr>
                <p:spPr>
                  <a:xfrm>
                    <a:off x="2227152" y="1810112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470AACF-1366-4EB1-A8CD-B0752F195E0E}"/>
                      </a:ext>
                    </a:extLst>
                  </p:cNvPr>
                  <p:cNvSpPr/>
                  <p:nvPr/>
                </p:nvSpPr>
                <p:spPr>
                  <a:xfrm>
                    <a:off x="2906797" y="1810112"/>
                    <a:ext cx="678057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BAA8953-FF8D-4E35-9FDC-C5352033DD8D}"/>
                      </a:ext>
                    </a:extLst>
                  </p:cNvPr>
                  <p:cNvSpPr/>
                  <p:nvPr/>
                </p:nvSpPr>
                <p:spPr>
                  <a:xfrm>
                    <a:off x="3584854" y="1810112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283419A3-CF5F-403F-8684-72CEF171AF5D}"/>
                      </a:ext>
                    </a:extLst>
                  </p:cNvPr>
                  <p:cNvSpPr/>
                  <p:nvPr/>
                </p:nvSpPr>
                <p:spPr>
                  <a:xfrm>
                    <a:off x="4264498" y="1810112"/>
                    <a:ext cx="678058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09D8CDBA-378E-4B86-A8DD-183C1F21A2EC}"/>
                      </a:ext>
                    </a:extLst>
                  </p:cNvPr>
                  <p:cNvSpPr/>
                  <p:nvPr/>
                </p:nvSpPr>
                <p:spPr>
                  <a:xfrm>
                    <a:off x="4942556" y="1810112"/>
                    <a:ext cx="679645" cy="679591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</p:grpSp>
          </p:grpSp>
          <p:pic>
            <p:nvPicPr>
              <p:cNvPr id="22603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358" y="3792802"/>
                <a:ext cx="6048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4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284" y="3792802"/>
                <a:ext cx="6048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5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8440" y="3792802"/>
                <a:ext cx="60483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99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726" y="4783278"/>
              <a:ext cx="604871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0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639" y="5525316"/>
              <a:ext cx="604871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1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09" y="5530866"/>
              <a:ext cx="604871" cy="28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timeline"/>
          <p:cNvGrpSpPr>
            <a:grpSpLocks/>
          </p:cNvGrpSpPr>
          <p:nvPr/>
        </p:nvGrpSpPr>
        <p:grpSpPr bwMode="auto">
          <a:xfrm>
            <a:off x="516202" y="5283200"/>
            <a:ext cx="8088048" cy="1055688"/>
            <a:chOff x="514518" y="5362575"/>
            <a:chExt cx="8088048" cy="1056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F4DA7FE-1133-4680-9861-9DF9D55A25F5}"/>
                </a:ext>
              </a:extLst>
            </p:cNvPr>
            <p:cNvSpPr/>
            <p:nvPr/>
          </p:nvSpPr>
          <p:spPr>
            <a:xfrm>
              <a:off x="599979" y="5362575"/>
              <a:ext cx="7931150" cy="1056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2563" name="timeline"/>
            <p:cNvGrpSpPr>
              <a:grpSpLocks/>
            </p:cNvGrpSpPr>
            <p:nvPr/>
          </p:nvGrpSpPr>
          <p:grpSpPr bwMode="auto">
            <a:xfrm>
              <a:off x="514518" y="5487301"/>
              <a:ext cx="8088048" cy="696581"/>
              <a:chOff x="516202" y="1754188"/>
              <a:chExt cx="8088048" cy="696581"/>
            </a:xfrm>
          </p:grpSpPr>
          <p:grpSp>
            <p:nvGrpSpPr>
              <p:cNvPr id="22564" name="Group 13"/>
              <p:cNvGrpSpPr>
                <a:grpSpLocks/>
              </p:cNvGrpSpPr>
              <p:nvPr/>
            </p:nvGrpSpPr>
            <p:grpSpPr bwMode="auto">
              <a:xfrm>
                <a:off x="750888" y="1754188"/>
                <a:ext cx="7632700" cy="339725"/>
                <a:chOff x="755650" y="2445488"/>
                <a:chExt cx="7632700" cy="340242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924BC3F-2739-49ED-9D27-B7CCFF0B3C68}"/>
                    </a:ext>
                  </a:extLst>
                </p:cNvPr>
                <p:cNvCxnSpPr/>
                <p:nvPr/>
              </p:nvCxnSpPr>
              <p:spPr>
                <a:xfrm>
                  <a:off x="755650" y="2457388"/>
                  <a:ext cx="76327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06509D2E-8DE4-4C76-B546-4FACB308F9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65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561F81F-2C4D-4C9B-9EA1-C0325EA20E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35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3C738B31-822D-4D3D-8E4D-66D827772E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323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B806F27-3069-4355-BCCA-B87A85AD6E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523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4DC6301D-66BA-4D8F-89DC-05CCBD86E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82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FAA90B4-6700-4114-8120-0CE761A19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9082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388A81C-E022-4F13-AA82-723F870D13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041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75C16E1-4604-43D5-A27D-5CE1EA4A9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841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AC8EE622-2A35-4580-AC24-6942D6258A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1800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1C49DFD2-0FD3-4CD0-8950-936D50C8A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6000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DD33B60-8EBF-4CCE-B079-C6C1D3200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558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237FC211-67E1-4F27-954B-65994C189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3587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EA712888-446A-4DBE-9381-B09A49100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5317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DF64558-FBD5-4982-91CB-C218FA62B0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1175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8B9D49FC-EB64-416D-A2A7-D14DBD44BA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7076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23739B88-FB69-40F4-8CC1-AD0FB7D97A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8762" y="2446253"/>
                  <a:ext cx="0" cy="3452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65" name="TextBox 14"/>
              <p:cNvSpPr txBox="1">
                <a:spLocks noChangeArrowheads="1"/>
              </p:cNvSpPr>
              <p:nvPr/>
            </p:nvSpPr>
            <p:spPr bwMode="auto">
              <a:xfrm>
                <a:off x="7612328" y="2080419"/>
                <a:ext cx="5254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94</a:t>
                </a:r>
              </a:p>
            </p:txBody>
          </p:sp>
          <p:sp>
            <p:nvSpPr>
              <p:cNvPr id="22566" name="TextBox 85"/>
              <p:cNvSpPr txBox="1">
                <a:spLocks noChangeArrowheads="1"/>
              </p:cNvSpPr>
              <p:nvPr/>
            </p:nvSpPr>
            <p:spPr bwMode="auto">
              <a:xfrm>
                <a:off x="1039098" y="2081212"/>
                <a:ext cx="422889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81</a:t>
                </a:r>
              </a:p>
            </p:txBody>
          </p:sp>
          <p:sp>
            <p:nvSpPr>
              <p:cNvPr id="22567" name="TextBox 86"/>
              <p:cNvSpPr txBox="1">
                <a:spLocks noChangeArrowheads="1"/>
              </p:cNvSpPr>
              <p:nvPr/>
            </p:nvSpPr>
            <p:spPr bwMode="auto">
              <a:xfrm>
                <a:off x="1553078" y="2081212"/>
                <a:ext cx="435821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82</a:t>
                </a:r>
              </a:p>
            </p:txBody>
          </p:sp>
          <p:sp>
            <p:nvSpPr>
              <p:cNvPr id="22568" name="TextBox 87"/>
              <p:cNvSpPr txBox="1">
                <a:spLocks noChangeArrowheads="1"/>
              </p:cNvSpPr>
              <p:nvPr/>
            </p:nvSpPr>
            <p:spPr bwMode="auto">
              <a:xfrm>
                <a:off x="2065232" y="2081212"/>
                <a:ext cx="443490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83</a:t>
                </a:r>
              </a:p>
            </p:txBody>
          </p:sp>
          <p:sp>
            <p:nvSpPr>
              <p:cNvPr id="22569" name="TextBox 88"/>
              <p:cNvSpPr txBox="1">
                <a:spLocks noChangeArrowheads="1"/>
              </p:cNvSpPr>
              <p:nvPr/>
            </p:nvSpPr>
            <p:spPr bwMode="auto">
              <a:xfrm>
                <a:off x="2570665" y="2080419"/>
                <a:ext cx="452437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84</a:t>
                </a:r>
              </a:p>
            </p:txBody>
          </p:sp>
          <p:sp>
            <p:nvSpPr>
              <p:cNvPr id="22570" name="TextBox 89"/>
              <p:cNvSpPr txBox="1">
                <a:spLocks noChangeArrowheads="1"/>
              </p:cNvSpPr>
              <p:nvPr/>
            </p:nvSpPr>
            <p:spPr bwMode="auto">
              <a:xfrm>
                <a:off x="3078666" y="2081212"/>
                <a:ext cx="444500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85</a:t>
                </a:r>
              </a:p>
            </p:txBody>
          </p:sp>
          <p:sp>
            <p:nvSpPr>
              <p:cNvPr id="22571" name="TextBox 90"/>
              <p:cNvSpPr txBox="1">
                <a:spLocks noChangeArrowheads="1"/>
              </p:cNvSpPr>
              <p:nvPr/>
            </p:nvSpPr>
            <p:spPr bwMode="auto">
              <a:xfrm>
                <a:off x="3577511" y="2081212"/>
                <a:ext cx="459203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86</a:t>
                </a:r>
              </a:p>
            </p:txBody>
          </p:sp>
          <p:sp>
            <p:nvSpPr>
              <p:cNvPr id="22572" name="TextBox 91"/>
              <p:cNvSpPr txBox="1">
                <a:spLocks noChangeArrowheads="1"/>
              </p:cNvSpPr>
              <p:nvPr/>
            </p:nvSpPr>
            <p:spPr bwMode="auto">
              <a:xfrm>
                <a:off x="4102603" y="2080419"/>
                <a:ext cx="428626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87</a:t>
                </a:r>
              </a:p>
            </p:txBody>
          </p:sp>
          <p:sp>
            <p:nvSpPr>
              <p:cNvPr id="22573" name="TextBox 92"/>
              <p:cNvSpPr txBox="1">
                <a:spLocks noChangeArrowheads="1"/>
              </p:cNvSpPr>
              <p:nvPr/>
            </p:nvSpPr>
            <p:spPr bwMode="auto">
              <a:xfrm>
                <a:off x="4595099" y="2080419"/>
                <a:ext cx="458374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88</a:t>
                </a:r>
              </a:p>
            </p:txBody>
          </p:sp>
          <p:sp>
            <p:nvSpPr>
              <p:cNvPr id="22574" name="TextBox 93"/>
              <p:cNvSpPr txBox="1">
                <a:spLocks noChangeArrowheads="1"/>
              </p:cNvSpPr>
              <p:nvPr/>
            </p:nvSpPr>
            <p:spPr bwMode="auto">
              <a:xfrm>
                <a:off x="5101141" y="2081212"/>
                <a:ext cx="465138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89</a:t>
                </a:r>
              </a:p>
            </p:txBody>
          </p:sp>
          <p:sp>
            <p:nvSpPr>
              <p:cNvPr id="22575" name="TextBox 94"/>
              <p:cNvSpPr txBox="1">
                <a:spLocks noChangeArrowheads="1"/>
              </p:cNvSpPr>
              <p:nvPr/>
            </p:nvSpPr>
            <p:spPr bwMode="auto">
              <a:xfrm>
                <a:off x="5614750" y="2080584"/>
                <a:ext cx="471488" cy="369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90</a:t>
                </a:r>
              </a:p>
            </p:txBody>
          </p:sp>
          <p:sp>
            <p:nvSpPr>
              <p:cNvPr id="22576" name="TextBox 95"/>
              <p:cNvSpPr txBox="1">
                <a:spLocks noChangeArrowheads="1"/>
              </p:cNvSpPr>
              <p:nvPr/>
            </p:nvSpPr>
            <p:spPr bwMode="auto">
              <a:xfrm>
                <a:off x="6126904" y="2080419"/>
                <a:ext cx="458788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91</a:t>
                </a:r>
              </a:p>
            </p:txBody>
          </p:sp>
          <p:sp>
            <p:nvSpPr>
              <p:cNvPr id="22577" name="TextBox 96"/>
              <p:cNvSpPr txBox="1">
                <a:spLocks noChangeArrowheads="1"/>
              </p:cNvSpPr>
              <p:nvPr/>
            </p:nvSpPr>
            <p:spPr bwMode="auto">
              <a:xfrm>
                <a:off x="6643450" y="2080419"/>
                <a:ext cx="43656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92</a:t>
                </a:r>
              </a:p>
            </p:txBody>
          </p:sp>
          <p:sp>
            <p:nvSpPr>
              <p:cNvPr id="22578" name="TextBox 97"/>
              <p:cNvSpPr txBox="1">
                <a:spLocks noChangeArrowheads="1"/>
              </p:cNvSpPr>
              <p:nvPr/>
            </p:nvSpPr>
            <p:spPr bwMode="auto">
              <a:xfrm>
                <a:off x="7158408" y="2080419"/>
                <a:ext cx="427038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93</a:t>
                </a:r>
              </a:p>
            </p:txBody>
          </p:sp>
          <p:sp>
            <p:nvSpPr>
              <p:cNvPr id="22579" name="TextBox 98"/>
              <p:cNvSpPr txBox="1">
                <a:spLocks noChangeArrowheads="1"/>
              </p:cNvSpPr>
              <p:nvPr/>
            </p:nvSpPr>
            <p:spPr bwMode="auto">
              <a:xfrm>
                <a:off x="516202" y="2080584"/>
                <a:ext cx="478019" cy="36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80</a:t>
                </a:r>
              </a:p>
            </p:txBody>
          </p:sp>
          <p:sp>
            <p:nvSpPr>
              <p:cNvPr id="22580" name="TextBox 99"/>
              <p:cNvSpPr txBox="1">
                <a:spLocks noChangeArrowheads="1"/>
              </p:cNvSpPr>
              <p:nvPr/>
            </p:nvSpPr>
            <p:spPr bwMode="auto">
              <a:xfrm>
                <a:off x="8174038" y="2081213"/>
                <a:ext cx="43021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95</a:t>
                </a:r>
              </a:p>
            </p:txBody>
          </p:sp>
        </p:grpSp>
      </p:grpSp>
      <p:sp>
        <p:nvSpPr>
          <p:cNvPr id="156" name="Arc 155">
            <a:extLst>
              <a:ext uri="{FF2B5EF4-FFF2-40B4-BE49-F238E27FC236}">
                <a16:creationId xmlns:a16="http://schemas.microsoft.com/office/drawing/2014/main" id="{A5FE597B-AA92-4B79-B0C8-DB19D2B2C9CD}"/>
              </a:ext>
            </a:extLst>
          </p:cNvPr>
          <p:cNvSpPr/>
          <p:nvPr/>
        </p:nvSpPr>
        <p:spPr>
          <a:xfrm rot="8073099">
            <a:off x="4749801" y="5054600"/>
            <a:ext cx="1143000" cy="112077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7" name="Arc 156">
            <a:extLst>
              <a:ext uri="{FF2B5EF4-FFF2-40B4-BE49-F238E27FC236}">
                <a16:creationId xmlns:a16="http://schemas.microsoft.com/office/drawing/2014/main" id="{C166186F-6362-46F1-8285-BD1305A28DC8}"/>
              </a:ext>
            </a:extLst>
          </p:cNvPr>
          <p:cNvSpPr/>
          <p:nvPr/>
        </p:nvSpPr>
        <p:spPr>
          <a:xfrm rot="7785702">
            <a:off x="5684838" y="3903663"/>
            <a:ext cx="2151062" cy="251301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BC3080B-6624-4FFC-870B-F009B80FA5A9}"/>
              </a:ext>
            </a:extLst>
          </p:cNvPr>
          <p:cNvSpPr/>
          <p:nvPr/>
        </p:nvSpPr>
        <p:spPr bwMode="auto">
          <a:xfrm>
            <a:off x="4603750" y="5694363"/>
            <a:ext cx="434975" cy="411162"/>
          </a:xfrm>
          <a:prstGeom prst="ellipse">
            <a:avLst/>
          </a:prstGeom>
          <a:noFill/>
          <a:ln w="28575">
            <a:solidFill>
              <a:srgbClr val="32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5" grpId="0"/>
      <p:bldP spid="3" grpId="0" animBg="1"/>
      <p:bldP spid="3" grpId="1" animBg="1"/>
      <p:bldP spid="66" grpId="0" animBg="1"/>
      <p:bldP spid="66" grpId="1" animBg="1"/>
      <p:bldP spid="102" grpId="0" animBg="1"/>
      <p:bldP spid="102" grpId="1" animBg="1"/>
      <p:bldP spid="1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FC19F0-2BE7-472A-864E-9A8B2F969F0B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413E6C-F3CB-445D-A2FF-29D9A03D727E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B2E894-59A6-4F38-9541-70A1CEF2C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D157D3-74E3-4D7A-B97E-29AF5CC457C4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561DF6-F39F-48AD-A0CE-39D9EBEF3BB4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2E8B02-B854-4D87-B897-2E5D0C4385CD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F52AD03-5F24-40C8-8226-1682111CD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>
          <a:xfrm>
            <a:off x="5579856" y="2027699"/>
            <a:ext cx="2710171" cy="38465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B2F45D-6C35-4880-B8DF-C30A8E30D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>
          <a:xfrm>
            <a:off x="5126652" y="2027700"/>
            <a:ext cx="2710171" cy="3846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2D3EB1-0EFD-4E8F-B5A4-5888BCFCAA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>
          <a:xfrm>
            <a:off x="4673447" y="2027700"/>
            <a:ext cx="2710172" cy="3846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subtract a 1-digit number from a 2-digit number.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apply number bonds to higher numbers.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spot a pattern.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explain the pattern and use it </a:t>
            </a:r>
            <a:r>
              <a:rPr lang="en-GB" altLang="en-US"/>
              <a:t>to help me.</a:t>
            </a:r>
            <a:endParaRPr lang="en-GB" alt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subtract a 1-digit number from a 2-digit number.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apply number bonds to higher numbers.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spot a pattern.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explain the pattern and use it to help me.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31860" r="8264" b="8802"/>
          <a:stretch/>
        </p:blipFill>
        <p:spPr>
          <a:xfrm>
            <a:off x="755650" y="2256090"/>
            <a:ext cx="7632700" cy="3836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626" y="697112"/>
            <a:ext cx="27587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Sharp Eyes!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5650" y="1517545"/>
            <a:ext cx="7632700" cy="623065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Subtract the number indicated on the slide from all the other numbers.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b="23715"/>
          <a:stretch/>
        </p:blipFill>
        <p:spPr>
          <a:xfrm>
            <a:off x="0" y="3002613"/>
            <a:ext cx="4101981" cy="3855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080106" y="2887133"/>
            <a:ext cx="3722346" cy="2025353"/>
          </a:xfrm>
          <a:prstGeom prst="wedgeRoundRectCallout">
            <a:avLst>
              <a:gd name="adj1" fmla="val -57131"/>
              <a:gd name="adj2" fmla="val -1134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Discuss what you notice with your partner.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Explain to each other why this happens and think of some other examples to fit the pattern.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9845" r="8264" b="8801"/>
          <a:stretch/>
        </p:blipFill>
        <p:spPr>
          <a:xfrm>
            <a:off x="755650" y="1479200"/>
            <a:ext cx="7632700" cy="461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626" y="697112"/>
            <a:ext cx="27587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Sharp Eyes!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b="23715"/>
          <a:stretch/>
        </p:blipFill>
        <p:spPr>
          <a:xfrm>
            <a:off x="0" y="3002613"/>
            <a:ext cx="4101981" cy="38553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87439" y="1717985"/>
            <a:ext cx="3679626" cy="4058972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46566" y="1783953"/>
            <a:ext cx="561371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b="1" dirty="0"/>
              <a:t>-1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90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80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70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60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50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40</a:t>
            </a:r>
          </a:p>
          <a:p>
            <a:pPr algn="ctr">
              <a:spcAft>
                <a:spcPts val="1200"/>
              </a:spcAft>
            </a:pPr>
            <a:endParaRPr lang="en-GB" sz="2400" b="1" dirty="0">
              <a:solidFill>
                <a:srgbClr val="7847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9845" r="8264" b="8801"/>
          <a:stretch/>
        </p:blipFill>
        <p:spPr>
          <a:xfrm>
            <a:off x="755650" y="1479200"/>
            <a:ext cx="7632700" cy="461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626" y="697112"/>
            <a:ext cx="27587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Sharp Eyes!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b="23715"/>
          <a:stretch/>
        </p:blipFill>
        <p:spPr>
          <a:xfrm>
            <a:off x="0" y="3002613"/>
            <a:ext cx="4101981" cy="38553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87439" y="1717985"/>
            <a:ext cx="3679626" cy="4058972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34543" y="1783953"/>
            <a:ext cx="58541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b="1" dirty="0"/>
              <a:t>-7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67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27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17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97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47</a:t>
            </a:r>
          </a:p>
          <a:p>
            <a:pPr algn="ctr">
              <a:spcAft>
                <a:spcPts val="1200"/>
              </a:spcAft>
            </a:pPr>
            <a:endParaRPr lang="en-GB" sz="2400" b="1" dirty="0">
              <a:solidFill>
                <a:srgbClr val="7847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9845" r="8264" b="8801"/>
          <a:stretch/>
        </p:blipFill>
        <p:spPr>
          <a:xfrm>
            <a:off x="755650" y="1479200"/>
            <a:ext cx="7632700" cy="461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626" y="697112"/>
            <a:ext cx="27587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Sharp Eyes!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b="23715"/>
          <a:stretch/>
        </p:blipFill>
        <p:spPr>
          <a:xfrm>
            <a:off x="0" y="3002613"/>
            <a:ext cx="4101981" cy="38553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87439" y="1717985"/>
            <a:ext cx="3679626" cy="4058972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28131" y="1783953"/>
            <a:ext cx="59824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b="1" dirty="0"/>
              <a:t>-2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11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21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31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41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51</a:t>
            </a:r>
          </a:p>
          <a:p>
            <a:pPr algn="ctr">
              <a:spcAft>
                <a:spcPts val="1200"/>
              </a:spcAft>
            </a:pPr>
            <a:endParaRPr lang="en-GB" sz="2400" b="1" dirty="0">
              <a:solidFill>
                <a:srgbClr val="7847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9845" r="8264" b="8801"/>
          <a:stretch/>
        </p:blipFill>
        <p:spPr>
          <a:xfrm>
            <a:off x="755650" y="1479200"/>
            <a:ext cx="7632700" cy="461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626" y="697112"/>
            <a:ext cx="27587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Sharp Eyes!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b="23715"/>
          <a:stretch/>
        </p:blipFill>
        <p:spPr>
          <a:xfrm>
            <a:off x="0" y="3002613"/>
            <a:ext cx="4101981" cy="38553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87439" y="1717985"/>
            <a:ext cx="3679626" cy="4058972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15307" y="1783953"/>
            <a:ext cx="623889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b="1" dirty="0"/>
              <a:t>-8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38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68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98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48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78</a:t>
            </a:r>
          </a:p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78477D"/>
                </a:solidFill>
              </a:rPr>
              <a:t>58</a:t>
            </a:r>
          </a:p>
          <a:p>
            <a:pPr algn="ctr">
              <a:spcAft>
                <a:spcPts val="1200"/>
              </a:spcAft>
            </a:pPr>
            <a:endParaRPr lang="en-GB" sz="2400" b="1" dirty="0">
              <a:solidFill>
                <a:srgbClr val="7847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9845" r="8264" b="8801"/>
          <a:stretch/>
        </p:blipFill>
        <p:spPr>
          <a:xfrm>
            <a:off x="755650" y="1479200"/>
            <a:ext cx="7632700" cy="461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2626" y="697112"/>
            <a:ext cx="275876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Sharp Eyes!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b="23715"/>
          <a:stretch/>
        </p:blipFill>
        <p:spPr>
          <a:xfrm>
            <a:off x="0" y="3002613"/>
            <a:ext cx="4101981" cy="3855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996458" y="2075283"/>
            <a:ext cx="3722346" cy="2025353"/>
          </a:xfrm>
          <a:prstGeom prst="wedgeRoundRectCallout">
            <a:avLst>
              <a:gd name="adj1" fmla="val -58279"/>
              <a:gd name="adj2" fmla="val 3296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Can you make up your own for a friend to solve?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537</Words>
  <Application>Microsoft Office PowerPoint</Application>
  <PresentationFormat>On-screen Show (4:3)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Twinkl</vt:lpstr>
      <vt:lpstr>Arial</vt:lpstr>
      <vt:lpstr>Sassoon Infant Rg</vt:lpstr>
      <vt:lpstr>Sassoon Infant Md</vt:lpstr>
      <vt:lpstr>Twinkl SemiBold</vt:lpstr>
      <vt:lpstr>Tuffy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Jump Back Jill</vt:lpstr>
      <vt:lpstr>Jump Back Jill</vt:lpstr>
      <vt:lpstr>Jumping Further</vt:lpstr>
      <vt:lpstr>Jumping Further</vt:lpstr>
      <vt:lpstr>Jumping Further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46</cp:revision>
  <dcterms:created xsi:type="dcterms:W3CDTF">2017-09-28T08:56:25Z</dcterms:created>
  <dcterms:modified xsi:type="dcterms:W3CDTF">2020-06-28T10:04:19Z</dcterms:modified>
</cp:coreProperties>
</file>