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60" r:id="rId2"/>
    <p:sldId id="261" r:id="rId3"/>
    <p:sldId id="262" r:id="rId4"/>
    <p:sldId id="263" r:id="rId5"/>
    <p:sldId id="295" r:id="rId6"/>
    <p:sldId id="299" r:id="rId7"/>
    <p:sldId id="297" r:id="rId8"/>
    <p:sldId id="284" r:id="rId9"/>
    <p:sldId id="290" r:id="rId10"/>
    <p:sldId id="281" r:id="rId11"/>
    <p:sldId id="300" r:id="rId12"/>
    <p:sldId id="266" r:id="rId13"/>
    <p:sldId id="301" r:id="rId14"/>
    <p:sldId id="302" r:id="rId15"/>
    <p:sldId id="303" r:id="rId16"/>
    <p:sldId id="304" r:id="rId17"/>
    <p:sldId id="305" r:id="rId18"/>
    <p:sldId id="306" r:id="rId19"/>
    <p:sldId id="283" r:id="rId20"/>
    <p:sldId id="307" r:id="rId21"/>
    <p:sldId id="298" r:id="rId22"/>
    <p:sldId id="264" r:id="rId23"/>
  </p:sldIdLst>
  <p:sldSz cx="9144000" cy="6858000" type="screen4x3"/>
  <p:notesSz cx="6858000" cy="9144000"/>
  <p:embeddedFontLst>
    <p:embeddedFont>
      <p:font typeface="Tuffy" panose="020B0603060100000000" pitchFamily="34" charset="0"/>
      <p:regular r:id="rId24"/>
      <p:bold r:id="rId25"/>
      <p:italic r:id="rId26"/>
      <p:boldItalic r:id="rId27"/>
    </p:embeddedFont>
    <p:embeddedFont>
      <p:font typeface="Twinkl SemiBold" pitchFamily="2" charset="0"/>
      <p:bold r:id="rId28"/>
    </p:embeddedFont>
    <p:embeddedFont>
      <p:font typeface="Twinkl" panose="020B0604020202020204" pitchFamily="2" charset="0"/>
      <p:regular r:id="rId29"/>
      <p:bold r:id="rId30"/>
    </p:embeddedFont>
    <p:embeddedFont>
      <p:font typeface="Sassoon Infant Rg" panose="02000503030000020003" pitchFamily="50" charset="0"/>
      <p:regular r:id="rId31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pos="476">
          <p15:clr>
            <a:srgbClr val="A4A3A4"/>
          </p15:clr>
        </p15:guide>
        <p15:guide id="5" pos="5284">
          <p15:clr>
            <a:srgbClr val="A4A3A4"/>
          </p15:clr>
        </p15:guide>
        <p15:guide id="6" pos="5443">
          <p15:clr>
            <a:srgbClr val="A4A3A4"/>
          </p15:clr>
        </p15:guide>
        <p15:guide id="7" orient="horz" pos="323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997">
          <p15:clr>
            <a:srgbClr val="A4A3A4"/>
          </p15:clr>
        </p15:guide>
        <p15:guide id="10" orient="horz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64"/>
    <a:srgbClr val="23A7F9"/>
    <a:srgbClr val="78477D"/>
    <a:srgbClr val="A973AF"/>
    <a:srgbClr val="2DB7BC"/>
    <a:srgbClr val="CDB5D7"/>
    <a:srgbClr val="86D3E6"/>
    <a:srgbClr val="A77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6433" autoAdjust="0"/>
  </p:normalViewPr>
  <p:slideViewPr>
    <p:cSldViewPr snapToGrid="0">
      <p:cViewPr varScale="1">
        <p:scale>
          <a:sx n="95" d="100"/>
          <a:sy n="95" d="100"/>
        </p:scale>
        <p:origin x="1118" y="62"/>
      </p:cViewPr>
      <p:guideLst>
        <p:guide orient="horz" pos="2160"/>
        <p:guide pos="2880"/>
        <p:guide pos="317"/>
        <p:guide pos="476"/>
        <p:guide pos="5284"/>
        <p:guide pos="5443"/>
        <p:guide orient="horz" pos="323"/>
        <p:guide orient="horz" pos="482"/>
        <p:guide orient="horz" pos="3997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303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84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5395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280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81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0732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Whole Cla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034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Individual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175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Pai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54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Talking Partne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37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Group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10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666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92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45" r:id="rId10"/>
    <p:sldLayoutId id="2147483746" r:id="rId11"/>
    <p:sldLayoutId id="2147483756" r:id="rId12"/>
    <p:sldLayoutId id="2147483757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FFFF"/>
                </a:solidFill>
                <a:latin typeface="Tuffy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1498600" y="6464300"/>
            <a:ext cx="61388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 </a:t>
            </a:r>
            <a:r>
              <a:rPr lang="en-GB" altLang="en-US"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Year 2 | Addition and Subtraction | Difference | Lesson 1 of 2: Comparing</a:t>
            </a:r>
          </a:p>
        </p:txBody>
      </p:sp>
      <p:sp>
        <p:nvSpPr>
          <p:cNvPr id="13319" name="Title 17"/>
          <p:cNvSpPr>
            <a:spLocks noGrp="1"/>
          </p:cNvSpPr>
          <p:nvPr>
            <p:ph type="title"/>
          </p:nvPr>
        </p:nvSpPr>
        <p:spPr>
          <a:xfrm>
            <a:off x="461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5400" smtClean="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endParaRPr lang="en-GB" altLang="en-US" sz="5400" b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0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Addition and Subtraction</a:t>
            </a:r>
          </a:p>
        </p:txBody>
      </p:sp>
      <p:pic>
        <p:nvPicPr>
          <p:cNvPr id="1332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27168" r="8264" b="15912"/>
          <a:stretch>
            <a:fillRect/>
          </a:stretch>
        </p:blipFill>
        <p:spPr bwMode="auto">
          <a:xfrm>
            <a:off x="755650" y="2771775"/>
            <a:ext cx="7632700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127250" y="696913"/>
            <a:ext cx="4889500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Jump On, Jump Back</a:t>
            </a:r>
            <a:endParaRPr lang="en-GB" sz="4000" dirty="0">
              <a:latin typeface="+mj-lt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2830513" y="3243263"/>
            <a:ext cx="3544887" cy="1490662"/>
          </a:xfrm>
          <a:prstGeom prst="wedgeRoundRectCallout">
            <a:avLst>
              <a:gd name="adj1" fmla="val -60548"/>
              <a:gd name="adj2" fmla="val -1077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wonder if it makes a difference to the answer if we jump forwards or backwards.</a:t>
            </a:r>
          </a:p>
        </p:txBody>
      </p:sp>
      <p:pic>
        <p:nvPicPr>
          <p:cNvPr id="21509" name="Talking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755650" y="1503363"/>
            <a:ext cx="7632700" cy="565150"/>
          </a:xfrm>
          <a:prstGeom prst="roundRect">
            <a:avLst/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Can you find the difference between 49 and 64?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55650" y="2122488"/>
            <a:ext cx="7632700" cy="565150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Can you do efficient jumps on a number line?</a:t>
            </a:r>
          </a:p>
        </p:txBody>
      </p:sp>
      <p:pic>
        <p:nvPicPr>
          <p:cNvPr id="2151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39"/>
          <a:stretch>
            <a:fillRect/>
          </a:stretch>
        </p:blipFill>
        <p:spPr bwMode="auto">
          <a:xfrm>
            <a:off x="866775" y="2316163"/>
            <a:ext cx="1852613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1619250"/>
            <a:ext cx="7632700" cy="1481138"/>
          </a:xfrm>
          <a:prstGeom prst="rect">
            <a:avLst/>
          </a:prstGeom>
          <a:solidFill>
            <a:schemeClr val="bg1"/>
          </a:solidFill>
          <a:ln w="38100">
            <a:solidFill>
              <a:srgbClr val="CD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127250" y="696913"/>
            <a:ext cx="4889500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Jump On, Jump Back</a:t>
            </a:r>
            <a:endParaRPr lang="en-GB" sz="4000" dirty="0"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5650" y="4764088"/>
            <a:ext cx="7632700" cy="565150"/>
          </a:xfrm>
          <a:prstGeom prst="roundRect">
            <a:avLst/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What do you think?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55650" y="5383213"/>
            <a:ext cx="7632700" cy="709612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Does it make a difference to the answer if we jump forwards or backwards? Which do you think is easier?</a:t>
            </a:r>
          </a:p>
        </p:txBody>
      </p:sp>
      <p:grpSp>
        <p:nvGrpSpPr>
          <p:cNvPr id="22534" name="Group 68"/>
          <p:cNvGrpSpPr>
            <a:grpSpLocks/>
          </p:cNvGrpSpPr>
          <p:nvPr/>
        </p:nvGrpSpPr>
        <p:grpSpPr bwMode="auto">
          <a:xfrm>
            <a:off x="858838" y="2395538"/>
            <a:ext cx="7416800" cy="563562"/>
            <a:chOff x="902165" y="3805612"/>
            <a:chExt cx="7415698" cy="56421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084700" y="4369823"/>
              <a:ext cx="702523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095811" y="4117120"/>
              <a:ext cx="0" cy="2479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87" name="Rectangle 21"/>
            <p:cNvSpPr>
              <a:spLocks noChangeArrowheads="1"/>
            </p:cNvSpPr>
            <p:nvPr/>
          </p:nvSpPr>
          <p:spPr bwMode="auto">
            <a:xfrm>
              <a:off x="902165" y="3805612"/>
              <a:ext cx="412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49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1533896" y="4117120"/>
              <a:ext cx="0" cy="2479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971981" y="4117120"/>
              <a:ext cx="0" cy="2479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410066" y="4117120"/>
              <a:ext cx="0" cy="2479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849738" y="4117120"/>
              <a:ext cx="0" cy="2479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287822" y="4117120"/>
              <a:ext cx="0" cy="2479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725907" y="4117120"/>
              <a:ext cx="0" cy="2479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163992" y="4117120"/>
              <a:ext cx="0" cy="2479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602077" y="4117120"/>
              <a:ext cx="0" cy="2479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041750" y="4117120"/>
              <a:ext cx="0" cy="2479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479835" y="4117120"/>
              <a:ext cx="0" cy="2479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917920" y="4117120"/>
              <a:ext cx="0" cy="2479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356005" y="4117120"/>
              <a:ext cx="0" cy="2479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794089" y="4117120"/>
              <a:ext cx="0" cy="2479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233761" y="4117120"/>
              <a:ext cx="0" cy="2479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671846" y="4117120"/>
              <a:ext cx="0" cy="2479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8109931" y="4117120"/>
              <a:ext cx="0" cy="2479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04" name="Rectangle 52"/>
            <p:cNvSpPr>
              <a:spLocks noChangeArrowheads="1"/>
            </p:cNvSpPr>
            <p:nvPr/>
          </p:nvSpPr>
          <p:spPr bwMode="auto">
            <a:xfrm>
              <a:off x="1332901" y="3805612"/>
              <a:ext cx="4219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22605" name="Rectangle 53"/>
            <p:cNvSpPr>
              <a:spLocks noChangeArrowheads="1"/>
            </p:cNvSpPr>
            <p:nvPr/>
          </p:nvSpPr>
          <p:spPr bwMode="auto">
            <a:xfrm>
              <a:off x="1780729" y="3805612"/>
              <a:ext cx="37221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51</a:t>
              </a:r>
            </a:p>
          </p:txBody>
        </p:sp>
        <p:sp>
          <p:nvSpPr>
            <p:cNvPr id="22606" name="Rectangle 54"/>
            <p:cNvSpPr>
              <a:spLocks noChangeArrowheads="1"/>
            </p:cNvSpPr>
            <p:nvPr/>
          </p:nvSpPr>
          <p:spPr bwMode="auto">
            <a:xfrm>
              <a:off x="2211465" y="3805612"/>
              <a:ext cx="40107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52</a:t>
              </a:r>
            </a:p>
          </p:txBody>
        </p:sp>
        <p:sp>
          <p:nvSpPr>
            <p:cNvPr id="22607" name="Rectangle 55"/>
            <p:cNvSpPr>
              <a:spLocks noChangeArrowheads="1"/>
            </p:cNvSpPr>
            <p:nvPr/>
          </p:nvSpPr>
          <p:spPr bwMode="auto">
            <a:xfrm>
              <a:off x="2659293" y="3805612"/>
              <a:ext cx="39786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53</a:t>
              </a:r>
            </a:p>
          </p:txBody>
        </p:sp>
        <p:sp>
          <p:nvSpPr>
            <p:cNvPr id="22608" name="Rectangle 56"/>
            <p:cNvSpPr>
              <a:spLocks noChangeArrowheads="1"/>
            </p:cNvSpPr>
            <p:nvPr/>
          </p:nvSpPr>
          <p:spPr bwMode="auto">
            <a:xfrm>
              <a:off x="3098575" y="3805612"/>
              <a:ext cx="40908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54</a:t>
              </a:r>
            </a:p>
          </p:txBody>
        </p:sp>
        <p:sp>
          <p:nvSpPr>
            <p:cNvPr id="22609" name="Rectangle 57"/>
            <p:cNvSpPr>
              <a:spLocks noChangeArrowheads="1"/>
            </p:cNvSpPr>
            <p:nvPr/>
          </p:nvSpPr>
          <p:spPr bwMode="auto">
            <a:xfrm>
              <a:off x="3537857" y="3805612"/>
              <a:ext cx="40267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55</a:t>
              </a:r>
            </a:p>
          </p:txBody>
        </p:sp>
        <p:sp>
          <p:nvSpPr>
            <p:cNvPr id="22610" name="Rectangle 58"/>
            <p:cNvSpPr>
              <a:spLocks noChangeArrowheads="1"/>
            </p:cNvSpPr>
            <p:nvPr/>
          </p:nvSpPr>
          <p:spPr bwMode="auto">
            <a:xfrm>
              <a:off x="3968593" y="3805612"/>
              <a:ext cx="40427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56</a:t>
              </a:r>
            </a:p>
          </p:txBody>
        </p:sp>
        <p:sp>
          <p:nvSpPr>
            <p:cNvPr id="22611" name="Rectangle 59"/>
            <p:cNvSpPr>
              <a:spLocks noChangeArrowheads="1"/>
            </p:cNvSpPr>
            <p:nvPr/>
          </p:nvSpPr>
          <p:spPr bwMode="auto">
            <a:xfrm>
              <a:off x="4416421" y="3805612"/>
              <a:ext cx="39145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57</a:t>
              </a:r>
            </a:p>
          </p:txBody>
        </p:sp>
        <p:sp>
          <p:nvSpPr>
            <p:cNvPr id="22612" name="Rectangle 60"/>
            <p:cNvSpPr>
              <a:spLocks noChangeArrowheads="1"/>
            </p:cNvSpPr>
            <p:nvPr/>
          </p:nvSpPr>
          <p:spPr bwMode="auto">
            <a:xfrm>
              <a:off x="4847157" y="3805612"/>
              <a:ext cx="41069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58</a:t>
              </a:r>
            </a:p>
          </p:txBody>
        </p:sp>
        <p:sp>
          <p:nvSpPr>
            <p:cNvPr id="22613" name="Rectangle 61"/>
            <p:cNvSpPr>
              <a:spLocks noChangeArrowheads="1"/>
            </p:cNvSpPr>
            <p:nvPr/>
          </p:nvSpPr>
          <p:spPr bwMode="auto">
            <a:xfrm>
              <a:off x="5277893" y="3805612"/>
              <a:ext cx="4058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59</a:t>
              </a:r>
            </a:p>
          </p:txBody>
        </p:sp>
        <p:sp>
          <p:nvSpPr>
            <p:cNvPr id="22614" name="Rectangle 62"/>
            <p:cNvSpPr>
              <a:spLocks noChangeArrowheads="1"/>
            </p:cNvSpPr>
            <p:nvPr/>
          </p:nvSpPr>
          <p:spPr bwMode="auto">
            <a:xfrm>
              <a:off x="5717175" y="3805612"/>
              <a:ext cx="4235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60</a:t>
              </a:r>
            </a:p>
          </p:txBody>
        </p:sp>
        <p:sp>
          <p:nvSpPr>
            <p:cNvPr id="22615" name="Rectangle 63"/>
            <p:cNvSpPr>
              <a:spLocks noChangeArrowheads="1"/>
            </p:cNvSpPr>
            <p:nvPr/>
          </p:nvSpPr>
          <p:spPr bwMode="auto">
            <a:xfrm>
              <a:off x="6156457" y="3805612"/>
              <a:ext cx="37382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61</a:t>
              </a:r>
            </a:p>
          </p:txBody>
        </p:sp>
        <p:sp>
          <p:nvSpPr>
            <p:cNvPr id="22616" name="Rectangle 64"/>
            <p:cNvSpPr>
              <a:spLocks noChangeArrowheads="1"/>
            </p:cNvSpPr>
            <p:nvPr/>
          </p:nvSpPr>
          <p:spPr bwMode="auto">
            <a:xfrm>
              <a:off x="6595739" y="3805612"/>
              <a:ext cx="40267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62</a:t>
              </a:r>
            </a:p>
          </p:txBody>
        </p:sp>
        <p:sp>
          <p:nvSpPr>
            <p:cNvPr id="22617" name="Rectangle 65"/>
            <p:cNvSpPr>
              <a:spLocks noChangeArrowheads="1"/>
            </p:cNvSpPr>
            <p:nvPr/>
          </p:nvSpPr>
          <p:spPr bwMode="auto">
            <a:xfrm>
              <a:off x="7035021" y="3805612"/>
              <a:ext cx="39946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63</a:t>
              </a:r>
            </a:p>
          </p:txBody>
        </p:sp>
        <p:sp>
          <p:nvSpPr>
            <p:cNvPr id="22618" name="Rectangle 66"/>
            <p:cNvSpPr>
              <a:spLocks noChangeArrowheads="1"/>
            </p:cNvSpPr>
            <p:nvPr/>
          </p:nvSpPr>
          <p:spPr bwMode="auto">
            <a:xfrm>
              <a:off x="7474303" y="3805612"/>
              <a:ext cx="41069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64</a:t>
              </a:r>
            </a:p>
          </p:txBody>
        </p:sp>
        <p:sp>
          <p:nvSpPr>
            <p:cNvPr id="22619" name="Rectangle 67"/>
            <p:cNvSpPr>
              <a:spLocks noChangeArrowheads="1"/>
            </p:cNvSpPr>
            <p:nvPr/>
          </p:nvSpPr>
          <p:spPr bwMode="auto">
            <a:xfrm>
              <a:off x="7913585" y="3805612"/>
              <a:ext cx="40427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65</a:t>
              </a:r>
            </a:p>
          </p:txBody>
        </p:sp>
      </p:grpSp>
      <p:sp>
        <p:nvSpPr>
          <p:cNvPr id="36" name="Curved Down Arrow 35"/>
          <p:cNvSpPr/>
          <p:nvPr/>
        </p:nvSpPr>
        <p:spPr>
          <a:xfrm>
            <a:off x="979488" y="1941513"/>
            <a:ext cx="661987" cy="423862"/>
          </a:xfrm>
          <a:prstGeom prst="curvedDownArrow">
            <a:avLst/>
          </a:prstGeom>
          <a:solidFill>
            <a:srgbClr val="A9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2536" name="Rectangle 69"/>
          <p:cNvSpPr>
            <a:spLocks noChangeArrowheads="1"/>
          </p:cNvSpPr>
          <p:nvPr/>
        </p:nvSpPr>
        <p:spPr bwMode="auto">
          <a:xfrm>
            <a:off x="979488" y="161925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78477D"/>
                </a:solidFill>
              </a:rPr>
              <a:t>+1</a:t>
            </a:r>
            <a:endParaRPr lang="en-GB" altLang="en-US">
              <a:solidFill>
                <a:schemeClr val="tx1"/>
              </a:solidFill>
            </a:endParaRPr>
          </a:p>
        </p:txBody>
      </p:sp>
      <p:pic>
        <p:nvPicPr>
          <p:cNvPr id="22537" name="Talking Partn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" name="Curved Down Arrow 124"/>
          <p:cNvSpPr/>
          <p:nvPr/>
        </p:nvSpPr>
        <p:spPr>
          <a:xfrm>
            <a:off x="1519238" y="1931988"/>
            <a:ext cx="4462462" cy="423862"/>
          </a:xfrm>
          <a:prstGeom prst="curvedDownArrow">
            <a:avLst/>
          </a:prstGeom>
          <a:solidFill>
            <a:srgbClr val="A9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2539" name="Rectangle 125"/>
          <p:cNvSpPr>
            <a:spLocks noChangeArrowheads="1"/>
          </p:cNvSpPr>
          <p:nvPr/>
        </p:nvSpPr>
        <p:spPr bwMode="auto">
          <a:xfrm>
            <a:off x="3543300" y="1608138"/>
            <a:ext cx="563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78477D"/>
                </a:solidFill>
              </a:rPr>
              <a:t>+10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27" name="Curved Down Arrow 126"/>
          <p:cNvSpPr/>
          <p:nvPr/>
        </p:nvSpPr>
        <p:spPr>
          <a:xfrm>
            <a:off x="5835650" y="1931988"/>
            <a:ext cx="1906588" cy="423862"/>
          </a:xfrm>
          <a:prstGeom prst="curvedDownArrow">
            <a:avLst/>
          </a:prstGeom>
          <a:solidFill>
            <a:srgbClr val="A9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2541" name="Rectangle 127"/>
          <p:cNvSpPr>
            <a:spLocks noChangeArrowheads="1"/>
          </p:cNvSpPr>
          <p:nvPr/>
        </p:nvSpPr>
        <p:spPr bwMode="auto">
          <a:xfrm>
            <a:off x="6437313" y="1608138"/>
            <a:ext cx="455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78477D"/>
                </a:solidFill>
              </a:rPr>
              <a:t>+4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755650" y="3205163"/>
            <a:ext cx="7632700" cy="1479550"/>
          </a:xfrm>
          <a:prstGeom prst="rect">
            <a:avLst/>
          </a:prstGeom>
          <a:solidFill>
            <a:schemeClr val="bg1"/>
          </a:solidFill>
          <a:ln w="38100">
            <a:solidFill>
              <a:srgbClr val="CD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22543" name="Group 129"/>
          <p:cNvGrpSpPr>
            <a:grpSpLocks/>
          </p:cNvGrpSpPr>
          <p:nvPr/>
        </p:nvGrpSpPr>
        <p:grpSpPr bwMode="auto">
          <a:xfrm>
            <a:off x="858838" y="3981450"/>
            <a:ext cx="7416800" cy="563563"/>
            <a:chOff x="902165" y="3805612"/>
            <a:chExt cx="7415698" cy="564211"/>
          </a:xfrm>
        </p:grpSpPr>
        <p:cxnSp>
          <p:nvCxnSpPr>
            <p:cNvPr id="131" name="Straight Connector 130"/>
            <p:cNvCxnSpPr/>
            <p:nvPr/>
          </p:nvCxnSpPr>
          <p:spPr>
            <a:xfrm>
              <a:off x="1084700" y="4369823"/>
              <a:ext cx="702523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1095811" y="4117120"/>
              <a:ext cx="0" cy="2479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52" name="Rectangle 132"/>
            <p:cNvSpPr>
              <a:spLocks noChangeArrowheads="1"/>
            </p:cNvSpPr>
            <p:nvPr/>
          </p:nvSpPr>
          <p:spPr bwMode="auto">
            <a:xfrm>
              <a:off x="902165" y="3805612"/>
              <a:ext cx="412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49</a:t>
              </a:r>
            </a:p>
          </p:txBody>
        </p:sp>
        <p:cxnSp>
          <p:nvCxnSpPr>
            <p:cNvPr id="134" name="Straight Connector 133"/>
            <p:cNvCxnSpPr/>
            <p:nvPr/>
          </p:nvCxnSpPr>
          <p:spPr>
            <a:xfrm>
              <a:off x="1533896" y="4117120"/>
              <a:ext cx="0" cy="2479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1971981" y="4117120"/>
              <a:ext cx="0" cy="2479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2410066" y="4117120"/>
              <a:ext cx="0" cy="2479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2849738" y="4117120"/>
              <a:ext cx="0" cy="2479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3287822" y="4117120"/>
              <a:ext cx="0" cy="2479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3725907" y="4117120"/>
              <a:ext cx="0" cy="2479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4163992" y="4117120"/>
              <a:ext cx="0" cy="2479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4602077" y="4117120"/>
              <a:ext cx="0" cy="2479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5041750" y="4117120"/>
              <a:ext cx="0" cy="2479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5479835" y="4117120"/>
              <a:ext cx="0" cy="2479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5917920" y="4117120"/>
              <a:ext cx="0" cy="2479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6356005" y="4117120"/>
              <a:ext cx="0" cy="2479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6794089" y="4117120"/>
              <a:ext cx="0" cy="2479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7233761" y="4117120"/>
              <a:ext cx="0" cy="2479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7671846" y="4117120"/>
              <a:ext cx="0" cy="2479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8109931" y="4117120"/>
              <a:ext cx="0" cy="2479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69" name="Rectangle 149"/>
            <p:cNvSpPr>
              <a:spLocks noChangeArrowheads="1"/>
            </p:cNvSpPr>
            <p:nvPr/>
          </p:nvSpPr>
          <p:spPr bwMode="auto">
            <a:xfrm>
              <a:off x="1332901" y="3805612"/>
              <a:ext cx="4219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22570" name="Rectangle 150"/>
            <p:cNvSpPr>
              <a:spLocks noChangeArrowheads="1"/>
            </p:cNvSpPr>
            <p:nvPr/>
          </p:nvSpPr>
          <p:spPr bwMode="auto">
            <a:xfrm>
              <a:off x="1780729" y="3805612"/>
              <a:ext cx="37221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51</a:t>
              </a:r>
            </a:p>
          </p:txBody>
        </p:sp>
        <p:sp>
          <p:nvSpPr>
            <p:cNvPr id="22571" name="Rectangle 151"/>
            <p:cNvSpPr>
              <a:spLocks noChangeArrowheads="1"/>
            </p:cNvSpPr>
            <p:nvPr/>
          </p:nvSpPr>
          <p:spPr bwMode="auto">
            <a:xfrm>
              <a:off x="2211465" y="3805612"/>
              <a:ext cx="40107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52</a:t>
              </a:r>
            </a:p>
          </p:txBody>
        </p:sp>
        <p:sp>
          <p:nvSpPr>
            <p:cNvPr id="22572" name="Rectangle 152"/>
            <p:cNvSpPr>
              <a:spLocks noChangeArrowheads="1"/>
            </p:cNvSpPr>
            <p:nvPr/>
          </p:nvSpPr>
          <p:spPr bwMode="auto">
            <a:xfrm>
              <a:off x="2659293" y="3805612"/>
              <a:ext cx="39786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53</a:t>
              </a:r>
            </a:p>
          </p:txBody>
        </p:sp>
        <p:sp>
          <p:nvSpPr>
            <p:cNvPr id="22573" name="Rectangle 153"/>
            <p:cNvSpPr>
              <a:spLocks noChangeArrowheads="1"/>
            </p:cNvSpPr>
            <p:nvPr/>
          </p:nvSpPr>
          <p:spPr bwMode="auto">
            <a:xfrm>
              <a:off x="3098575" y="3805612"/>
              <a:ext cx="40908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54</a:t>
              </a:r>
            </a:p>
          </p:txBody>
        </p:sp>
        <p:sp>
          <p:nvSpPr>
            <p:cNvPr id="22574" name="Rectangle 154"/>
            <p:cNvSpPr>
              <a:spLocks noChangeArrowheads="1"/>
            </p:cNvSpPr>
            <p:nvPr/>
          </p:nvSpPr>
          <p:spPr bwMode="auto">
            <a:xfrm>
              <a:off x="3537857" y="3805612"/>
              <a:ext cx="40267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55</a:t>
              </a:r>
            </a:p>
          </p:txBody>
        </p:sp>
        <p:sp>
          <p:nvSpPr>
            <p:cNvPr id="22575" name="Rectangle 155"/>
            <p:cNvSpPr>
              <a:spLocks noChangeArrowheads="1"/>
            </p:cNvSpPr>
            <p:nvPr/>
          </p:nvSpPr>
          <p:spPr bwMode="auto">
            <a:xfrm>
              <a:off x="3968593" y="3805612"/>
              <a:ext cx="40427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56</a:t>
              </a:r>
            </a:p>
          </p:txBody>
        </p:sp>
        <p:sp>
          <p:nvSpPr>
            <p:cNvPr id="22576" name="Rectangle 156"/>
            <p:cNvSpPr>
              <a:spLocks noChangeArrowheads="1"/>
            </p:cNvSpPr>
            <p:nvPr/>
          </p:nvSpPr>
          <p:spPr bwMode="auto">
            <a:xfrm>
              <a:off x="4416421" y="3805612"/>
              <a:ext cx="39145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57</a:t>
              </a:r>
            </a:p>
          </p:txBody>
        </p:sp>
        <p:sp>
          <p:nvSpPr>
            <p:cNvPr id="22577" name="Rectangle 157"/>
            <p:cNvSpPr>
              <a:spLocks noChangeArrowheads="1"/>
            </p:cNvSpPr>
            <p:nvPr/>
          </p:nvSpPr>
          <p:spPr bwMode="auto">
            <a:xfrm>
              <a:off x="4847157" y="3805612"/>
              <a:ext cx="41069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58</a:t>
              </a:r>
            </a:p>
          </p:txBody>
        </p:sp>
        <p:sp>
          <p:nvSpPr>
            <p:cNvPr id="22578" name="Rectangle 158"/>
            <p:cNvSpPr>
              <a:spLocks noChangeArrowheads="1"/>
            </p:cNvSpPr>
            <p:nvPr/>
          </p:nvSpPr>
          <p:spPr bwMode="auto">
            <a:xfrm>
              <a:off x="5277893" y="3805612"/>
              <a:ext cx="4058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59</a:t>
              </a:r>
            </a:p>
          </p:txBody>
        </p:sp>
        <p:sp>
          <p:nvSpPr>
            <p:cNvPr id="22579" name="Rectangle 159"/>
            <p:cNvSpPr>
              <a:spLocks noChangeArrowheads="1"/>
            </p:cNvSpPr>
            <p:nvPr/>
          </p:nvSpPr>
          <p:spPr bwMode="auto">
            <a:xfrm>
              <a:off x="5717175" y="3805612"/>
              <a:ext cx="4235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60</a:t>
              </a:r>
            </a:p>
          </p:txBody>
        </p:sp>
        <p:sp>
          <p:nvSpPr>
            <p:cNvPr id="22580" name="Rectangle 160"/>
            <p:cNvSpPr>
              <a:spLocks noChangeArrowheads="1"/>
            </p:cNvSpPr>
            <p:nvPr/>
          </p:nvSpPr>
          <p:spPr bwMode="auto">
            <a:xfrm>
              <a:off x="6156457" y="3805612"/>
              <a:ext cx="37382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61</a:t>
              </a:r>
            </a:p>
          </p:txBody>
        </p:sp>
        <p:sp>
          <p:nvSpPr>
            <p:cNvPr id="22581" name="Rectangle 161"/>
            <p:cNvSpPr>
              <a:spLocks noChangeArrowheads="1"/>
            </p:cNvSpPr>
            <p:nvPr/>
          </p:nvSpPr>
          <p:spPr bwMode="auto">
            <a:xfrm>
              <a:off x="6595739" y="3805612"/>
              <a:ext cx="40267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62</a:t>
              </a:r>
            </a:p>
          </p:txBody>
        </p:sp>
        <p:sp>
          <p:nvSpPr>
            <p:cNvPr id="22582" name="Rectangle 162"/>
            <p:cNvSpPr>
              <a:spLocks noChangeArrowheads="1"/>
            </p:cNvSpPr>
            <p:nvPr/>
          </p:nvSpPr>
          <p:spPr bwMode="auto">
            <a:xfrm>
              <a:off x="7035021" y="3805612"/>
              <a:ext cx="39946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63</a:t>
              </a:r>
            </a:p>
          </p:txBody>
        </p:sp>
        <p:sp>
          <p:nvSpPr>
            <p:cNvPr id="22583" name="Rectangle 163"/>
            <p:cNvSpPr>
              <a:spLocks noChangeArrowheads="1"/>
            </p:cNvSpPr>
            <p:nvPr/>
          </p:nvSpPr>
          <p:spPr bwMode="auto">
            <a:xfrm>
              <a:off x="7474303" y="3805612"/>
              <a:ext cx="41069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64</a:t>
              </a:r>
            </a:p>
          </p:txBody>
        </p:sp>
        <p:sp>
          <p:nvSpPr>
            <p:cNvPr id="22584" name="Rectangle 164"/>
            <p:cNvSpPr>
              <a:spLocks noChangeArrowheads="1"/>
            </p:cNvSpPr>
            <p:nvPr/>
          </p:nvSpPr>
          <p:spPr bwMode="auto">
            <a:xfrm>
              <a:off x="7913585" y="3805612"/>
              <a:ext cx="40427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65</a:t>
              </a:r>
            </a:p>
          </p:txBody>
        </p:sp>
      </p:grpSp>
      <p:sp>
        <p:nvSpPr>
          <p:cNvPr id="166" name="Curved Down Arrow 165"/>
          <p:cNvSpPr/>
          <p:nvPr/>
        </p:nvSpPr>
        <p:spPr>
          <a:xfrm flipH="1">
            <a:off x="979488" y="3527425"/>
            <a:ext cx="661987" cy="422275"/>
          </a:xfrm>
          <a:prstGeom prst="curvedDownArrow">
            <a:avLst/>
          </a:prstGeom>
          <a:solidFill>
            <a:srgbClr val="A9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2545" name="Rectangle 166"/>
          <p:cNvSpPr>
            <a:spLocks noChangeArrowheads="1"/>
          </p:cNvSpPr>
          <p:nvPr/>
        </p:nvSpPr>
        <p:spPr bwMode="auto">
          <a:xfrm>
            <a:off x="979488" y="3205163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78477D"/>
                </a:solidFill>
              </a:rPr>
              <a:t>- 1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68" name="Curved Down Arrow 167"/>
          <p:cNvSpPr/>
          <p:nvPr/>
        </p:nvSpPr>
        <p:spPr>
          <a:xfrm flipH="1">
            <a:off x="1519238" y="3517900"/>
            <a:ext cx="4462462" cy="422275"/>
          </a:xfrm>
          <a:prstGeom prst="curvedDownArrow">
            <a:avLst/>
          </a:prstGeom>
          <a:solidFill>
            <a:srgbClr val="A9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2547" name="Rectangle 168"/>
          <p:cNvSpPr>
            <a:spLocks noChangeArrowheads="1"/>
          </p:cNvSpPr>
          <p:nvPr/>
        </p:nvSpPr>
        <p:spPr bwMode="auto">
          <a:xfrm>
            <a:off x="3543300" y="3192463"/>
            <a:ext cx="579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78477D"/>
                </a:solidFill>
              </a:rPr>
              <a:t>- 10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70" name="Curved Down Arrow 169"/>
          <p:cNvSpPr/>
          <p:nvPr/>
        </p:nvSpPr>
        <p:spPr>
          <a:xfrm flipH="1">
            <a:off x="5835650" y="3517900"/>
            <a:ext cx="1906588" cy="422275"/>
          </a:xfrm>
          <a:prstGeom prst="curvedDownArrow">
            <a:avLst/>
          </a:prstGeom>
          <a:solidFill>
            <a:srgbClr val="A9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2549" name="Rectangle 170"/>
          <p:cNvSpPr>
            <a:spLocks noChangeArrowheads="1"/>
          </p:cNvSpPr>
          <p:nvPr/>
        </p:nvSpPr>
        <p:spPr bwMode="auto">
          <a:xfrm>
            <a:off x="6437313" y="3192463"/>
            <a:ext cx="473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78477D"/>
                </a:solidFill>
              </a:rPr>
              <a:t>- 4</a:t>
            </a:r>
            <a:endParaRPr lang="en-GB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05175" y="696913"/>
            <a:ext cx="2522538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Comparing</a:t>
            </a:r>
            <a:endParaRPr lang="en-GB" sz="4000" dirty="0"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5650" y="1476375"/>
            <a:ext cx="7632700" cy="560388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We use lots of words in our every day speech to measure ‘difference’.</a:t>
            </a:r>
          </a:p>
        </p:txBody>
      </p:sp>
      <p:pic>
        <p:nvPicPr>
          <p:cNvPr id="23556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32"/>
          <a:stretch>
            <a:fillRect/>
          </a:stretch>
        </p:blipFill>
        <p:spPr bwMode="auto">
          <a:xfrm>
            <a:off x="755650" y="2176463"/>
            <a:ext cx="7632700" cy="39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3046413"/>
            <a:ext cx="2725737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3" y="2935288"/>
            <a:ext cx="268128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Oval Callout 35"/>
          <p:cNvSpPr/>
          <p:nvPr/>
        </p:nvSpPr>
        <p:spPr>
          <a:xfrm>
            <a:off x="5919788" y="2427288"/>
            <a:ext cx="2298700" cy="1538287"/>
          </a:xfrm>
          <a:prstGeom prst="wedgeEllipseCallout">
            <a:avLst>
              <a:gd name="adj1" fmla="val -44997"/>
              <a:gd name="adj2" fmla="val 4361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How much farther </a:t>
            </a:r>
            <a:r>
              <a:rPr lang="en-GB" dirty="0">
                <a:solidFill>
                  <a:schemeClr val="tx1"/>
                </a:solidFill>
              </a:rPr>
              <a:t>did I swim than Ben?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21"/>
          <a:stretch>
            <a:fillRect/>
          </a:stretch>
        </p:blipFill>
        <p:spPr bwMode="auto">
          <a:xfrm>
            <a:off x="755650" y="2111375"/>
            <a:ext cx="76327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305175" y="696913"/>
            <a:ext cx="2522538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Comparing</a:t>
            </a:r>
            <a:endParaRPr lang="en-GB" sz="4000" dirty="0"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5650" y="1476375"/>
            <a:ext cx="7632700" cy="560388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We use lots of words in our every day speech to measure ‘difference’.</a:t>
            </a:r>
          </a:p>
        </p:txBody>
      </p:sp>
      <p:pic>
        <p:nvPicPr>
          <p:cNvPr id="24581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Oval Callout 35"/>
          <p:cNvSpPr/>
          <p:nvPr/>
        </p:nvSpPr>
        <p:spPr>
          <a:xfrm>
            <a:off x="5356225" y="2417763"/>
            <a:ext cx="2298700" cy="1538287"/>
          </a:xfrm>
          <a:prstGeom prst="wedgeEllipseCallout">
            <a:avLst>
              <a:gd name="adj1" fmla="val -59495"/>
              <a:gd name="adj2" fmla="val -125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How much taller </a:t>
            </a:r>
            <a:r>
              <a:rPr lang="en-GB" dirty="0">
                <a:solidFill>
                  <a:schemeClr val="tx1"/>
                </a:solidFill>
              </a:rPr>
              <a:t>am I than my brother?</a:t>
            </a:r>
          </a:p>
        </p:txBody>
      </p:sp>
      <p:pic>
        <p:nvPicPr>
          <p:cNvPr id="24583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2900363"/>
            <a:ext cx="1258888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2200275"/>
            <a:ext cx="77787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6"/>
          <a:stretch>
            <a:fillRect/>
          </a:stretch>
        </p:blipFill>
        <p:spPr bwMode="auto">
          <a:xfrm>
            <a:off x="755650" y="2111375"/>
            <a:ext cx="7632700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305175" y="696913"/>
            <a:ext cx="2522538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Comparing</a:t>
            </a:r>
            <a:endParaRPr lang="en-GB" sz="4000" dirty="0"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5650" y="1476375"/>
            <a:ext cx="7632700" cy="560388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We use lots of words in our every day speech to measure ‘difference’.</a:t>
            </a:r>
          </a:p>
        </p:txBody>
      </p:sp>
      <p:pic>
        <p:nvPicPr>
          <p:cNvPr id="25605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Oval Callout 35"/>
          <p:cNvSpPr/>
          <p:nvPr/>
        </p:nvSpPr>
        <p:spPr>
          <a:xfrm>
            <a:off x="1743075" y="2500313"/>
            <a:ext cx="2298700" cy="1538287"/>
          </a:xfrm>
          <a:prstGeom prst="wedgeEllipseCallout">
            <a:avLst>
              <a:gd name="adj1" fmla="val 52773"/>
              <a:gd name="adj2" fmla="val 408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How much younger </a:t>
            </a:r>
            <a:r>
              <a:rPr lang="en-GB" dirty="0">
                <a:solidFill>
                  <a:schemeClr val="tx1"/>
                </a:solidFill>
              </a:rPr>
              <a:t>am I than my sister?</a:t>
            </a:r>
          </a:p>
        </p:txBody>
      </p:sp>
      <p:pic>
        <p:nvPicPr>
          <p:cNvPr id="2560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3" y="3270250"/>
            <a:ext cx="860425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2176463"/>
            <a:ext cx="1144587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06" r="935" b="3230"/>
          <a:stretch>
            <a:fillRect/>
          </a:stretch>
        </p:blipFill>
        <p:spPr bwMode="auto">
          <a:xfrm>
            <a:off x="755650" y="2101850"/>
            <a:ext cx="76327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305175" y="696913"/>
            <a:ext cx="2522538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Comparing</a:t>
            </a:r>
            <a:endParaRPr lang="en-GB" sz="4000" dirty="0"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5650" y="1476375"/>
            <a:ext cx="7632700" cy="560388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We use lots of words in our every day speech to measure ‘difference’.</a:t>
            </a:r>
          </a:p>
        </p:txBody>
      </p:sp>
      <p:pic>
        <p:nvPicPr>
          <p:cNvPr id="26629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Oval Callout 35"/>
          <p:cNvSpPr/>
          <p:nvPr/>
        </p:nvSpPr>
        <p:spPr>
          <a:xfrm>
            <a:off x="5243513" y="2449513"/>
            <a:ext cx="2298700" cy="1538287"/>
          </a:xfrm>
          <a:prstGeom prst="wedgeEllipseCallout">
            <a:avLst>
              <a:gd name="adj1" fmla="val -69532"/>
              <a:gd name="adj2" fmla="val 2305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How much heavier </a:t>
            </a:r>
            <a:r>
              <a:rPr lang="en-GB" dirty="0">
                <a:solidFill>
                  <a:schemeClr val="tx1"/>
                </a:solidFill>
              </a:rPr>
              <a:t>is my parcel than yours?</a:t>
            </a:r>
          </a:p>
        </p:txBody>
      </p:sp>
      <p:pic>
        <p:nvPicPr>
          <p:cNvPr id="26631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03"/>
          <a:stretch>
            <a:fillRect/>
          </a:stretch>
        </p:blipFill>
        <p:spPr bwMode="auto">
          <a:xfrm>
            <a:off x="2251075" y="2606675"/>
            <a:ext cx="2992438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21"/>
          <a:stretch>
            <a:fillRect/>
          </a:stretch>
        </p:blipFill>
        <p:spPr bwMode="auto">
          <a:xfrm>
            <a:off x="755650" y="2111375"/>
            <a:ext cx="76327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305175" y="696913"/>
            <a:ext cx="2522538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Comparing</a:t>
            </a:r>
            <a:endParaRPr lang="en-GB" sz="4000" dirty="0"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5650" y="1476375"/>
            <a:ext cx="7632700" cy="560388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We use lots of words in our every day speech to measure ‘difference’.</a:t>
            </a:r>
          </a:p>
        </p:txBody>
      </p:sp>
      <p:pic>
        <p:nvPicPr>
          <p:cNvPr id="27653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2792413"/>
            <a:ext cx="1017587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2900363"/>
            <a:ext cx="3362325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Oval Callout 35"/>
          <p:cNvSpPr/>
          <p:nvPr/>
        </p:nvSpPr>
        <p:spPr>
          <a:xfrm>
            <a:off x="2366963" y="2076450"/>
            <a:ext cx="2298700" cy="1538288"/>
          </a:xfrm>
          <a:prstGeom prst="wedgeEllipseCallout">
            <a:avLst>
              <a:gd name="adj1" fmla="val -69532"/>
              <a:gd name="adj2" fmla="val 2305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How much cheaper </a:t>
            </a:r>
            <a:r>
              <a:rPr lang="en-GB" dirty="0">
                <a:solidFill>
                  <a:schemeClr val="tx1"/>
                </a:solidFill>
              </a:rPr>
              <a:t>was my shopping than yours?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4"/>
          <a:stretch>
            <a:fillRect/>
          </a:stretch>
        </p:blipFill>
        <p:spPr bwMode="auto">
          <a:xfrm>
            <a:off x="755650" y="2101850"/>
            <a:ext cx="76327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305175" y="696913"/>
            <a:ext cx="2522538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Comparing</a:t>
            </a:r>
            <a:endParaRPr lang="en-GB" sz="4000" dirty="0"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5650" y="1476375"/>
            <a:ext cx="7632700" cy="560388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We use lots of words in our every day speech to measure ‘difference’.</a:t>
            </a:r>
          </a:p>
        </p:txBody>
      </p:sp>
      <p:pic>
        <p:nvPicPr>
          <p:cNvPr id="28677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Oval Callout 35"/>
          <p:cNvSpPr/>
          <p:nvPr/>
        </p:nvSpPr>
        <p:spPr>
          <a:xfrm>
            <a:off x="5962650" y="2241550"/>
            <a:ext cx="2163763" cy="1587500"/>
          </a:xfrm>
          <a:prstGeom prst="wedgeEllipseCallout">
            <a:avLst>
              <a:gd name="adj1" fmla="val -69532"/>
              <a:gd name="adj2" fmla="val 2305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How much faster </a:t>
            </a:r>
            <a:r>
              <a:rPr lang="en-GB" dirty="0">
                <a:solidFill>
                  <a:schemeClr val="tx1"/>
                </a:solidFill>
              </a:rPr>
              <a:t>did I run than you?</a:t>
            </a:r>
          </a:p>
        </p:txBody>
      </p:sp>
      <p:pic>
        <p:nvPicPr>
          <p:cNvPr id="2867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5" y="3035300"/>
            <a:ext cx="1722438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754313"/>
            <a:ext cx="23733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6015" r="8264" b="15913"/>
          <a:stretch>
            <a:fillRect/>
          </a:stretch>
        </p:blipFill>
        <p:spPr bwMode="auto">
          <a:xfrm>
            <a:off x="755650" y="1538288"/>
            <a:ext cx="7632700" cy="45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309938" y="696913"/>
            <a:ext cx="2524125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Comparing</a:t>
            </a:r>
            <a:endParaRPr lang="en-GB" sz="4000" dirty="0">
              <a:latin typeface="+mj-lt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194175" y="2601913"/>
            <a:ext cx="2740025" cy="1654175"/>
          </a:xfrm>
          <a:prstGeom prst="wedgeRoundRectCallout">
            <a:avLst>
              <a:gd name="adj1" fmla="val -60548"/>
              <a:gd name="adj2" fmla="val -1077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Can you think of any more examples of comparing words?</a:t>
            </a:r>
          </a:p>
        </p:txBody>
      </p:sp>
      <p:pic>
        <p:nvPicPr>
          <p:cNvPr id="2970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39"/>
          <a:stretch>
            <a:fillRect/>
          </a:stretch>
        </p:blipFill>
        <p:spPr bwMode="auto">
          <a:xfrm>
            <a:off x="2233613" y="2316163"/>
            <a:ext cx="1852612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1392238"/>
            <a:ext cx="7632700" cy="4700587"/>
          </a:xfrm>
          <a:prstGeom prst="rect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675063" y="696913"/>
            <a:ext cx="1793875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atin typeface="+mj-lt"/>
              </a:rPr>
              <a:t>Activity</a:t>
            </a:r>
          </a:p>
        </p:txBody>
      </p:sp>
      <p:pic>
        <p:nvPicPr>
          <p:cNvPr id="30724" name="Individual Wor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325" y="1566863"/>
            <a:ext cx="3071813" cy="4346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838" y="1566863"/>
            <a:ext cx="3073400" cy="4346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000" y="1566863"/>
            <a:ext cx="3073400" cy="4346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27168" r="8264" b="15912"/>
          <a:stretch>
            <a:fillRect/>
          </a:stretch>
        </p:blipFill>
        <p:spPr bwMode="auto">
          <a:xfrm>
            <a:off x="755650" y="2771775"/>
            <a:ext cx="7632700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508375" y="696913"/>
            <a:ext cx="2127250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Thoughts</a:t>
            </a:r>
            <a:endParaRPr lang="en-GB" sz="4000" dirty="0"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5650" y="1503363"/>
            <a:ext cx="7632700" cy="565150"/>
          </a:xfrm>
          <a:prstGeom prst="roundRect">
            <a:avLst/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Ben says finding the difference is the same as subtracting.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55650" y="2122488"/>
            <a:ext cx="7632700" cy="565150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Do you agree? Explain your thinking.</a:t>
            </a:r>
          </a:p>
        </p:txBody>
      </p:sp>
      <p:pic>
        <p:nvPicPr>
          <p:cNvPr id="31750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4"/>
          <a:stretch>
            <a:fillRect/>
          </a:stretch>
        </p:blipFill>
        <p:spPr bwMode="auto">
          <a:xfrm>
            <a:off x="3790950" y="2957513"/>
            <a:ext cx="1562100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2772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winkl SemiBold" pitchFamily="2" charset="0"/>
              </a:rPr>
              <a:t>Success Criteria</a:t>
            </a:r>
          </a:p>
        </p:txBody>
      </p:sp>
      <p:sp>
        <p:nvSpPr>
          <p:cNvPr id="32773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winkl SemiBold" pitchFamily="2" charset="0"/>
              </a:rPr>
              <a:t>Aim</a:t>
            </a:r>
          </a:p>
        </p:txBody>
      </p:sp>
      <p:sp>
        <p:nvSpPr>
          <p:cNvPr id="32774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 smtClean="0"/>
              <a:t>I can find the difference between 2 numbers.</a:t>
            </a:r>
          </a:p>
        </p:txBody>
      </p:sp>
      <p:sp>
        <p:nvSpPr>
          <p:cNvPr id="32775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can count between numbers.</a:t>
            </a:r>
          </a:p>
          <a:p>
            <a:pPr eaLnBrk="1" hangingPunct="1"/>
            <a:r>
              <a:rPr lang="en-GB" altLang="en-US"/>
              <a:t>I can use efficient jumps.</a:t>
            </a:r>
          </a:p>
          <a:p>
            <a:pPr eaLnBrk="1" hangingPunct="1"/>
            <a:r>
              <a:rPr lang="en-GB" altLang="en-US"/>
              <a:t>I can use ‘difference’ in a context.</a:t>
            </a:r>
          </a:p>
        </p:txBody>
      </p:sp>
      <p:pic>
        <p:nvPicPr>
          <p:cNvPr id="3277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434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winkl SemiBold" pitchFamily="2" charset="0"/>
              </a:rPr>
              <a:t>Success Criteria</a:t>
            </a:r>
          </a:p>
        </p:txBody>
      </p:sp>
      <p:sp>
        <p:nvSpPr>
          <p:cNvPr id="1434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winkl SemiBold" pitchFamily="2" charset="0"/>
              </a:rPr>
              <a:t>Aim</a:t>
            </a:r>
          </a:p>
        </p:txBody>
      </p:sp>
      <p:sp>
        <p:nvSpPr>
          <p:cNvPr id="14342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 smtClean="0"/>
              <a:t>I can find the difference between 2 numbers.</a:t>
            </a:r>
          </a:p>
        </p:txBody>
      </p:sp>
      <p:sp>
        <p:nvSpPr>
          <p:cNvPr id="14343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can count between numbers.</a:t>
            </a:r>
          </a:p>
          <a:p>
            <a:pPr eaLnBrk="1" hangingPunct="1"/>
            <a:r>
              <a:rPr lang="en-GB" altLang="en-US"/>
              <a:t>I can use efficient jumps.</a:t>
            </a:r>
          </a:p>
          <a:p>
            <a:pPr eaLnBrk="1" hangingPunct="1"/>
            <a:r>
              <a:rPr lang="en-GB" altLang="en-US"/>
              <a:t>I can use ‘difference’ in a context.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8" b="43172"/>
          <a:stretch>
            <a:fillRect/>
          </a:stretch>
        </p:blipFill>
        <p:spPr bwMode="auto">
          <a:xfrm>
            <a:off x="755650" y="2276475"/>
            <a:ext cx="76327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82975" y="696913"/>
            <a:ext cx="2178050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Tick-</a:t>
            </a:r>
            <a:r>
              <a:rPr lang="en-GB" altLang="en-US" sz="4000" dirty="0" err="1">
                <a:latin typeface="+mj-lt"/>
              </a:rPr>
              <a:t>Tock</a:t>
            </a:r>
            <a:endParaRPr lang="en-GB" sz="4000" dirty="0"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5650" y="1538288"/>
            <a:ext cx="7632700" cy="620712"/>
          </a:xfrm>
          <a:prstGeom prst="roundRect">
            <a:avLst/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How many examples can you find to fit the clue?</a:t>
            </a:r>
          </a:p>
        </p:txBody>
      </p:sp>
      <p:pic>
        <p:nvPicPr>
          <p:cNvPr id="15365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28"/>
          <a:stretch>
            <a:fillRect/>
          </a:stretch>
        </p:blipFill>
        <p:spPr bwMode="auto">
          <a:xfrm>
            <a:off x="985838" y="3494088"/>
            <a:ext cx="1116012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ed Rectangular Callout 18"/>
          <p:cNvSpPr/>
          <p:nvPr/>
        </p:nvSpPr>
        <p:spPr>
          <a:xfrm>
            <a:off x="2101850" y="3160713"/>
            <a:ext cx="1997075" cy="1714500"/>
          </a:xfrm>
          <a:prstGeom prst="wedgeRoundRectCallout">
            <a:avLst>
              <a:gd name="adj1" fmla="val -57130"/>
              <a:gd name="adj2" fmla="val 3173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 clock is ticking!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82975" y="696913"/>
            <a:ext cx="2178050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Tick-</a:t>
            </a:r>
            <a:r>
              <a:rPr lang="en-GB" altLang="en-US" sz="4000" dirty="0" err="1">
                <a:latin typeface="+mj-lt"/>
              </a:rPr>
              <a:t>Tock</a:t>
            </a:r>
            <a:endParaRPr lang="en-GB" sz="4000" dirty="0"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5650" y="1538288"/>
            <a:ext cx="7632700" cy="620712"/>
          </a:xfrm>
          <a:prstGeom prst="roundRect">
            <a:avLst/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Think of pairs of numbers where one is…</a:t>
            </a:r>
          </a:p>
        </p:txBody>
      </p:sp>
      <p:pic>
        <p:nvPicPr>
          <p:cNvPr id="16388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422650" y="2216150"/>
            <a:ext cx="2298700" cy="12319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6000" dirty="0">
                <a:solidFill>
                  <a:srgbClr val="78477D"/>
                </a:solidFill>
                <a:latin typeface="+mj-lt"/>
              </a:rPr>
              <a:t>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78477D"/>
                </a:solidFill>
                <a:latin typeface="+mj-lt"/>
              </a:rPr>
              <a:t>more than the other</a:t>
            </a:r>
            <a:endParaRPr lang="en-GB" dirty="0">
              <a:solidFill>
                <a:srgbClr val="78477D"/>
              </a:solidFill>
              <a:latin typeface="+mj-lt"/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044700" y="4521200"/>
            <a:ext cx="5054600" cy="657225"/>
            <a:chOff x="2554688" y="4221432"/>
            <a:chExt cx="5055283" cy="658217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718223" y="4871700"/>
              <a:ext cx="47329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726161" y="4631625"/>
              <a:ext cx="0" cy="248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670852" y="4631625"/>
              <a:ext cx="0" cy="248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617130" y="4631625"/>
              <a:ext cx="0" cy="248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561819" y="4631625"/>
              <a:ext cx="0" cy="248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506510" y="4631625"/>
              <a:ext cx="0" cy="248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451200" y="4631625"/>
              <a:ext cx="0" cy="248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70" name="Rectangle 8"/>
            <p:cNvSpPr>
              <a:spLocks noChangeArrowheads="1"/>
            </p:cNvSpPr>
            <p:nvPr/>
          </p:nvSpPr>
          <p:spPr bwMode="auto">
            <a:xfrm>
              <a:off x="2554688" y="4221432"/>
              <a:ext cx="34496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571" name="Rectangle 23"/>
            <p:cNvSpPr>
              <a:spLocks noChangeArrowheads="1"/>
            </p:cNvSpPr>
            <p:nvPr/>
          </p:nvSpPr>
          <p:spPr bwMode="auto">
            <a:xfrm>
              <a:off x="3525489" y="4223165"/>
              <a:ext cx="2824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572" name="Rectangle 24"/>
            <p:cNvSpPr>
              <a:spLocks noChangeArrowheads="1"/>
            </p:cNvSpPr>
            <p:nvPr/>
          </p:nvSpPr>
          <p:spPr bwMode="auto">
            <a:xfrm>
              <a:off x="4462106" y="4224898"/>
              <a:ext cx="31931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6573" name="Rectangle 25"/>
            <p:cNvSpPr>
              <a:spLocks noChangeArrowheads="1"/>
            </p:cNvSpPr>
            <p:nvPr/>
          </p:nvSpPr>
          <p:spPr bwMode="auto">
            <a:xfrm>
              <a:off x="5398723" y="4226631"/>
              <a:ext cx="31451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6574" name="Rectangle 26"/>
            <p:cNvSpPr>
              <a:spLocks noChangeArrowheads="1"/>
            </p:cNvSpPr>
            <p:nvPr/>
          </p:nvSpPr>
          <p:spPr bwMode="auto">
            <a:xfrm>
              <a:off x="6335340" y="4228364"/>
              <a:ext cx="3289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6575" name="Rectangle 27"/>
            <p:cNvSpPr>
              <a:spLocks noChangeArrowheads="1"/>
            </p:cNvSpPr>
            <p:nvPr/>
          </p:nvSpPr>
          <p:spPr bwMode="auto">
            <a:xfrm>
              <a:off x="7289049" y="4230097"/>
              <a:ext cx="32092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tx1"/>
                  </a:solidFill>
                </a:rPr>
                <a:t>5</a:t>
              </a:r>
            </a:p>
          </p:txBody>
        </p:sp>
      </p:grpSp>
      <p:sp>
        <p:nvSpPr>
          <p:cNvPr id="15" name="Curved Down Arrow 14"/>
          <p:cNvSpPr/>
          <p:nvPr/>
        </p:nvSpPr>
        <p:spPr>
          <a:xfrm>
            <a:off x="2206625" y="3832225"/>
            <a:ext cx="1090613" cy="649288"/>
          </a:xfrm>
          <a:prstGeom prst="curvedDownArrow">
            <a:avLst/>
          </a:prstGeom>
          <a:solidFill>
            <a:srgbClr val="A9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Curved Down Arrow 28"/>
          <p:cNvSpPr/>
          <p:nvPr/>
        </p:nvSpPr>
        <p:spPr>
          <a:xfrm>
            <a:off x="3152775" y="3832225"/>
            <a:ext cx="1089025" cy="649288"/>
          </a:xfrm>
          <a:prstGeom prst="curvedDownArrow">
            <a:avLst/>
          </a:prstGeom>
          <a:solidFill>
            <a:srgbClr val="A9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Curved Down Arrow 29"/>
          <p:cNvSpPr/>
          <p:nvPr/>
        </p:nvSpPr>
        <p:spPr>
          <a:xfrm>
            <a:off x="4097338" y="3832225"/>
            <a:ext cx="1090612" cy="649288"/>
          </a:xfrm>
          <a:prstGeom prst="curvedDownArrow">
            <a:avLst/>
          </a:prstGeom>
          <a:solidFill>
            <a:srgbClr val="A9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Curved Down Arrow 30"/>
          <p:cNvSpPr/>
          <p:nvPr/>
        </p:nvSpPr>
        <p:spPr>
          <a:xfrm>
            <a:off x="5041900" y="3832225"/>
            <a:ext cx="1090613" cy="649288"/>
          </a:xfrm>
          <a:prstGeom prst="curvedDownArrow">
            <a:avLst/>
          </a:prstGeom>
          <a:solidFill>
            <a:srgbClr val="A9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Curved Down Arrow 31"/>
          <p:cNvSpPr/>
          <p:nvPr/>
        </p:nvSpPr>
        <p:spPr>
          <a:xfrm>
            <a:off x="5986463" y="3832225"/>
            <a:ext cx="1090612" cy="649288"/>
          </a:xfrm>
          <a:prstGeom prst="curvedDownArrow">
            <a:avLst/>
          </a:prstGeom>
          <a:solidFill>
            <a:srgbClr val="A9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2044700" y="4518025"/>
            <a:ext cx="5111750" cy="658813"/>
            <a:chOff x="2554688" y="4221432"/>
            <a:chExt cx="5112469" cy="658217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2718224" y="4871718"/>
              <a:ext cx="473300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726162" y="4632223"/>
              <a:ext cx="0" cy="2474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670858" y="4632223"/>
              <a:ext cx="0" cy="2474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617141" y="4632223"/>
              <a:ext cx="0" cy="2474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561836" y="4632223"/>
              <a:ext cx="0" cy="2474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506532" y="4632223"/>
              <a:ext cx="0" cy="2474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451227" y="4632223"/>
              <a:ext cx="0" cy="2474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57" name="Rectangle 40"/>
            <p:cNvSpPr>
              <a:spLocks noChangeArrowheads="1"/>
            </p:cNvSpPr>
            <p:nvPr/>
          </p:nvSpPr>
          <p:spPr bwMode="auto">
            <a:xfrm>
              <a:off x="2554688" y="4221432"/>
              <a:ext cx="34496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6558" name="Rectangle 41"/>
            <p:cNvSpPr>
              <a:spLocks noChangeArrowheads="1"/>
            </p:cNvSpPr>
            <p:nvPr/>
          </p:nvSpPr>
          <p:spPr bwMode="auto">
            <a:xfrm>
              <a:off x="3499851" y="4223165"/>
              <a:ext cx="3241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6559" name="Rectangle 42"/>
            <p:cNvSpPr>
              <a:spLocks noChangeArrowheads="1"/>
            </p:cNvSpPr>
            <p:nvPr/>
          </p:nvSpPr>
          <p:spPr bwMode="auto">
            <a:xfrm>
              <a:off x="4410830" y="4224898"/>
              <a:ext cx="4427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6560" name="Rectangle 43"/>
            <p:cNvSpPr>
              <a:spLocks noChangeArrowheads="1"/>
            </p:cNvSpPr>
            <p:nvPr/>
          </p:nvSpPr>
          <p:spPr bwMode="auto">
            <a:xfrm>
              <a:off x="5381631" y="4226631"/>
              <a:ext cx="3802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6561" name="Rectangle 44"/>
            <p:cNvSpPr>
              <a:spLocks noChangeArrowheads="1"/>
            </p:cNvSpPr>
            <p:nvPr/>
          </p:nvSpPr>
          <p:spPr bwMode="auto">
            <a:xfrm>
              <a:off x="6301156" y="4228364"/>
              <a:ext cx="41710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16562" name="Rectangle 45"/>
            <p:cNvSpPr>
              <a:spLocks noChangeArrowheads="1"/>
            </p:cNvSpPr>
            <p:nvPr/>
          </p:nvSpPr>
          <p:spPr bwMode="auto">
            <a:xfrm>
              <a:off x="7254865" y="4230097"/>
              <a:ext cx="4122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tx1"/>
                  </a:solidFill>
                </a:rPr>
                <a:t>13</a:t>
              </a:r>
            </a:p>
          </p:txBody>
        </p:sp>
      </p:grpSp>
      <p:grpSp>
        <p:nvGrpSpPr>
          <p:cNvPr id="47" name="Group 259"/>
          <p:cNvGrpSpPr>
            <a:grpSpLocks/>
          </p:cNvGrpSpPr>
          <p:nvPr/>
        </p:nvGrpSpPr>
        <p:grpSpPr bwMode="auto">
          <a:xfrm>
            <a:off x="2924175" y="2216150"/>
            <a:ext cx="3295650" cy="3295650"/>
            <a:chOff x="4811713" y="1660525"/>
            <a:chExt cx="3295650" cy="3295650"/>
          </a:xfrm>
        </p:grpSpPr>
        <p:grpSp>
          <p:nvGrpSpPr>
            <p:cNvPr id="16465" name="Group 258"/>
            <p:cNvGrpSpPr>
              <a:grpSpLocks/>
            </p:cNvGrpSpPr>
            <p:nvPr/>
          </p:nvGrpSpPr>
          <p:grpSpPr bwMode="auto">
            <a:xfrm>
              <a:off x="4811713" y="1660525"/>
              <a:ext cx="3295650" cy="3295650"/>
              <a:chOff x="4811713" y="1660525"/>
              <a:chExt cx="3295650" cy="3295650"/>
            </a:xfrm>
          </p:grpSpPr>
          <p:grpSp>
            <p:nvGrpSpPr>
              <p:cNvPr id="16476" name="Group 2"/>
              <p:cNvGrpSpPr>
                <a:grpSpLocks/>
              </p:cNvGrpSpPr>
              <p:nvPr/>
            </p:nvGrpSpPr>
            <p:grpSpPr bwMode="auto">
              <a:xfrm>
                <a:off x="4811713" y="1660525"/>
                <a:ext cx="3295650" cy="3295650"/>
                <a:chOff x="2920313" y="1784007"/>
                <a:chExt cx="3295136" cy="3295136"/>
              </a:xfrm>
            </p:grpSpPr>
            <p:sp>
              <p:nvSpPr>
                <p:cNvPr id="131" name="Oval 130"/>
                <p:cNvSpPr/>
                <p:nvPr/>
              </p:nvSpPr>
              <p:spPr>
                <a:xfrm>
                  <a:off x="2920313" y="1784007"/>
                  <a:ext cx="3295136" cy="3295136"/>
                </a:xfrm>
                <a:prstGeom prst="ellipse">
                  <a:avLst/>
                </a:prstGeom>
                <a:solidFill>
                  <a:schemeClr val="tx1">
                    <a:lumMod val="25000"/>
                    <a:lumOff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>
                  <a:off x="2994914" y="1841148"/>
                  <a:ext cx="3171330" cy="317133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</p:grpSp>
          <p:grpSp>
            <p:nvGrpSpPr>
              <p:cNvPr id="16477" name="Group 99"/>
              <p:cNvGrpSpPr>
                <a:grpSpLocks/>
              </p:cNvGrpSpPr>
              <p:nvPr/>
            </p:nvGrpSpPr>
            <p:grpSpPr bwMode="auto">
              <a:xfrm>
                <a:off x="4936777" y="1770792"/>
                <a:ext cx="3043160" cy="3066954"/>
                <a:chOff x="4952327" y="1755434"/>
                <a:chExt cx="3043724" cy="3065897"/>
              </a:xfrm>
            </p:grpSpPr>
            <p:cxnSp>
              <p:nvCxnSpPr>
                <p:cNvPr id="127" name="Straight Connector 126"/>
                <p:cNvCxnSpPr/>
                <p:nvPr/>
              </p:nvCxnSpPr>
              <p:spPr>
                <a:xfrm>
                  <a:off x="6478546" y="1754705"/>
                  <a:ext cx="0" cy="274542"/>
                </a:xfrm>
                <a:prstGeom prst="line">
                  <a:avLst/>
                </a:prstGeom>
                <a:ln w="5715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6473783" y="4546155"/>
                  <a:ext cx="0" cy="274543"/>
                </a:xfrm>
                <a:prstGeom prst="line">
                  <a:avLst/>
                </a:prstGeom>
                <a:ln w="5715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16200000">
                  <a:off x="7859134" y="3151944"/>
                  <a:ext cx="0" cy="274688"/>
                </a:xfrm>
                <a:prstGeom prst="line">
                  <a:avLst/>
                </a:prstGeom>
                <a:ln w="5715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16200000">
                  <a:off x="5090021" y="3151944"/>
                  <a:ext cx="0" cy="274688"/>
                </a:xfrm>
                <a:prstGeom prst="line">
                  <a:avLst/>
                </a:prstGeom>
                <a:ln w="5715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78" name="Group 129"/>
              <p:cNvGrpSpPr>
                <a:grpSpLocks/>
              </p:cNvGrpSpPr>
              <p:nvPr/>
            </p:nvGrpSpPr>
            <p:grpSpPr bwMode="auto">
              <a:xfrm>
                <a:off x="4999068" y="2675471"/>
                <a:ext cx="2925926" cy="1193866"/>
                <a:chOff x="5015729" y="2660036"/>
                <a:chExt cx="2925284" cy="1192941"/>
              </a:xfrm>
            </p:grpSpPr>
            <p:grpSp>
              <p:nvGrpSpPr>
                <p:cNvPr id="16534" name="Group 117"/>
                <p:cNvGrpSpPr>
                  <a:grpSpLocks/>
                </p:cNvGrpSpPr>
                <p:nvPr/>
              </p:nvGrpSpPr>
              <p:grpSpPr bwMode="auto">
                <a:xfrm rot="-852115">
                  <a:off x="5015729" y="3438012"/>
                  <a:ext cx="247909" cy="414965"/>
                  <a:chOff x="4984978" y="3413613"/>
                  <a:chExt cx="297317" cy="414965"/>
                </a:xfrm>
              </p:grpSpPr>
              <p:cxnSp>
                <p:nvCxnSpPr>
                  <p:cNvPr id="123" name="Straight Connector 122"/>
                  <p:cNvCxnSpPr/>
                  <p:nvPr/>
                </p:nvCxnSpPr>
                <p:spPr>
                  <a:xfrm rot="492115">
                    <a:off x="4991706" y="3402560"/>
                    <a:ext cx="253162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/>
                  <p:cNvCxnSpPr/>
                  <p:nvPr/>
                </p:nvCxnSpPr>
                <p:spPr>
                  <a:xfrm rot="72115">
                    <a:off x="4984672" y="3542398"/>
                    <a:ext cx="258872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24"/>
                  <p:cNvCxnSpPr/>
                  <p:nvPr/>
                </p:nvCxnSpPr>
                <p:spPr>
                  <a:xfrm rot="21432115">
                    <a:off x="5002072" y="3692298"/>
                    <a:ext cx="26458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/>
                  <p:cNvCxnSpPr/>
                  <p:nvPr/>
                </p:nvCxnSpPr>
                <p:spPr>
                  <a:xfrm rot="21012115">
                    <a:off x="5015498" y="3822559"/>
                    <a:ext cx="262679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535" name="Group 124"/>
                <p:cNvGrpSpPr>
                  <a:grpSpLocks/>
                </p:cNvGrpSpPr>
                <p:nvPr/>
              </p:nvGrpSpPr>
              <p:grpSpPr bwMode="auto">
                <a:xfrm rot="9947885">
                  <a:off x="7711114" y="2660036"/>
                  <a:ext cx="229899" cy="485950"/>
                  <a:chOff x="4972570" y="3391082"/>
                  <a:chExt cx="275717" cy="485950"/>
                </a:xfrm>
              </p:grpSpPr>
              <p:cxnSp>
                <p:nvCxnSpPr>
                  <p:cNvPr id="119" name="Straight Connector 118"/>
                  <p:cNvCxnSpPr/>
                  <p:nvPr/>
                </p:nvCxnSpPr>
                <p:spPr>
                  <a:xfrm rot="11652115" flipH="1">
                    <a:off x="5003103" y="3405923"/>
                    <a:ext cx="245547" cy="7931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Connector 119"/>
                  <p:cNvCxnSpPr/>
                  <p:nvPr/>
                </p:nvCxnSpPr>
                <p:spPr>
                  <a:xfrm rot="11652115" flipH="1">
                    <a:off x="4975893" y="3531190"/>
                    <a:ext cx="226512" cy="3807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/>
                  <p:cNvCxnSpPr/>
                  <p:nvPr/>
                </p:nvCxnSpPr>
                <p:spPr>
                  <a:xfrm rot="11652115" flipH="1">
                    <a:off x="4983155" y="3666163"/>
                    <a:ext cx="232223" cy="57106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/>
                  <p:cNvCxnSpPr/>
                  <p:nvPr/>
                </p:nvCxnSpPr>
                <p:spPr>
                  <a:xfrm rot="11652115" flipH="1">
                    <a:off x="5008010" y="3780551"/>
                    <a:ext cx="236030" cy="104694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6479" name="Group 130"/>
              <p:cNvGrpSpPr>
                <a:grpSpLocks/>
              </p:cNvGrpSpPr>
              <p:nvPr/>
            </p:nvGrpSpPr>
            <p:grpSpPr bwMode="auto">
              <a:xfrm rot="1800000">
                <a:off x="4998613" y="2727760"/>
                <a:ext cx="2928624" cy="1151567"/>
                <a:chOff x="5012348" y="2706957"/>
                <a:chExt cx="2927987" cy="1152230"/>
              </a:xfrm>
            </p:grpSpPr>
            <p:grpSp>
              <p:nvGrpSpPr>
                <p:cNvPr id="16524" name="Group 131"/>
                <p:cNvGrpSpPr>
                  <a:grpSpLocks/>
                </p:cNvGrpSpPr>
                <p:nvPr/>
              </p:nvGrpSpPr>
              <p:grpSpPr bwMode="auto">
                <a:xfrm rot="-852115">
                  <a:off x="5012348" y="3432727"/>
                  <a:ext cx="249132" cy="426460"/>
                  <a:chOff x="4980881" y="3407634"/>
                  <a:chExt cx="298783" cy="426460"/>
                </a:xfrm>
              </p:grpSpPr>
              <p:cxnSp>
                <p:nvCxnSpPr>
                  <p:cNvPr id="113" name="Straight Connector 112"/>
                  <p:cNvCxnSpPr/>
                  <p:nvPr/>
                </p:nvCxnSpPr>
                <p:spPr>
                  <a:xfrm rot="492115">
                    <a:off x="4996191" y="3402262"/>
                    <a:ext cx="276004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Connector 113"/>
                  <p:cNvCxnSpPr/>
                  <p:nvPr/>
                </p:nvCxnSpPr>
                <p:spPr>
                  <a:xfrm rot="72115">
                    <a:off x="4970399" y="3530284"/>
                    <a:ext cx="277907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Straight Connector 114"/>
                  <p:cNvCxnSpPr/>
                  <p:nvPr/>
                </p:nvCxnSpPr>
                <p:spPr>
                  <a:xfrm rot="21432115">
                    <a:off x="4984516" y="3676721"/>
                    <a:ext cx="281714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15"/>
                  <p:cNvCxnSpPr/>
                  <p:nvPr/>
                </p:nvCxnSpPr>
                <p:spPr>
                  <a:xfrm rot="21012115">
                    <a:off x="5000764" y="3831203"/>
                    <a:ext cx="255065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525" name="Group 132"/>
                <p:cNvGrpSpPr>
                  <a:grpSpLocks/>
                </p:cNvGrpSpPr>
                <p:nvPr/>
              </p:nvGrpSpPr>
              <p:grpSpPr bwMode="auto">
                <a:xfrm rot="9947885">
                  <a:off x="7684861" y="2706957"/>
                  <a:ext cx="255474" cy="440919"/>
                  <a:chOff x="4980008" y="3393239"/>
                  <a:chExt cx="306385" cy="440919"/>
                </a:xfrm>
              </p:grpSpPr>
              <p:cxnSp>
                <p:nvCxnSpPr>
                  <p:cNvPr id="109" name="Straight Connector 108"/>
                  <p:cNvCxnSpPr/>
                  <p:nvPr/>
                </p:nvCxnSpPr>
                <p:spPr>
                  <a:xfrm rot="492115">
                    <a:off x="4983867" y="3393715"/>
                    <a:ext cx="302646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/>
                  <p:cNvCxnSpPr/>
                  <p:nvPr/>
                </p:nvCxnSpPr>
                <p:spPr>
                  <a:xfrm rot="72115">
                    <a:off x="4976436" y="3536156"/>
                    <a:ext cx="285516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/>
                  <p:cNvCxnSpPr/>
                  <p:nvPr/>
                </p:nvCxnSpPr>
                <p:spPr>
                  <a:xfrm rot="21432115">
                    <a:off x="4987589" y="3686068"/>
                    <a:ext cx="279805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Straight Connector 111"/>
                  <p:cNvCxnSpPr/>
                  <p:nvPr/>
                </p:nvCxnSpPr>
                <p:spPr>
                  <a:xfrm rot="21012115">
                    <a:off x="4994488" y="3834884"/>
                    <a:ext cx="277902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6480" name="Group 141"/>
              <p:cNvGrpSpPr>
                <a:grpSpLocks/>
              </p:cNvGrpSpPr>
              <p:nvPr/>
            </p:nvGrpSpPr>
            <p:grpSpPr bwMode="auto">
              <a:xfrm rot="3600000">
                <a:off x="4989966" y="2708159"/>
                <a:ext cx="2947155" cy="1187609"/>
                <a:chOff x="4997757" y="2691765"/>
                <a:chExt cx="2946504" cy="1186691"/>
              </a:xfrm>
            </p:grpSpPr>
            <p:grpSp>
              <p:nvGrpSpPr>
                <p:cNvPr id="16514" name="Group 142"/>
                <p:cNvGrpSpPr>
                  <a:grpSpLocks/>
                </p:cNvGrpSpPr>
                <p:nvPr/>
              </p:nvGrpSpPr>
              <p:grpSpPr bwMode="auto">
                <a:xfrm rot="-852115">
                  <a:off x="4997757" y="3443405"/>
                  <a:ext cx="251382" cy="435051"/>
                  <a:chOff x="4959413" y="3414551"/>
                  <a:chExt cx="301478" cy="435051"/>
                </a:xfrm>
              </p:grpSpPr>
              <p:cxnSp>
                <p:nvCxnSpPr>
                  <p:cNvPr id="103" name="Straight Connector 102"/>
                  <p:cNvCxnSpPr/>
                  <p:nvPr/>
                </p:nvCxnSpPr>
                <p:spPr>
                  <a:xfrm rot="492115">
                    <a:off x="4967244" y="3406331"/>
                    <a:ext cx="270288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 rot="72115">
                    <a:off x="4958458" y="3541596"/>
                    <a:ext cx="272192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 rot="21432115">
                    <a:off x="4959849" y="3705358"/>
                    <a:ext cx="272191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 rot="21012115">
                    <a:off x="4989742" y="3849741"/>
                    <a:ext cx="268384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515" name="Group 143"/>
                <p:cNvGrpSpPr>
                  <a:grpSpLocks/>
                </p:cNvGrpSpPr>
                <p:nvPr/>
              </p:nvGrpSpPr>
              <p:grpSpPr bwMode="auto">
                <a:xfrm rot="9947885">
                  <a:off x="7705545" y="2691765"/>
                  <a:ext cx="238716" cy="433674"/>
                  <a:chOff x="4970237" y="3412080"/>
                  <a:chExt cx="286289" cy="433674"/>
                </a:xfrm>
              </p:grpSpPr>
              <p:cxnSp>
                <p:nvCxnSpPr>
                  <p:cNvPr id="99" name="Straight Connector 98"/>
                  <p:cNvCxnSpPr/>
                  <p:nvPr/>
                </p:nvCxnSpPr>
                <p:spPr>
                  <a:xfrm rot="492115">
                    <a:off x="5004755" y="3419435"/>
                    <a:ext cx="255062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/>
                  <p:cNvCxnSpPr/>
                  <p:nvPr/>
                </p:nvCxnSpPr>
                <p:spPr>
                  <a:xfrm rot="72115">
                    <a:off x="4991506" y="3559833"/>
                    <a:ext cx="251255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/>
                  <p:nvPr/>
                </p:nvCxnSpPr>
                <p:spPr>
                  <a:xfrm rot="21432115">
                    <a:off x="4981484" y="3707342"/>
                    <a:ext cx="272192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/>
                  <p:cNvCxnSpPr/>
                  <p:nvPr/>
                </p:nvCxnSpPr>
                <p:spPr>
                  <a:xfrm rot="21012115">
                    <a:off x="5013895" y="3852356"/>
                    <a:ext cx="251255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6481" name="Group 152"/>
              <p:cNvGrpSpPr>
                <a:grpSpLocks/>
              </p:cNvGrpSpPr>
              <p:nvPr/>
            </p:nvGrpSpPr>
            <p:grpSpPr bwMode="auto">
              <a:xfrm rot="5400000">
                <a:off x="5003510" y="2703805"/>
                <a:ext cx="2974887" cy="1205088"/>
                <a:chOff x="4989939" y="2652553"/>
                <a:chExt cx="2974237" cy="1205771"/>
              </a:xfrm>
            </p:grpSpPr>
            <p:grpSp>
              <p:nvGrpSpPr>
                <p:cNvPr id="16504" name="Group 153"/>
                <p:cNvGrpSpPr>
                  <a:grpSpLocks/>
                </p:cNvGrpSpPr>
                <p:nvPr/>
              </p:nvGrpSpPr>
              <p:grpSpPr bwMode="auto">
                <a:xfrm rot="-852115">
                  <a:off x="4989939" y="3415098"/>
                  <a:ext cx="239926" cy="443226"/>
                  <a:chOff x="4957729" y="3383658"/>
                  <a:chExt cx="287743" cy="443226"/>
                </a:xfrm>
              </p:grpSpPr>
              <p:cxnSp>
                <p:nvCxnSpPr>
                  <p:cNvPr id="93" name="Straight Connector 92"/>
                  <p:cNvCxnSpPr/>
                  <p:nvPr/>
                </p:nvCxnSpPr>
                <p:spPr>
                  <a:xfrm rot="492115">
                    <a:off x="4960633" y="3382845"/>
                    <a:ext cx="27410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 rot="72115">
                    <a:off x="4950819" y="3525562"/>
                    <a:ext cx="279811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/>
                  <p:cNvCxnSpPr/>
                  <p:nvPr/>
                </p:nvCxnSpPr>
                <p:spPr>
                  <a:xfrm rot="21432115">
                    <a:off x="4957650" y="3677945"/>
                    <a:ext cx="281714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 rot="21012115">
                    <a:off x="4973553" y="3825320"/>
                    <a:ext cx="264584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505" name="Group 154"/>
                <p:cNvGrpSpPr>
                  <a:grpSpLocks/>
                </p:cNvGrpSpPr>
                <p:nvPr/>
              </p:nvGrpSpPr>
              <p:grpSpPr bwMode="auto">
                <a:xfrm rot="9947885">
                  <a:off x="7683528" y="2652553"/>
                  <a:ext cx="280648" cy="489100"/>
                  <a:chOff x="4942957" y="3395775"/>
                  <a:chExt cx="336579" cy="489100"/>
                </a:xfrm>
              </p:grpSpPr>
              <p:cxnSp>
                <p:nvCxnSpPr>
                  <p:cNvPr id="89" name="Straight Connector 88"/>
                  <p:cNvCxnSpPr/>
                  <p:nvPr/>
                </p:nvCxnSpPr>
                <p:spPr>
                  <a:xfrm rot="492115">
                    <a:off x="4965107" y="3395622"/>
                    <a:ext cx="308361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rot="72115">
                    <a:off x="4942208" y="3543134"/>
                    <a:ext cx="323589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 rot="21432115">
                    <a:off x="4942575" y="3703782"/>
                    <a:ext cx="323589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rot="6252115" flipH="1" flipV="1">
                    <a:off x="5101730" y="3706275"/>
                    <a:ext cx="84186" cy="272196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6482" name="Group 163"/>
              <p:cNvGrpSpPr>
                <a:grpSpLocks/>
              </p:cNvGrpSpPr>
              <p:nvPr/>
            </p:nvGrpSpPr>
            <p:grpSpPr bwMode="auto">
              <a:xfrm rot="7200000">
                <a:off x="4979532" y="2709518"/>
                <a:ext cx="2968489" cy="1208809"/>
                <a:chOff x="5000084" y="2674525"/>
                <a:chExt cx="2967838" cy="1209497"/>
              </a:xfrm>
            </p:grpSpPr>
            <p:grpSp>
              <p:nvGrpSpPr>
                <p:cNvPr id="16494" name="Group 164"/>
                <p:cNvGrpSpPr>
                  <a:grpSpLocks/>
                </p:cNvGrpSpPr>
                <p:nvPr/>
              </p:nvGrpSpPr>
              <p:grpSpPr bwMode="auto">
                <a:xfrm rot="-852115">
                  <a:off x="5000084" y="3424708"/>
                  <a:ext cx="228082" cy="459314"/>
                  <a:chOff x="4964537" y="3393767"/>
                  <a:chExt cx="273538" cy="459314"/>
                </a:xfrm>
              </p:grpSpPr>
              <p:cxnSp>
                <p:nvCxnSpPr>
                  <p:cNvPr id="83" name="Straight Connector 82"/>
                  <p:cNvCxnSpPr/>
                  <p:nvPr/>
                </p:nvCxnSpPr>
                <p:spPr>
                  <a:xfrm rot="492115">
                    <a:off x="4980964" y="3393678"/>
                    <a:ext cx="253162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Connector 83"/>
                  <p:cNvCxnSpPr/>
                  <p:nvPr/>
                </p:nvCxnSpPr>
                <p:spPr>
                  <a:xfrm rot="15252115" flipH="1">
                    <a:off x="5064760" y="3426032"/>
                    <a:ext cx="74654" cy="253162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/>
                  <p:cNvCxnSpPr/>
                  <p:nvPr/>
                </p:nvCxnSpPr>
                <p:spPr>
                  <a:xfrm rot="21432115">
                    <a:off x="4957675" y="3703892"/>
                    <a:ext cx="258871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/>
                  <p:cNvCxnSpPr/>
                  <p:nvPr/>
                </p:nvCxnSpPr>
                <p:spPr>
                  <a:xfrm rot="21012115">
                    <a:off x="4984517" y="3853400"/>
                    <a:ext cx="25316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495" name="Group 165"/>
                <p:cNvGrpSpPr>
                  <a:grpSpLocks/>
                </p:cNvGrpSpPr>
                <p:nvPr/>
              </p:nvGrpSpPr>
              <p:grpSpPr bwMode="auto">
                <a:xfrm rot="9947885">
                  <a:off x="7680881" y="2674525"/>
                  <a:ext cx="287041" cy="469416"/>
                  <a:chOff x="4942051" y="3393724"/>
                  <a:chExt cx="344246" cy="469416"/>
                </a:xfrm>
              </p:grpSpPr>
              <p:cxnSp>
                <p:nvCxnSpPr>
                  <p:cNvPr id="79" name="Straight Connector 78"/>
                  <p:cNvCxnSpPr/>
                  <p:nvPr/>
                </p:nvCxnSpPr>
                <p:spPr>
                  <a:xfrm rot="492115">
                    <a:off x="4971919" y="3386749"/>
                    <a:ext cx="315974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 rot="72115">
                    <a:off x="4951131" y="3540754"/>
                    <a:ext cx="325491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 rot="21432115">
                    <a:off x="4949497" y="3693907"/>
                    <a:ext cx="317878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/>
                  <p:cNvCxnSpPr/>
                  <p:nvPr/>
                </p:nvCxnSpPr>
                <p:spPr>
                  <a:xfrm rot="4452115" flipV="1">
                    <a:off x="5099327" y="3698867"/>
                    <a:ext cx="25414" cy="285519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6483" name="Group 174"/>
              <p:cNvGrpSpPr>
                <a:grpSpLocks/>
              </p:cNvGrpSpPr>
              <p:nvPr/>
            </p:nvGrpSpPr>
            <p:grpSpPr bwMode="auto">
              <a:xfrm rot="9000000">
                <a:off x="4977460" y="2651061"/>
                <a:ext cx="2934219" cy="1251379"/>
                <a:chOff x="5015809" y="2691286"/>
                <a:chExt cx="2933578" cy="1252093"/>
              </a:xfrm>
            </p:grpSpPr>
            <p:grpSp>
              <p:nvGrpSpPr>
                <p:cNvPr id="16484" name="Group 175"/>
                <p:cNvGrpSpPr>
                  <a:grpSpLocks/>
                </p:cNvGrpSpPr>
                <p:nvPr/>
              </p:nvGrpSpPr>
              <p:grpSpPr bwMode="auto">
                <a:xfrm rot="-852115">
                  <a:off x="5015809" y="3424182"/>
                  <a:ext cx="227986" cy="519197"/>
                  <a:chOff x="4974132" y="3396188"/>
                  <a:chExt cx="273421" cy="519197"/>
                </a:xfrm>
              </p:grpSpPr>
              <p:cxnSp>
                <p:nvCxnSpPr>
                  <p:cNvPr id="73" name="Straight Connector 72"/>
                  <p:cNvCxnSpPr/>
                  <p:nvPr/>
                </p:nvCxnSpPr>
                <p:spPr>
                  <a:xfrm rot="492115">
                    <a:off x="4987442" y="3400191"/>
                    <a:ext cx="25506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72115">
                    <a:off x="4963827" y="3550964"/>
                    <a:ext cx="25887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21432115">
                    <a:off x="4972436" y="3694115"/>
                    <a:ext cx="25316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13452115" flipH="1">
                    <a:off x="5024926" y="3776345"/>
                    <a:ext cx="156083" cy="147721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485" name="Group 176"/>
                <p:cNvGrpSpPr>
                  <a:grpSpLocks/>
                </p:cNvGrpSpPr>
                <p:nvPr/>
              </p:nvGrpSpPr>
              <p:grpSpPr bwMode="auto">
                <a:xfrm rot="9947885">
                  <a:off x="7707281" y="2691286"/>
                  <a:ext cx="242106" cy="440865"/>
                  <a:chOff x="4965144" y="3404626"/>
                  <a:chExt cx="290355" cy="440865"/>
                </a:xfrm>
              </p:grpSpPr>
              <p:cxnSp>
                <p:nvCxnSpPr>
                  <p:cNvPr id="69" name="Straight Connector 68"/>
                  <p:cNvCxnSpPr/>
                  <p:nvPr/>
                </p:nvCxnSpPr>
                <p:spPr>
                  <a:xfrm rot="492115">
                    <a:off x="4984510" y="3392249"/>
                    <a:ext cx="274097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 rot="72115">
                    <a:off x="4967819" y="3535144"/>
                    <a:ext cx="266484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 rot="2652115" flipV="1">
                    <a:off x="5023321" y="3599757"/>
                    <a:ext cx="161793" cy="168371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 rot="21012115">
                    <a:off x="5001051" y="3829674"/>
                    <a:ext cx="256966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6466" name="Group 100"/>
            <p:cNvGrpSpPr>
              <a:grpSpLocks/>
            </p:cNvGrpSpPr>
            <p:nvPr/>
          </p:nvGrpSpPr>
          <p:grpSpPr bwMode="auto">
            <a:xfrm rot="1800000">
              <a:off x="4943479" y="1780520"/>
              <a:ext cx="3034819" cy="3044457"/>
              <a:chOff x="4953051" y="1760746"/>
              <a:chExt cx="3033797" cy="3044963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470316" y="1761516"/>
                <a:ext cx="0" cy="274683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475749" y="4530466"/>
                <a:ext cx="0" cy="274683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>
                <a:off x="7849572" y="3153024"/>
                <a:ext cx="0" cy="274545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>
                <a:off x="5086350" y="3159622"/>
                <a:ext cx="0" cy="274545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67" name="Group 105"/>
            <p:cNvGrpSpPr>
              <a:grpSpLocks/>
            </p:cNvGrpSpPr>
            <p:nvPr/>
          </p:nvGrpSpPr>
          <p:grpSpPr bwMode="auto">
            <a:xfrm rot="3600000">
              <a:off x="4945224" y="1783931"/>
              <a:ext cx="3060554" cy="3048026"/>
              <a:chOff x="4949130" y="1749109"/>
              <a:chExt cx="3061123" cy="3048535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6460738" y="1756565"/>
                <a:ext cx="0" cy="274684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6459213" y="4531442"/>
                <a:ext cx="0" cy="274684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>
                <a:off x="7872887" y="3135620"/>
                <a:ext cx="0" cy="274688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>
                <a:off x="5084305" y="3148215"/>
                <a:ext cx="0" cy="274689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3" name="Oval 132"/>
          <p:cNvSpPr/>
          <p:nvPr/>
        </p:nvSpPr>
        <p:spPr>
          <a:xfrm>
            <a:off x="4484688" y="3787775"/>
            <a:ext cx="147637" cy="1476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34" name="Group 133"/>
          <p:cNvGrpSpPr>
            <a:grpSpLocks/>
          </p:cNvGrpSpPr>
          <p:nvPr/>
        </p:nvGrpSpPr>
        <p:grpSpPr bwMode="auto">
          <a:xfrm>
            <a:off x="4554538" y="2762250"/>
            <a:ext cx="7937" cy="2208213"/>
            <a:chOff x="6948614" y="3503140"/>
            <a:chExt cx="7930" cy="2208694"/>
          </a:xfrm>
        </p:grpSpPr>
        <p:cxnSp>
          <p:nvCxnSpPr>
            <p:cNvPr id="135" name="Straight Connector 134"/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Start Button"/>
          <p:cNvGrpSpPr>
            <a:grpSpLocks/>
          </p:cNvGrpSpPr>
          <p:nvPr/>
        </p:nvGrpSpPr>
        <p:grpSpPr bwMode="auto">
          <a:xfrm>
            <a:off x="3568700" y="5683250"/>
            <a:ext cx="1982788" cy="609600"/>
            <a:chOff x="5473700" y="5127625"/>
            <a:chExt cx="1982788" cy="609600"/>
          </a:xfrm>
        </p:grpSpPr>
        <p:sp>
          <p:nvSpPr>
            <p:cNvPr id="138" name="Rounded Rectangle 137"/>
            <p:cNvSpPr/>
            <p:nvPr/>
          </p:nvSpPr>
          <p:spPr bwMode="auto">
            <a:xfrm>
              <a:off x="5473700" y="5127625"/>
              <a:ext cx="1982788" cy="609600"/>
            </a:xfrm>
            <a:prstGeom prst="roundRect">
              <a:avLst/>
            </a:prstGeom>
            <a:solidFill>
              <a:srgbClr val="EE79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9" name="Content Placeholder 6"/>
            <p:cNvSpPr>
              <a:spLocks/>
            </p:cNvSpPr>
            <p:nvPr/>
          </p:nvSpPr>
          <p:spPr bwMode="auto">
            <a:xfrm>
              <a:off x="5473700" y="5135563"/>
              <a:ext cx="1982788" cy="593725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fontAlgn="auto" hangingPunct="1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GB" altLang="en-US" sz="2400" b="1" dirty="0" smtClean="0">
                  <a:solidFill>
                    <a:schemeClr val="bg1"/>
                  </a:solidFill>
                  <a:latin typeface="+mn-lt"/>
                </a:rPr>
                <a:t>Start</a:t>
              </a:r>
              <a:endParaRPr lang="en-GB" altLang="en-US" sz="24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44" name="59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0:59</a:t>
            </a:r>
          </a:p>
        </p:txBody>
      </p:sp>
      <p:sp>
        <p:nvSpPr>
          <p:cNvPr id="145" name="58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0:58</a:t>
            </a:r>
          </a:p>
        </p:txBody>
      </p:sp>
      <p:sp>
        <p:nvSpPr>
          <p:cNvPr id="146" name="57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0:57</a:t>
            </a:r>
          </a:p>
        </p:txBody>
      </p:sp>
      <p:sp>
        <p:nvSpPr>
          <p:cNvPr id="147" name="56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0:56</a:t>
            </a:r>
          </a:p>
        </p:txBody>
      </p:sp>
      <p:sp>
        <p:nvSpPr>
          <p:cNvPr id="148" name="55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0:55</a:t>
            </a:r>
          </a:p>
        </p:txBody>
      </p:sp>
      <p:sp>
        <p:nvSpPr>
          <p:cNvPr id="149" name="54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0:54</a:t>
            </a:r>
          </a:p>
        </p:txBody>
      </p:sp>
      <p:sp>
        <p:nvSpPr>
          <p:cNvPr id="150" name="53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0:53</a:t>
            </a:r>
          </a:p>
        </p:txBody>
      </p:sp>
      <p:sp>
        <p:nvSpPr>
          <p:cNvPr id="151" name="52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0:52</a:t>
            </a:r>
          </a:p>
        </p:txBody>
      </p:sp>
      <p:sp>
        <p:nvSpPr>
          <p:cNvPr id="152" name="51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0:51</a:t>
            </a:r>
          </a:p>
        </p:txBody>
      </p:sp>
      <p:sp>
        <p:nvSpPr>
          <p:cNvPr id="153" name="5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0:50</a:t>
            </a:r>
          </a:p>
        </p:txBody>
      </p:sp>
      <p:sp>
        <p:nvSpPr>
          <p:cNvPr id="154" name="49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0:49</a:t>
            </a:r>
          </a:p>
        </p:txBody>
      </p:sp>
      <p:sp>
        <p:nvSpPr>
          <p:cNvPr id="155" name="48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0:48</a:t>
            </a:r>
          </a:p>
        </p:txBody>
      </p:sp>
      <p:sp>
        <p:nvSpPr>
          <p:cNvPr id="156" name="47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0:47</a:t>
            </a:r>
          </a:p>
        </p:txBody>
      </p:sp>
      <p:sp>
        <p:nvSpPr>
          <p:cNvPr id="157" name="46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0:46</a:t>
            </a:r>
          </a:p>
        </p:txBody>
      </p:sp>
      <p:sp>
        <p:nvSpPr>
          <p:cNvPr id="158" name="45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0:45</a:t>
            </a:r>
          </a:p>
        </p:txBody>
      </p:sp>
      <p:sp>
        <p:nvSpPr>
          <p:cNvPr id="159" name="44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0:44</a:t>
            </a:r>
          </a:p>
        </p:txBody>
      </p:sp>
      <p:sp>
        <p:nvSpPr>
          <p:cNvPr id="160" name="43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0:43</a:t>
            </a:r>
          </a:p>
        </p:txBody>
      </p:sp>
      <p:sp>
        <p:nvSpPr>
          <p:cNvPr id="161" name="42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0:42</a:t>
            </a:r>
          </a:p>
        </p:txBody>
      </p:sp>
      <p:sp>
        <p:nvSpPr>
          <p:cNvPr id="162" name="41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0:41</a:t>
            </a:r>
          </a:p>
        </p:txBody>
      </p:sp>
      <p:sp>
        <p:nvSpPr>
          <p:cNvPr id="163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0:40</a:t>
            </a:r>
          </a:p>
        </p:txBody>
      </p:sp>
      <p:sp>
        <p:nvSpPr>
          <p:cNvPr id="164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0:39</a:t>
            </a:r>
          </a:p>
        </p:txBody>
      </p:sp>
      <p:sp>
        <p:nvSpPr>
          <p:cNvPr id="165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0:38</a:t>
            </a:r>
          </a:p>
        </p:txBody>
      </p:sp>
      <p:sp>
        <p:nvSpPr>
          <p:cNvPr id="166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0:37</a:t>
            </a:r>
          </a:p>
        </p:txBody>
      </p:sp>
      <p:sp>
        <p:nvSpPr>
          <p:cNvPr id="167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0:36</a:t>
            </a:r>
          </a:p>
        </p:txBody>
      </p:sp>
      <p:sp>
        <p:nvSpPr>
          <p:cNvPr id="168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0:35</a:t>
            </a:r>
          </a:p>
        </p:txBody>
      </p:sp>
      <p:sp>
        <p:nvSpPr>
          <p:cNvPr id="169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0:34</a:t>
            </a:r>
          </a:p>
        </p:txBody>
      </p:sp>
      <p:sp>
        <p:nvSpPr>
          <p:cNvPr id="170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0:33</a:t>
            </a:r>
          </a:p>
        </p:txBody>
      </p:sp>
      <p:sp>
        <p:nvSpPr>
          <p:cNvPr id="171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0:32</a:t>
            </a:r>
          </a:p>
        </p:txBody>
      </p:sp>
      <p:sp>
        <p:nvSpPr>
          <p:cNvPr id="172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0:31</a:t>
            </a:r>
          </a:p>
        </p:txBody>
      </p:sp>
      <p:sp>
        <p:nvSpPr>
          <p:cNvPr id="173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0:30</a:t>
            </a:r>
          </a:p>
        </p:txBody>
      </p:sp>
      <p:sp>
        <p:nvSpPr>
          <p:cNvPr id="174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0:29</a:t>
            </a:r>
          </a:p>
        </p:txBody>
      </p:sp>
      <p:sp>
        <p:nvSpPr>
          <p:cNvPr id="175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0:28</a:t>
            </a:r>
          </a:p>
        </p:txBody>
      </p:sp>
      <p:sp>
        <p:nvSpPr>
          <p:cNvPr id="176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0:27</a:t>
            </a:r>
          </a:p>
        </p:txBody>
      </p:sp>
      <p:sp>
        <p:nvSpPr>
          <p:cNvPr id="177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0:26</a:t>
            </a:r>
          </a:p>
        </p:txBody>
      </p:sp>
      <p:sp>
        <p:nvSpPr>
          <p:cNvPr id="178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0:25</a:t>
            </a:r>
          </a:p>
        </p:txBody>
      </p:sp>
      <p:sp>
        <p:nvSpPr>
          <p:cNvPr id="179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0:24</a:t>
            </a:r>
          </a:p>
        </p:txBody>
      </p:sp>
      <p:sp>
        <p:nvSpPr>
          <p:cNvPr id="180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0:23</a:t>
            </a:r>
          </a:p>
        </p:txBody>
      </p:sp>
      <p:sp>
        <p:nvSpPr>
          <p:cNvPr id="181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0:22</a:t>
            </a:r>
          </a:p>
        </p:txBody>
      </p:sp>
      <p:sp>
        <p:nvSpPr>
          <p:cNvPr id="182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0:21</a:t>
            </a:r>
          </a:p>
        </p:txBody>
      </p:sp>
      <p:sp>
        <p:nvSpPr>
          <p:cNvPr id="183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0:20</a:t>
            </a:r>
          </a:p>
        </p:txBody>
      </p:sp>
      <p:sp>
        <p:nvSpPr>
          <p:cNvPr id="184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0:19</a:t>
            </a:r>
          </a:p>
        </p:txBody>
      </p:sp>
      <p:sp>
        <p:nvSpPr>
          <p:cNvPr id="185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0:18</a:t>
            </a:r>
          </a:p>
        </p:txBody>
      </p:sp>
      <p:sp>
        <p:nvSpPr>
          <p:cNvPr id="186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0:17</a:t>
            </a:r>
          </a:p>
        </p:txBody>
      </p:sp>
      <p:sp>
        <p:nvSpPr>
          <p:cNvPr id="187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0:16</a:t>
            </a:r>
          </a:p>
        </p:txBody>
      </p:sp>
      <p:sp>
        <p:nvSpPr>
          <p:cNvPr id="188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0:15</a:t>
            </a:r>
          </a:p>
        </p:txBody>
      </p:sp>
      <p:sp>
        <p:nvSpPr>
          <p:cNvPr id="189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0:14</a:t>
            </a:r>
          </a:p>
        </p:txBody>
      </p:sp>
      <p:sp>
        <p:nvSpPr>
          <p:cNvPr id="190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0:13</a:t>
            </a:r>
          </a:p>
        </p:txBody>
      </p:sp>
      <p:sp>
        <p:nvSpPr>
          <p:cNvPr id="191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0:12</a:t>
            </a:r>
          </a:p>
        </p:txBody>
      </p:sp>
      <p:sp>
        <p:nvSpPr>
          <p:cNvPr id="192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0:11</a:t>
            </a:r>
          </a:p>
        </p:txBody>
      </p:sp>
      <p:sp>
        <p:nvSpPr>
          <p:cNvPr id="193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0:10</a:t>
            </a:r>
          </a:p>
        </p:txBody>
      </p:sp>
      <p:sp>
        <p:nvSpPr>
          <p:cNvPr id="194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0:09</a:t>
            </a:r>
          </a:p>
        </p:txBody>
      </p:sp>
      <p:sp>
        <p:nvSpPr>
          <p:cNvPr id="195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0:08</a:t>
            </a:r>
          </a:p>
        </p:txBody>
      </p:sp>
      <p:sp>
        <p:nvSpPr>
          <p:cNvPr id="196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0:07</a:t>
            </a:r>
          </a:p>
        </p:txBody>
      </p:sp>
      <p:sp>
        <p:nvSpPr>
          <p:cNvPr id="197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0:06</a:t>
            </a:r>
          </a:p>
        </p:txBody>
      </p:sp>
      <p:sp>
        <p:nvSpPr>
          <p:cNvPr id="198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0:05</a:t>
            </a:r>
          </a:p>
        </p:txBody>
      </p:sp>
      <p:sp>
        <p:nvSpPr>
          <p:cNvPr id="199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0:04</a:t>
            </a:r>
          </a:p>
        </p:txBody>
      </p:sp>
      <p:sp>
        <p:nvSpPr>
          <p:cNvPr id="200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0:03</a:t>
            </a:r>
          </a:p>
        </p:txBody>
      </p:sp>
      <p:sp>
        <p:nvSpPr>
          <p:cNvPr id="201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0:02</a:t>
            </a:r>
          </a:p>
        </p:txBody>
      </p:sp>
      <p:sp>
        <p:nvSpPr>
          <p:cNvPr id="202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0:01</a:t>
            </a:r>
          </a:p>
        </p:txBody>
      </p:sp>
      <p:sp>
        <p:nvSpPr>
          <p:cNvPr id="203" name="Times Up!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0B050"/>
                </a:solidFill>
              </a:rPr>
              <a:t>Time’s up!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6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46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52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55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57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58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29" grpId="0" animBg="1"/>
      <p:bldP spid="29" grpId="1" animBg="1"/>
      <p:bldP spid="29" grpId="2" animBg="1"/>
      <p:bldP spid="29" grpId="3" animBg="1"/>
      <p:bldP spid="30" grpId="0" animBg="1"/>
      <p:bldP spid="30" grpId="1" animBg="1"/>
      <p:bldP spid="30" grpId="2" animBg="1"/>
      <p:bldP spid="30" grpId="3" animBg="1"/>
      <p:bldP spid="31" grpId="0" animBg="1"/>
      <p:bldP spid="31" grpId="1" animBg="1"/>
      <p:bldP spid="31" grpId="2" animBg="1"/>
      <p:bldP spid="31" grpId="3" animBg="1"/>
      <p:bldP spid="32" grpId="0" animBg="1"/>
      <p:bldP spid="32" grpId="1" animBg="1"/>
      <p:bldP spid="32" grpId="2" animBg="1"/>
      <p:bldP spid="32" grpId="3" animBg="1"/>
      <p:bldP spid="13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82975" y="696913"/>
            <a:ext cx="2178050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Tick-</a:t>
            </a:r>
            <a:r>
              <a:rPr lang="en-GB" altLang="en-US" sz="4000" dirty="0" err="1">
                <a:latin typeface="+mj-lt"/>
              </a:rPr>
              <a:t>Tock</a:t>
            </a:r>
            <a:endParaRPr lang="en-GB" sz="4000" dirty="0"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5650" y="1538288"/>
            <a:ext cx="7632700" cy="620712"/>
          </a:xfrm>
          <a:prstGeom prst="roundRect">
            <a:avLst/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Think of pairs of numbers where one is…</a:t>
            </a:r>
          </a:p>
        </p:txBody>
      </p:sp>
      <p:pic>
        <p:nvPicPr>
          <p:cNvPr id="174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497263" y="2216150"/>
            <a:ext cx="2149475" cy="12319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6000" dirty="0">
                <a:solidFill>
                  <a:srgbClr val="78477D"/>
                </a:solidFill>
                <a:latin typeface="+mj-lt"/>
              </a:rPr>
              <a:t>9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78477D"/>
                </a:solidFill>
                <a:latin typeface="+mj-lt"/>
              </a:rPr>
              <a:t>less than the other</a:t>
            </a:r>
            <a:endParaRPr lang="en-GB" dirty="0">
              <a:solidFill>
                <a:srgbClr val="78477D"/>
              </a:solidFill>
              <a:latin typeface="+mj-lt"/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368425" y="4521200"/>
            <a:ext cx="6408738" cy="649288"/>
            <a:chOff x="2554688" y="4221432"/>
            <a:chExt cx="6408376" cy="649671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718192" y="4871103"/>
              <a:ext cx="603850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726128" y="4618541"/>
              <a:ext cx="0" cy="2477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394429" y="4618541"/>
              <a:ext cx="0" cy="2477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061141" y="4618541"/>
              <a:ext cx="0" cy="2477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729440" y="4618541"/>
              <a:ext cx="0" cy="2477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397740" y="4618541"/>
              <a:ext cx="0" cy="2477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066040" y="4618541"/>
              <a:ext cx="0" cy="2477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84" name="Rectangle 8"/>
            <p:cNvSpPr>
              <a:spLocks noChangeArrowheads="1"/>
            </p:cNvSpPr>
            <p:nvPr/>
          </p:nvSpPr>
          <p:spPr bwMode="auto">
            <a:xfrm>
              <a:off x="2554688" y="4221432"/>
              <a:ext cx="3241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7585" name="Rectangle 23"/>
            <p:cNvSpPr>
              <a:spLocks noChangeArrowheads="1"/>
            </p:cNvSpPr>
            <p:nvPr/>
          </p:nvSpPr>
          <p:spPr bwMode="auto">
            <a:xfrm>
              <a:off x="3168198" y="4223165"/>
              <a:ext cx="4427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7586" name="Rectangle 24"/>
            <p:cNvSpPr>
              <a:spLocks noChangeArrowheads="1"/>
            </p:cNvSpPr>
            <p:nvPr/>
          </p:nvSpPr>
          <p:spPr bwMode="auto">
            <a:xfrm>
              <a:off x="3872598" y="4224898"/>
              <a:ext cx="3802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587" name="Rectangle 25"/>
            <p:cNvSpPr>
              <a:spLocks noChangeArrowheads="1"/>
            </p:cNvSpPr>
            <p:nvPr/>
          </p:nvSpPr>
          <p:spPr bwMode="auto">
            <a:xfrm>
              <a:off x="4529224" y="4226631"/>
              <a:ext cx="41710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17588" name="Rectangle 26"/>
            <p:cNvSpPr>
              <a:spLocks noChangeArrowheads="1"/>
            </p:cNvSpPr>
            <p:nvPr/>
          </p:nvSpPr>
          <p:spPr bwMode="auto">
            <a:xfrm>
              <a:off x="5189341" y="4228364"/>
              <a:ext cx="4122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17589" name="Rectangle 27"/>
            <p:cNvSpPr>
              <a:spLocks noChangeArrowheads="1"/>
            </p:cNvSpPr>
            <p:nvPr/>
          </p:nvSpPr>
          <p:spPr bwMode="auto">
            <a:xfrm>
              <a:off x="5853558" y="4230097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tx1"/>
                  </a:solidFill>
                </a:rPr>
                <a:t>14</a:t>
              </a:r>
            </a:p>
          </p:txBody>
        </p:sp>
        <p:cxnSp>
          <p:nvCxnSpPr>
            <p:cNvPr id="204" name="Straight Connector 203"/>
            <p:cNvCxnSpPr/>
            <p:nvPr/>
          </p:nvCxnSpPr>
          <p:spPr>
            <a:xfrm>
              <a:off x="6732752" y="4618541"/>
              <a:ext cx="0" cy="2477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7401052" y="4618541"/>
              <a:ext cx="0" cy="2477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8069351" y="4618541"/>
              <a:ext cx="0" cy="2477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8736064" y="4618541"/>
              <a:ext cx="0" cy="2477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94" name="Rectangle 207"/>
            <p:cNvSpPr>
              <a:spLocks noChangeArrowheads="1"/>
            </p:cNvSpPr>
            <p:nvPr/>
          </p:nvSpPr>
          <p:spPr bwMode="auto">
            <a:xfrm>
              <a:off x="6527726" y="4238580"/>
              <a:ext cx="41870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17595" name="Rectangle 208"/>
            <p:cNvSpPr>
              <a:spLocks noChangeArrowheads="1"/>
            </p:cNvSpPr>
            <p:nvPr/>
          </p:nvSpPr>
          <p:spPr bwMode="auto">
            <a:xfrm>
              <a:off x="7201894" y="4247063"/>
              <a:ext cx="4203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17596" name="Rectangle 209"/>
            <p:cNvSpPr>
              <a:spLocks noChangeArrowheads="1"/>
            </p:cNvSpPr>
            <p:nvPr/>
          </p:nvSpPr>
          <p:spPr bwMode="auto">
            <a:xfrm>
              <a:off x="7867516" y="4238454"/>
              <a:ext cx="40588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tx1"/>
                  </a:solidFill>
                </a:rPr>
                <a:t>17</a:t>
              </a:r>
            </a:p>
          </p:txBody>
        </p:sp>
        <p:sp>
          <p:nvSpPr>
            <p:cNvPr id="17597" name="Rectangle 210"/>
            <p:cNvSpPr>
              <a:spLocks noChangeArrowheads="1"/>
            </p:cNvSpPr>
            <p:nvPr/>
          </p:nvSpPr>
          <p:spPr bwMode="auto">
            <a:xfrm>
              <a:off x="8533138" y="4238391"/>
              <a:ext cx="42992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tx1"/>
                  </a:solidFill>
                </a:rPr>
                <a:t>18</a:t>
              </a:r>
            </a:p>
          </p:txBody>
        </p:sp>
      </p:grpSp>
      <p:sp>
        <p:nvSpPr>
          <p:cNvPr id="15" name="Curved Down Arrow 14"/>
          <p:cNvSpPr/>
          <p:nvPr/>
        </p:nvSpPr>
        <p:spPr>
          <a:xfrm flipH="1">
            <a:off x="4068763" y="3832225"/>
            <a:ext cx="903287" cy="649288"/>
          </a:xfrm>
          <a:prstGeom prst="curvedDownArrow">
            <a:avLst/>
          </a:prstGeom>
          <a:solidFill>
            <a:srgbClr val="A9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Curved Down Arrow 28"/>
          <p:cNvSpPr/>
          <p:nvPr/>
        </p:nvSpPr>
        <p:spPr>
          <a:xfrm flipH="1">
            <a:off x="4722813" y="3832225"/>
            <a:ext cx="903287" cy="649288"/>
          </a:xfrm>
          <a:prstGeom prst="curvedDownArrow">
            <a:avLst/>
          </a:prstGeom>
          <a:solidFill>
            <a:srgbClr val="A9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Curved Down Arrow 29"/>
          <p:cNvSpPr/>
          <p:nvPr/>
        </p:nvSpPr>
        <p:spPr>
          <a:xfrm flipH="1">
            <a:off x="5387975" y="3832225"/>
            <a:ext cx="901700" cy="649288"/>
          </a:xfrm>
          <a:prstGeom prst="curvedDownArrow">
            <a:avLst/>
          </a:prstGeom>
          <a:solidFill>
            <a:srgbClr val="A9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Curved Down Arrow 30"/>
          <p:cNvSpPr/>
          <p:nvPr/>
        </p:nvSpPr>
        <p:spPr>
          <a:xfrm flipH="1">
            <a:off x="6065838" y="3832225"/>
            <a:ext cx="903287" cy="649288"/>
          </a:xfrm>
          <a:prstGeom prst="curvedDownArrow">
            <a:avLst/>
          </a:prstGeom>
          <a:solidFill>
            <a:srgbClr val="A9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Curved Down Arrow 31"/>
          <p:cNvSpPr/>
          <p:nvPr/>
        </p:nvSpPr>
        <p:spPr>
          <a:xfrm flipH="1">
            <a:off x="6729413" y="3832225"/>
            <a:ext cx="903287" cy="649288"/>
          </a:xfrm>
          <a:prstGeom prst="curvedDownArrow">
            <a:avLst/>
          </a:prstGeom>
          <a:solidFill>
            <a:srgbClr val="A9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12" name="Curved Down Arrow 211"/>
          <p:cNvSpPr/>
          <p:nvPr/>
        </p:nvSpPr>
        <p:spPr>
          <a:xfrm flipH="1">
            <a:off x="3367088" y="3821113"/>
            <a:ext cx="901700" cy="649287"/>
          </a:xfrm>
          <a:prstGeom prst="curvedDownArrow">
            <a:avLst/>
          </a:prstGeom>
          <a:solidFill>
            <a:srgbClr val="A9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13" name="Curved Down Arrow 212"/>
          <p:cNvSpPr/>
          <p:nvPr/>
        </p:nvSpPr>
        <p:spPr>
          <a:xfrm flipH="1">
            <a:off x="2663825" y="3811588"/>
            <a:ext cx="903288" cy="649287"/>
          </a:xfrm>
          <a:prstGeom prst="curvedDownArrow">
            <a:avLst/>
          </a:prstGeom>
          <a:solidFill>
            <a:srgbClr val="A9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14" name="Curved Down Arrow 213"/>
          <p:cNvSpPr/>
          <p:nvPr/>
        </p:nvSpPr>
        <p:spPr>
          <a:xfrm flipH="1">
            <a:off x="1960563" y="3800475"/>
            <a:ext cx="903287" cy="650875"/>
          </a:xfrm>
          <a:prstGeom prst="curvedDownArrow">
            <a:avLst/>
          </a:prstGeom>
          <a:solidFill>
            <a:srgbClr val="A9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15" name="Curved Down Arrow 214"/>
          <p:cNvSpPr/>
          <p:nvPr/>
        </p:nvSpPr>
        <p:spPr>
          <a:xfrm flipH="1">
            <a:off x="1335088" y="3790950"/>
            <a:ext cx="903287" cy="649288"/>
          </a:xfrm>
          <a:prstGeom prst="curvedDownArrow">
            <a:avLst/>
          </a:prstGeom>
          <a:solidFill>
            <a:srgbClr val="A9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208" name="Group 259"/>
          <p:cNvGrpSpPr>
            <a:grpSpLocks/>
          </p:cNvGrpSpPr>
          <p:nvPr/>
        </p:nvGrpSpPr>
        <p:grpSpPr bwMode="auto">
          <a:xfrm>
            <a:off x="2924175" y="2216150"/>
            <a:ext cx="3295650" cy="3295650"/>
            <a:chOff x="4811713" y="1660525"/>
            <a:chExt cx="3295650" cy="3295650"/>
          </a:xfrm>
        </p:grpSpPr>
        <p:grpSp>
          <p:nvGrpSpPr>
            <p:cNvPr id="17492" name="Group 258"/>
            <p:cNvGrpSpPr>
              <a:grpSpLocks/>
            </p:cNvGrpSpPr>
            <p:nvPr/>
          </p:nvGrpSpPr>
          <p:grpSpPr bwMode="auto">
            <a:xfrm>
              <a:off x="4811713" y="1660525"/>
              <a:ext cx="3295650" cy="3295650"/>
              <a:chOff x="4811713" y="1660525"/>
              <a:chExt cx="3295650" cy="3295650"/>
            </a:xfrm>
          </p:grpSpPr>
          <p:grpSp>
            <p:nvGrpSpPr>
              <p:cNvPr id="17503" name="Group 2"/>
              <p:cNvGrpSpPr>
                <a:grpSpLocks/>
              </p:cNvGrpSpPr>
              <p:nvPr/>
            </p:nvGrpSpPr>
            <p:grpSpPr bwMode="auto">
              <a:xfrm>
                <a:off x="4811713" y="1660525"/>
                <a:ext cx="3295650" cy="3295650"/>
                <a:chOff x="2920313" y="1784007"/>
                <a:chExt cx="3295136" cy="3295136"/>
              </a:xfrm>
            </p:grpSpPr>
            <p:sp>
              <p:nvSpPr>
                <p:cNvPr id="296" name="Oval 295"/>
                <p:cNvSpPr/>
                <p:nvPr/>
              </p:nvSpPr>
              <p:spPr>
                <a:xfrm>
                  <a:off x="2920313" y="1784007"/>
                  <a:ext cx="3295136" cy="3295136"/>
                </a:xfrm>
                <a:prstGeom prst="ellipse">
                  <a:avLst/>
                </a:prstGeom>
                <a:solidFill>
                  <a:schemeClr val="tx1">
                    <a:lumMod val="25000"/>
                    <a:lumOff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97" name="Oval 296"/>
                <p:cNvSpPr/>
                <p:nvPr/>
              </p:nvSpPr>
              <p:spPr>
                <a:xfrm>
                  <a:off x="2994914" y="1841148"/>
                  <a:ext cx="3171330" cy="317133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</p:grpSp>
          <p:grpSp>
            <p:nvGrpSpPr>
              <p:cNvPr id="17504" name="Group 99"/>
              <p:cNvGrpSpPr>
                <a:grpSpLocks/>
              </p:cNvGrpSpPr>
              <p:nvPr/>
            </p:nvGrpSpPr>
            <p:grpSpPr bwMode="auto">
              <a:xfrm>
                <a:off x="4936777" y="1770792"/>
                <a:ext cx="3043160" cy="3066954"/>
                <a:chOff x="4952327" y="1755434"/>
                <a:chExt cx="3043724" cy="3065897"/>
              </a:xfrm>
            </p:grpSpPr>
            <p:cxnSp>
              <p:nvCxnSpPr>
                <p:cNvPr id="292" name="Straight Connector 291"/>
                <p:cNvCxnSpPr/>
                <p:nvPr/>
              </p:nvCxnSpPr>
              <p:spPr>
                <a:xfrm>
                  <a:off x="6478546" y="1754705"/>
                  <a:ext cx="0" cy="274542"/>
                </a:xfrm>
                <a:prstGeom prst="line">
                  <a:avLst/>
                </a:prstGeom>
                <a:ln w="5715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Connector 292"/>
                <p:cNvCxnSpPr/>
                <p:nvPr/>
              </p:nvCxnSpPr>
              <p:spPr>
                <a:xfrm>
                  <a:off x="6473783" y="4546155"/>
                  <a:ext cx="0" cy="274543"/>
                </a:xfrm>
                <a:prstGeom prst="line">
                  <a:avLst/>
                </a:prstGeom>
                <a:ln w="5715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Connector 293"/>
                <p:cNvCxnSpPr/>
                <p:nvPr/>
              </p:nvCxnSpPr>
              <p:spPr>
                <a:xfrm rot="16200000">
                  <a:off x="7859134" y="3151944"/>
                  <a:ext cx="0" cy="274688"/>
                </a:xfrm>
                <a:prstGeom prst="line">
                  <a:avLst/>
                </a:prstGeom>
                <a:ln w="5715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Straight Connector 294"/>
                <p:cNvCxnSpPr/>
                <p:nvPr/>
              </p:nvCxnSpPr>
              <p:spPr>
                <a:xfrm rot="16200000">
                  <a:off x="5090021" y="3151944"/>
                  <a:ext cx="0" cy="274688"/>
                </a:xfrm>
                <a:prstGeom prst="line">
                  <a:avLst/>
                </a:prstGeom>
                <a:ln w="5715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505" name="Group 129"/>
              <p:cNvGrpSpPr>
                <a:grpSpLocks/>
              </p:cNvGrpSpPr>
              <p:nvPr/>
            </p:nvGrpSpPr>
            <p:grpSpPr bwMode="auto">
              <a:xfrm>
                <a:off x="4999068" y="2675471"/>
                <a:ext cx="2925926" cy="1193866"/>
                <a:chOff x="5015729" y="2660036"/>
                <a:chExt cx="2925284" cy="1192941"/>
              </a:xfrm>
            </p:grpSpPr>
            <p:grpSp>
              <p:nvGrpSpPr>
                <p:cNvPr id="17561" name="Group 117"/>
                <p:cNvGrpSpPr>
                  <a:grpSpLocks/>
                </p:cNvGrpSpPr>
                <p:nvPr/>
              </p:nvGrpSpPr>
              <p:grpSpPr bwMode="auto">
                <a:xfrm rot="-852115">
                  <a:off x="5015729" y="3438012"/>
                  <a:ext cx="247909" cy="414965"/>
                  <a:chOff x="4984978" y="3413613"/>
                  <a:chExt cx="297317" cy="414965"/>
                </a:xfrm>
              </p:grpSpPr>
              <p:cxnSp>
                <p:nvCxnSpPr>
                  <p:cNvPr id="288" name="Straight Connector 287"/>
                  <p:cNvCxnSpPr/>
                  <p:nvPr/>
                </p:nvCxnSpPr>
                <p:spPr>
                  <a:xfrm rot="492115">
                    <a:off x="4991706" y="3402560"/>
                    <a:ext cx="253162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Straight Connector 288"/>
                  <p:cNvCxnSpPr/>
                  <p:nvPr/>
                </p:nvCxnSpPr>
                <p:spPr>
                  <a:xfrm rot="72115">
                    <a:off x="4984672" y="3542398"/>
                    <a:ext cx="258872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Connector 289"/>
                  <p:cNvCxnSpPr/>
                  <p:nvPr/>
                </p:nvCxnSpPr>
                <p:spPr>
                  <a:xfrm rot="21432115">
                    <a:off x="5002072" y="3692298"/>
                    <a:ext cx="26458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/>
                  <p:cNvCxnSpPr/>
                  <p:nvPr/>
                </p:nvCxnSpPr>
                <p:spPr>
                  <a:xfrm rot="21012115">
                    <a:off x="5015498" y="3822559"/>
                    <a:ext cx="262679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562" name="Group 124"/>
                <p:cNvGrpSpPr>
                  <a:grpSpLocks/>
                </p:cNvGrpSpPr>
                <p:nvPr/>
              </p:nvGrpSpPr>
              <p:grpSpPr bwMode="auto">
                <a:xfrm rot="9947885">
                  <a:off x="7711114" y="2660036"/>
                  <a:ext cx="229899" cy="485950"/>
                  <a:chOff x="4972570" y="3391082"/>
                  <a:chExt cx="275717" cy="485950"/>
                </a:xfrm>
              </p:grpSpPr>
              <p:cxnSp>
                <p:nvCxnSpPr>
                  <p:cNvPr id="284" name="Straight Connector 283"/>
                  <p:cNvCxnSpPr/>
                  <p:nvPr/>
                </p:nvCxnSpPr>
                <p:spPr>
                  <a:xfrm rot="11652115" flipH="1">
                    <a:off x="5003103" y="3405923"/>
                    <a:ext cx="245547" cy="7931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>
                  <a:xfrm rot="11652115" flipH="1">
                    <a:off x="4975893" y="3531190"/>
                    <a:ext cx="226512" cy="3807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Straight Connector 285"/>
                  <p:cNvCxnSpPr/>
                  <p:nvPr/>
                </p:nvCxnSpPr>
                <p:spPr>
                  <a:xfrm rot="11652115" flipH="1">
                    <a:off x="4983155" y="3666163"/>
                    <a:ext cx="232223" cy="57106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7" name="Straight Connector 286"/>
                  <p:cNvCxnSpPr/>
                  <p:nvPr/>
                </p:nvCxnSpPr>
                <p:spPr>
                  <a:xfrm rot="11652115" flipH="1">
                    <a:off x="5008010" y="3780551"/>
                    <a:ext cx="236030" cy="104694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7506" name="Group 130"/>
              <p:cNvGrpSpPr>
                <a:grpSpLocks/>
              </p:cNvGrpSpPr>
              <p:nvPr/>
            </p:nvGrpSpPr>
            <p:grpSpPr bwMode="auto">
              <a:xfrm rot="1800000">
                <a:off x="4998613" y="2727760"/>
                <a:ext cx="2928624" cy="1151567"/>
                <a:chOff x="5012348" y="2706957"/>
                <a:chExt cx="2927987" cy="1152230"/>
              </a:xfrm>
            </p:grpSpPr>
            <p:grpSp>
              <p:nvGrpSpPr>
                <p:cNvPr id="17551" name="Group 131"/>
                <p:cNvGrpSpPr>
                  <a:grpSpLocks/>
                </p:cNvGrpSpPr>
                <p:nvPr/>
              </p:nvGrpSpPr>
              <p:grpSpPr bwMode="auto">
                <a:xfrm rot="-852115">
                  <a:off x="5012348" y="3432727"/>
                  <a:ext cx="249132" cy="426460"/>
                  <a:chOff x="4980881" y="3407634"/>
                  <a:chExt cx="298783" cy="426460"/>
                </a:xfrm>
              </p:grpSpPr>
              <p:cxnSp>
                <p:nvCxnSpPr>
                  <p:cNvPr id="278" name="Straight Connector 277"/>
                  <p:cNvCxnSpPr/>
                  <p:nvPr/>
                </p:nvCxnSpPr>
                <p:spPr>
                  <a:xfrm rot="492115">
                    <a:off x="4996191" y="3402262"/>
                    <a:ext cx="276004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Straight Connector 278"/>
                  <p:cNvCxnSpPr/>
                  <p:nvPr/>
                </p:nvCxnSpPr>
                <p:spPr>
                  <a:xfrm rot="72115">
                    <a:off x="4970399" y="3530284"/>
                    <a:ext cx="277907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Connector 279"/>
                  <p:cNvCxnSpPr/>
                  <p:nvPr/>
                </p:nvCxnSpPr>
                <p:spPr>
                  <a:xfrm rot="21432115">
                    <a:off x="4984516" y="3676721"/>
                    <a:ext cx="281714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1" name="Straight Connector 280"/>
                  <p:cNvCxnSpPr/>
                  <p:nvPr/>
                </p:nvCxnSpPr>
                <p:spPr>
                  <a:xfrm rot="21012115">
                    <a:off x="5000764" y="3831203"/>
                    <a:ext cx="255065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552" name="Group 132"/>
                <p:cNvGrpSpPr>
                  <a:grpSpLocks/>
                </p:cNvGrpSpPr>
                <p:nvPr/>
              </p:nvGrpSpPr>
              <p:grpSpPr bwMode="auto">
                <a:xfrm rot="9947885">
                  <a:off x="7684861" y="2706957"/>
                  <a:ext cx="255474" cy="440919"/>
                  <a:chOff x="4980008" y="3393239"/>
                  <a:chExt cx="306385" cy="440919"/>
                </a:xfrm>
              </p:grpSpPr>
              <p:cxnSp>
                <p:nvCxnSpPr>
                  <p:cNvPr id="274" name="Straight Connector 273"/>
                  <p:cNvCxnSpPr/>
                  <p:nvPr/>
                </p:nvCxnSpPr>
                <p:spPr>
                  <a:xfrm rot="492115">
                    <a:off x="4983867" y="3393715"/>
                    <a:ext cx="302646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5" name="Straight Connector 274"/>
                  <p:cNvCxnSpPr/>
                  <p:nvPr/>
                </p:nvCxnSpPr>
                <p:spPr>
                  <a:xfrm rot="72115">
                    <a:off x="4976436" y="3536156"/>
                    <a:ext cx="285516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6" name="Straight Connector 275"/>
                  <p:cNvCxnSpPr/>
                  <p:nvPr/>
                </p:nvCxnSpPr>
                <p:spPr>
                  <a:xfrm rot="21432115">
                    <a:off x="4987589" y="3686068"/>
                    <a:ext cx="279805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Connector 276"/>
                  <p:cNvCxnSpPr/>
                  <p:nvPr/>
                </p:nvCxnSpPr>
                <p:spPr>
                  <a:xfrm rot="21012115">
                    <a:off x="4994488" y="3834884"/>
                    <a:ext cx="277902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7507" name="Group 141"/>
              <p:cNvGrpSpPr>
                <a:grpSpLocks/>
              </p:cNvGrpSpPr>
              <p:nvPr/>
            </p:nvGrpSpPr>
            <p:grpSpPr bwMode="auto">
              <a:xfrm rot="3600000">
                <a:off x="4989966" y="2708159"/>
                <a:ext cx="2947155" cy="1187609"/>
                <a:chOff x="4997757" y="2691765"/>
                <a:chExt cx="2946504" cy="1186691"/>
              </a:xfrm>
            </p:grpSpPr>
            <p:grpSp>
              <p:nvGrpSpPr>
                <p:cNvPr id="17541" name="Group 142"/>
                <p:cNvGrpSpPr>
                  <a:grpSpLocks/>
                </p:cNvGrpSpPr>
                <p:nvPr/>
              </p:nvGrpSpPr>
              <p:grpSpPr bwMode="auto">
                <a:xfrm rot="-852115">
                  <a:off x="4997757" y="3443405"/>
                  <a:ext cx="251382" cy="435051"/>
                  <a:chOff x="4959413" y="3414551"/>
                  <a:chExt cx="301478" cy="435051"/>
                </a:xfrm>
              </p:grpSpPr>
              <p:cxnSp>
                <p:nvCxnSpPr>
                  <p:cNvPr id="268" name="Straight Connector 267"/>
                  <p:cNvCxnSpPr/>
                  <p:nvPr/>
                </p:nvCxnSpPr>
                <p:spPr>
                  <a:xfrm rot="492115">
                    <a:off x="4967244" y="3406331"/>
                    <a:ext cx="270288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Straight Connector 268"/>
                  <p:cNvCxnSpPr/>
                  <p:nvPr/>
                </p:nvCxnSpPr>
                <p:spPr>
                  <a:xfrm rot="72115">
                    <a:off x="4958458" y="3541596"/>
                    <a:ext cx="272192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Straight Connector 269"/>
                  <p:cNvCxnSpPr/>
                  <p:nvPr/>
                </p:nvCxnSpPr>
                <p:spPr>
                  <a:xfrm rot="21432115">
                    <a:off x="4959849" y="3705358"/>
                    <a:ext cx="272191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Straight Connector 270"/>
                  <p:cNvCxnSpPr/>
                  <p:nvPr/>
                </p:nvCxnSpPr>
                <p:spPr>
                  <a:xfrm rot="21012115">
                    <a:off x="4989742" y="3849741"/>
                    <a:ext cx="268384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542" name="Group 143"/>
                <p:cNvGrpSpPr>
                  <a:grpSpLocks/>
                </p:cNvGrpSpPr>
                <p:nvPr/>
              </p:nvGrpSpPr>
              <p:grpSpPr bwMode="auto">
                <a:xfrm rot="9947885">
                  <a:off x="7705545" y="2691765"/>
                  <a:ext cx="238716" cy="433674"/>
                  <a:chOff x="4970237" y="3412080"/>
                  <a:chExt cx="286289" cy="433674"/>
                </a:xfrm>
              </p:grpSpPr>
              <p:cxnSp>
                <p:nvCxnSpPr>
                  <p:cNvPr id="264" name="Straight Connector 263"/>
                  <p:cNvCxnSpPr/>
                  <p:nvPr/>
                </p:nvCxnSpPr>
                <p:spPr>
                  <a:xfrm rot="492115">
                    <a:off x="5004755" y="3419435"/>
                    <a:ext cx="255062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" name="Straight Connector 264"/>
                  <p:cNvCxnSpPr/>
                  <p:nvPr/>
                </p:nvCxnSpPr>
                <p:spPr>
                  <a:xfrm rot="72115">
                    <a:off x="4991506" y="3559833"/>
                    <a:ext cx="251255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/>
                  <p:cNvCxnSpPr/>
                  <p:nvPr/>
                </p:nvCxnSpPr>
                <p:spPr>
                  <a:xfrm rot="21432115">
                    <a:off x="4981484" y="3707342"/>
                    <a:ext cx="272192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Connector 266"/>
                  <p:cNvCxnSpPr/>
                  <p:nvPr/>
                </p:nvCxnSpPr>
                <p:spPr>
                  <a:xfrm rot="21012115">
                    <a:off x="5013895" y="3852356"/>
                    <a:ext cx="251255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7508" name="Group 152"/>
              <p:cNvGrpSpPr>
                <a:grpSpLocks/>
              </p:cNvGrpSpPr>
              <p:nvPr/>
            </p:nvGrpSpPr>
            <p:grpSpPr bwMode="auto">
              <a:xfrm rot="5400000">
                <a:off x="5003510" y="2703805"/>
                <a:ext cx="2974887" cy="1205088"/>
                <a:chOff x="4989939" y="2652553"/>
                <a:chExt cx="2974237" cy="1205771"/>
              </a:xfrm>
            </p:grpSpPr>
            <p:grpSp>
              <p:nvGrpSpPr>
                <p:cNvPr id="17531" name="Group 153"/>
                <p:cNvGrpSpPr>
                  <a:grpSpLocks/>
                </p:cNvGrpSpPr>
                <p:nvPr/>
              </p:nvGrpSpPr>
              <p:grpSpPr bwMode="auto">
                <a:xfrm rot="-852115">
                  <a:off x="4989939" y="3415098"/>
                  <a:ext cx="239926" cy="443226"/>
                  <a:chOff x="4957729" y="3383658"/>
                  <a:chExt cx="287743" cy="443226"/>
                </a:xfrm>
              </p:grpSpPr>
              <p:cxnSp>
                <p:nvCxnSpPr>
                  <p:cNvPr id="258" name="Straight Connector 257"/>
                  <p:cNvCxnSpPr/>
                  <p:nvPr/>
                </p:nvCxnSpPr>
                <p:spPr>
                  <a:xfrm rot="492115">
                    <a:off x="4960633" y="3382845"/>
                    <a:ext cx="27410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" name="Straight Connector 258"/>
                  <p:cNvCxnSpPr/>
                  <p:nvPr/>
                </p:nvCxnSpPr>
                <p:spPr>
                  <a:xfrm rot="72115">
                    <a:off x="4950819" y="3525562"/>
                    <a:ext cx="279811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>
                  <a:xfrm rot="21432115">
                    <a:off x="4957650" y="3677945"/>
                    <a:ext cx="281714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Straight Connector 260"/>
                  <p:cNvCxnSpPr/>
                  <p:nvPr/>
                </p:nvCxnSpPr>
                <p:spPr>
                  <a:xfrm rot="21012115">
                    <a:off x="4973553" y="3825320"/>
                    <a:ext cx="264584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532" name="Group 154"/>
                <p:cNvGrpSpPr>
                  <a:grpSpLocks/>
                </p:cNvGrpSpPr>
                <p:nvPr/>
              </p:nvGrpSpPr>
              <p:grpSpPr bwMode="auto">
                <a:xfrm rot="9947885">
                  <a:off x="7683528" y="2652553"/>
                  <a:ext cx="280648" cy="489100"/>
                  <a:chOff x="4942957" y="3395775"/>
                  <a:chExt cx="336579" cy="489100"/>
                </a:xfrm>
              </p:grpSpPr>
              <p:cxnSp>
                <p:nvCxnSpPr>
                  <p:cNvPr id="254" name="Straight Connector 253"/>
                  <p:cNvCxnSpPr/>
                  <p:nvPr/>
                </p:nvCxnSpPr>
                <p:spPr>
                  <a:xfrm rot="492115">
                    <a:off x="4965107" y="3395622"/>
                    <a:ext cx="308361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Straight Connector 254"/>
                  <p:cNvCxnSpPr/>
                  <p:nvPr/>
                </p:nvCxnSpPr>
                <p:spPr>
                  <a:xfrm rot="72115">
                    <a:off x="4942208" y="3543134"/>
                    <a:ext cx="323589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Straight Connector 255"/>
                  <p:cNvCxnSpPr/>
                  <p:nvPr/>
                </p:nvCxnSpPr>
                <p:spPr>
                  <a:xfrm rot="21432115">
                    <a:off x="4942575" y="3703782"/>
                    <a:ext cx="323589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Straight Connector 256"/>
                  <p:cNvCxnSpPr/>
                  <p:nvPr/>
                </p:nvCxnSpPr>
                <p:spPr>
                  <a:xfrm rot="6252115" flipH="1" flipV="1">
                    <a:off x="5101730" y="3706275"/>
                    <a:ext cx="84186" cy="272196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7509" name="Group 163"/>
              <p:cNvGrpSpPr>
                <a:grpSpLocks/>
              </p:cNvGrpSpPr>
              <p:nvPr/>
            </p:nvGrpSpPr>
            <p:grpSpPr bwMode="auto">
              <a:xfrm rot="7200000">
                <a:off x="4979532" y="2709518"/>
                <a:ext cx="2968489" cy="1208809"/>
                <a:chOff x="5000084" y="2674525"/>
                <a:chExt cx="2967838" cy="1209497"/>
              </a:xfrm>
            </p:grpSpPr>
            <p:grpSp>
              <p:nvGrpSpPr>
                <p:cNvPr id="17521" name="Group 164"/>
                <p:cNvGrpSpPr>
                  <a:grpSpLocks/>
                </p:cNvGrpSpPr>
                <p:nvPr/>
              </p:nvGrpSpPr>
              <p:grpSpPr bwMode="auto">
                <a:xfrm rot="-852115">
                  <a:off x="5000084" y="3424708"/>
                  <a:ext cx="228082" cy="459314"/>
                  <a:chOff x="4964537" y="3393767"/>
                  <a:chExt cx="273538" cy="459314"/>
                </a:xfrm>
              </p:grpSpPr>
              <p:cxnSp>
                <p:nvCxnSpPr>
                  <p:cNvPr id="248" name="Straight Connector 247"/>
                  <p:cNvCxnSpPr/>
                  <p:nvPr/>
                </p:nvCxnSpPr>
                <p:spPr>
                  <a:xfrm rot="492115">
                    <a:off x="4980964" y="3393678"/>
                    <a:ext cx="253162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248"/>
                  <p:cNvCxnSpPr/>
                  <p:nvPr/>
                </p:nvCxnSpPr>
                <p:spPr>
                  <a:xfrm rot="15252115" flipH="1">
                    <a:off x="5064760" y="3426032"/>
                    <a:ext cx="74654" cy="253162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249"/>
                  <p:cNvCxnSpPr/>
                  <p:nvPr/>
                </p:nvCxnSpPr>
                <p:spPr>
                  <a:xfrm rot="21432115">
                    <a:off x="4957675" y="3703892"/>
                    <a:ext cx="258871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Straight Connector 250"/>
                  <p:cNvCxnSpPr/>
                  <p:nvPr/>
                </p:nvCxnSpPr>
                <p:spPr>
                  <a:xfrm rot="21012115">
                    <a:off x="4984517" y="3853400"/>
                    <a:ext cx="25316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522" name="Group 165"/>
                <p:cNvGrpSpPr>
                  <a:grpSpLocks/>
                </p:cNvGrpSpPr>
                <p:nvPr/>
              </p:nvGrpSpPr>
              <p:grpSpPr bwMode="auto">
                <a:xfrm rot="9947885">
                  <a:off x="7680881" y="2674525"/>
                  <a:ext cx="287041" cy="469416"/>
                  <a:chOff x="4942051" y="3393724"/>
                  <a:chExt cx="344246" cy="469416"/>
                </a:xfrm>
              </p:grpSpPr>
              <p:cxnSp>
                <p:nvCxnSpPr>
                  <p:cNvPr id="244" name="Straight Connector 243"/>
                  <p:cNvCxnSpPr/>
                  <p:nvPr/>
                </p:nvCxnSpPr>
                <p:spPr>
                  <a:xfrm rot="492115">
                    <a:off x="4971919" y="3386749"/>
                    <a:ext cx="315974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Straight Connector 244"/>
                  <p:cNvCxnSpPr/>
                  <p:nvPr/>
                </p:nvCxnSpPr>
                <p:spPr>
                  <a:xfrm rot="72115">
                    <a:off x="4951131" y="3540754"/>
                    <a:ext cx="325491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" name="Straight Connector 245"/>
                  <p:cNvCxnSpPr/>
                  <p:nvPr/>
                </p:nvCxnSpPr>
                <p:spPr>
                  <a:xfrm rot="21432115">
                    <a:off x="4949497" y="3693907"/>
                    <a:ext cx="317878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>
                  <a:xfrm rot="4452115" flipV="1">
                    <a:off x="5099327" y="3698867"/>
                    <a:ext cx="25414" cy="285519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7510" name="Group 174"/>
              <p:cNvGrpSpPr>
                <a:grpSpLocks/>
              </p:cNvGrpSpPr>
              <p:nvPr/>
            </p:nvGrpSpPr>
            <p:grpSpPr bwMode="auto">
              <a:xfrm rot="9000000">
                <a:off x="4977460" y="2651061"/>
                <a:ext cx="2934219" cy="1251379"/>
                <a:chOff x="5015809" y="2691286"/>
                <a:chExt cx="2933578" cy="1252093"/>
              </a:xfrm>
            </p:grpSpPr>
            <p:grpSp>
              <p:nvGrpSpPr>
                <p:cNvPr id="17511" name="Group 175"/>
                <p:cNvGrpSpPr>
                  <a:grpSpLocks/>
                </p:cNvGrpSpPr>
                <p:nvPr/>
              </p:nvGrpSpPr>
              <p:grpSpPr bwMode="auto">
                <a:xfrm rot="-852115">
                  <a:off x="5015809" y="3424182"/>
                  <a:ext cx="227986" cy="519197"/>
                  <a:chOff x="4974132" y="3396188"/>
                  <a:chExt cx="273421" cy="519197"/>
                </a:xfrm>
              </p:grpSpPr>
              <p:cxnSp>
                <p:nvCxnSpPr>
                  <p:cNvPr id="238" name="Straight Connector 237"/>
                  <p:cNvCxnSpPr/>
                  <p:nvPr/>
                </p:nvCxnSpPr>
                <p:spPr>
                  <a:xfrm rot="492115">
                    <a:off x="4987442" y="3400191"/>
                    <a:ext cx="25506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238"/>
                  <p:cNvCxnSpPr/>
                  <p:nvPr/>
                </p:nvCxnSpPr>
                <p:spPr>
                  <a:xfrm rot="72115">
                    <a:off x="4963827" y="3550964"/>
                    <a:ext cx="25887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/>
                  <p:cNvCxnSpPr/>
                  <p:nvPr/>
                </p:nvCxnSpPr>
                <p:spPr>
                  <a:xfrm rot="21432115">
                    <a:off x="4972436" y="3694115"/>
                    <a:ext cx="25316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" name="Straight Connector 240"/>
                  <p:cNvCxnSpPr/>
                  <p:nvPr/>
                </p:nvCxnSpPr>
                <p:spPr>
                  <a:xfrm rot="13452115" flipH="1">
                    <a:off x="5024926" y="3776345"/>
                    <a:ext cx="156083" cy="147721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512" name="Group 176"/>
                <p:cNvGrpSpPr>
                  <a:grpSpLocks/>
                </p:cNvGrpSpPr>
                <p:nvPr/>
              </p:nvGrpSpPr>
              <p:grpSpPr bwMode="auto">
                <a:xfrm rot="9947885">
                  <a:off x="7707281" y="2691286"/>
                  <a:ext cx="242106" cy="440865"/>
                  <a:chOff x="4965144" y="3404626"/>
                  <a:chExt cx="290355" cy="440865"/>
                </a:xfrm>
              </p:grpSpPr>
              <p:cxnSp>
                <p:nvCxnSpPr>
                  <p:cNvPr id="234" name="Straight Connector 233"/>
                  <p:cNvCxnSpPr/>
                  <p:nvPr/>
                </p:nvCxnSpPr>
                <p:spPr>
                  <a:xfrm rot="492115">
                    <a:off x="4984510" y="3392249"/>
                    <a:ext cx="274097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Connector 234"/>
                  <p:cNvCxnSpPr/>
                  <p:nvPr/>
                </p:nvCxnSpPr>
                <p:spPr>
                  <a:xfrm rot="72115">
                    <a:off x="4967819" y="3535144"/>
                    <a:ext cx="266484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Straight Connector 235"/>
                  <p:cNvCxnSpPr/>
                  <p:nvPr/>
                </p:nvCxnSpPr>
                <p:spPr>
                  <a:xfrm rot="2652115" flipV="1">
                    <a:off x="5023321" y="3599757"/>
                    <a:ext cx="161793" cy="168371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Connector 236"/>
                  <p:cNvCxnSpPr/>
                  <p:nvPr/>
                </p:nvCxnSpPr>
                <p:spPr>
                  <a:xfrm rot="21012115">
                    <a:off x="5001051" y="3829674"/>
                    <a:ext cx="256966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7493" name="Group 100"/>
            <p:cNvGrpSpPr>
              <a:grpSpLocks/>
            </p:cNvGrpSpPr>
            <p:nvPr/>
          </p:nvGrpSpPr>
          <p:grpSpPr bwMode="auto">
            <a:xfrm rot="1800000">
              <a:off x="4943479" y="1780520"/>
              <a:ext cx="3034819" cy="3044457"/>
              <a:chOff x="4953051" y="1760746"/>
              <a:chExt cx="3033797" cy="3044963"/>
            </a:xfrm>
          </p:grpSpPr>
          <p:cxnSp>
            <p:nvCxnSpPr>
              <p:cNvPr id="220" name="Straight Connector 219"/>
              <p:cNvCxnSpPr/>
              <p:nvPr/>
            </p:nvCxnSpPr>
            <p:spPr>
              <a:xfrm>
                <a:off x="6470316" y="1761516"/>
                <a:ext cx="0" cy="274683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>
                <a:off x="6475749" y="4530466"/>
                <a:ext cx="0" cy="274683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 rot="16200000">
                <a:off x="7849572" y="3153024"/>
                <a:ext cx="0" cy="274545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rot="16200000">
                <a:off x="5086350" y="3159622"/>
                <a:ext cx="0" cy="274545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94" name="Group 105"/>
            <p:cNvGrpSpPr>
              <a:grpSpLocks/>
            </p:cNvGrpSpPr>
            <p:nvPr/>
          </p:nvGrpSpPr>
          <p:grpSpPr bwMode="auto">
            <a:xfrm rot="3600000">
              <a:off x="4945224" y="1783931"/>
              <a:ext cx="3060554" cy="3048026"/>
              <a:chOff x="4949130" y="1749109"/>
              <a:chExt cx="3061123" cy="3048535"/>
            </a:xfrm>
          </p:grpSpPr>
          <p:cxnSp>
            <p:nvCxnSpPr>
              <p:cNvPr id="216" name="Straight Connector 215"/>
              <p:cNvCxnSpPr/>
              <p:nvPr/>
            </p:nvCxnSpPr>
            <p:spPr>
              <a:xfrm>
                <a:off x="6460738" y="1756565"/>
                <a:ext cx="0" cy="274684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>
                <a:off x="6459213" y="4531442"/>
                <a:ext cx="0" cy="274684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16200000">
                <a:off x="7872887" y="3135620"/>
                <a:ext cx="0" cy="274688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16200000">
                <a:off x="5084305" y="3148215"/>
                <a:ext cx="0" cy="274689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8" name="Oval 297"/>
          <p:cNvSpPr/>
          <p:nvPr/>
        </p:nvSpPr>
        <p:spPr>
          <a:xfrm>
            <a:off x="4484688" y="3787775"/>
            <a:ext cx="147637" cy="1476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299" name="Group 298"/>
          <p:cNvGrpSpPr>
            <a:grpSpLocks/>
          </p:cNvGrpSpPr>
          <p:nvPr/>
        </p:nvGrpSpPr>
        <p:grpSpPr bwMode="auto">
          <a:xfrm>
            <a:off x="4554538" y="2762250"/>
            <a:ext cx="7937" cy="2208213"/>
            <a:chOff x="6948614" y="3503140"/>
            <a:chExt cx="7930" cy="2208694"/>
          </a:xfrm>
        </p:grpSpPr>
        <p:cxnSp>
          <p:nvCxnSpPr>
            <p:cNvPr id="300" name="Straight Connector 299"/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2" name="Start Button"/>
          <p:cNvGrpSpPr>
            <a:grpSpLocks/>
          </p:cNvGrpSpPr>
          <p:nvPr/>
        </p:nvGrpSpPr>
        <p:grpSpPr bwMode="auto">
          <a:xfrm>
            <a:off x="3568700" y="5683250"/>
            <a:ext cx="1982788" cy="609600"/>
            <a:chOff x="5473700" y="5127625"/>
            <a:chExt cx="1982788" cy="609600"/>
          </a:xfrm>
        </p:grpSpPr>
        <p:sp>
          <p:nvSpPr>
            <p:cNvPr id="303" name="Rounded Rectangle 302"/>
            <p:cNvSpPr/>
            <p:nvPr/>
          </p:nvSpPr>
          <p:spPr bwMode="auto">
            <a:xfrm>
              <a:off x="5473700" y="5127625"/>
              <a:ext cx="1982788" cy="609600"/>
            </a:xfrm>
            <a:prstGeom prst="roundRect">
              <a:avLst/>
            </a:prstGeom>
            <a:solidFill>
              <a:srgbClr val="EE79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04" name="Content Placeholder 6"/>
            <p:cNvSpPr>
              <a:spLocks/>
            </p:cNvSpPr>
            <p:nvPr/>
          </p:nvSpPr>
          <p:spPr bwMode="auto">
            <a:xfrm>
              <a:off x="5473700" y="5135563"/>
              <a:ext cx="1982788" cy="593725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fontAlgn="auto" hangingPunct="1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GB" altLang="en-US" sz="2400" b="1" dirty="0" smtClean="0">
                  <a:solidFill>
                    <a:schemeClr val="bg1"/>
                  </a:solidFill>
                  <a:latin typeface="+mn-lt"/>
                </a:rPr>
                <a:t>Start</a:t>
              </a:r>
              <a:endParaRPr lang="en-GB" altLang="en-US" sz="24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305" name="59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0:59</a:t>
            </a:r>
          </a:p>
        </p:txBody>
      </p:sp>
      <p:sp>
        <p:nvSpPr>
          <p:cNvPr id="306" name="58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0:58</a:t>
            </a:r>
          </a:p>
        </p:txBody>
      </p:sp>
      <p:sp>
        <p:nvSpPr>
          <p:cNvPr id="307" name="57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0:57</a:t>
            </a:r>
          </a:p>
        </p:txBody>
      </p:sp>
      <p:sp>
        <p:nvSpPr>
          <p:cNvPr id="308" name="56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0:56</a:t>
            </a:r>
          </a:p>
        </p:txBody>
      </p:sp>
      <p:sp>
        <p:nvSpPr>
          <p:cNvPr id="309" name="55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0:55</a:t>
            </a:r>
          </a:p>
        </p:txBody>
      </p:sp>
      <p:sp>
        <p:nvSpPr>
          <p:cNvPr id="310" name="54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0:54</a:t>
            </a:r>
          </a:p>
        </p:txBody>
      </p:sp>
      <p:sp>
        <p:nvSpPr>
          <p:cNvPr id="311" name="53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0:53</a:t>
            </a:r>
          </a:p>
        </p:txBody>
      </p:sp>
      <p:sp>
        <p:nvSpPr>
          <p:cNvPr id="312" name="52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0:52</a:t>
            </a:r>
          </a:p>
        </p:txBody>
      </p:sp>
      <p:sp>
        <p:nvSpPr>
          <p:cNvPr id="313" name="51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0:51</a:t>
            </a:r>
          </a:p>
        </p:txBody>
      </p:sp>
      <p:sp>
        <p:nvSpPr>
          <p:cNvPr id="314" name="5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0:50</a:t>
            </a:r>
          </a:p>
        </p:txBody>
      </p:sp>
      <p:sp>
        <p:nvSpPr>
          <p:cNvPr id="315" name="49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0:49</a:t>
            </a:r>
          </a:p>
        </p:txBody>
      </p:sp>
      <p:sp>
        <p:nvSpPr>
          <p:cNvPr id="316" name="48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0:48</a:t>
            </a:r>
          </a:p>
        </p:txBody>
      </p:sp>
      <p:sp>
        <p:nvSpPr>
          <p:cNvPr id="317" name="47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0:47</a:t>
            </a:r>
          </a:p>
        </p:txBody>
      </p:sp>
      <p:sp>
        <p:nvSpPr>
          <p:cNvPr id="318" name="46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0:46</a:t>
            </a:r>
          </a:p>
        </p:txBody>
      </p:sp>
      <p:sp>
        <p:nvSpPr>
          <p:cNvPr id="319" name="45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0:45</a:t>
            </a:r>
          </a:p>
        </p:txBody>
      </p:sp>
      <p:sp>
        <p:nvSpPr>
          <p:cNvPr id="320" name="44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0:44</a:t>
            </a:r>
          </a:p>
        </p:txBody>
      </p:sp>
      <p:sp>
        <p:nvSpPr>
          <p:cNvPr id="321" name="43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0:43</a:t>
            </a:r>
          </a:p>
        </p:txBody>
      </p:sp>
      <p:sp>
        <p:nvSpPr>
          <p:cNvPr id="322" name="42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0:42</a:t>
            </a:r>
          </a:p>
        </p:txBody>
      </p:sp>
      <p:sp>
        <p:nvSpPr>
          <p:cNvPr id="323" name="41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0:41</a:t>
            </a:r>
          </a:p>
        </p:txBody>
      </p:sp>
      <p:sp>
        <p:nvSpPr>
          <p:cNvPr id="324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0:40</a:t>
            </a:r>
          </a:p>
        </p:txBody>
      </p:sp>
      <p:sp>
        <p:nvSpPr>
          <p:cNvPr id="325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0:39</a:t>
            </a:r>
          </a:p>
        </p:txBody>
      </p:sp>
      <p:sp>
        <p:nvSpPr>
          <p:cNvPr id="326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0:38</a:t>
            </a:r>
          </a:p>
        </p:txBody>
      </p:sp>
      <p:sp>
        <p:nvSpPr>
          <p:cNvPr id="327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0:37</a:t>
            </a:r>
          </a:p>
        </p:txBody>
      </p:sp>
      <p:sp>
        <p:nvSpPr>
          <p:cNvPr id="328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0:36</a:t>
            </a:r>
          </a:p>
        </p:txBody>
      </p:sp>
      <p:sp>
        <p:nvSpPr>
          <p:cNvPr id="329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0:35</a:t>
            </a:r>
          </a:p>
        </p:txBody>
      </p:sp>
      <p:sp>
        <p:nvSpPr>
          <p:cNvPr id="330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0:34</a:t>
            </a:r>
          </a:p>
        </p:txBody>
      </p:sp>
      <p:sp>
        <p:nvSpPr>
          <p:cNvPr id="331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0:33</a:t>
            </a:r>
          </a:p>
        </p:txBody>
      </p:sp>
      <p:sp>
        <p:nvSpPr>
          <p:cNvPr id="332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0:32</a:t>
            </a:r>
          </a:p>
        </p:txBody>
      </p:sp>
      <p:sp>
        <p:nvSpPr>
          <p:cNvPr id="333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0:31</a:t>
            </a:r>
          </a:p>
        </p:txBody>
      </p:sp>
      <p:sp>
        <p:nvSpPr>
          <p:cNvPr id="334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0:30</a:t>
            </a:r>
          </a:p>
        </p:txBody>
      </p:sp>
      <p:sp>
        <p:nvSpPr>
          <p:cNvPr id="335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0:29</a:t>
            </a:r>
          </a:p>
        </p:txBody>
      </p:sp>
      <p:sp>
        <p:nvSpPr>
          <p:cNvPr id="336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0:28</a:t>
            </a:r>
          </a:p>
        </p:txBody>
      </p:sp>
      <p:sp>
        <p:nvSpPr>
          <p:cNvPr id="337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0:27</a:t>
            </a:r>
          </a:p>
        </p:txBody>
      </p:sp>
      <p:sp>
        <p:nvSpPr>
          <p:cNvPr id="338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0:26</a:t>
            </a:r>
          </a:p>
        </p:txBody>
      </p:sp>
      <p:sp>
        <p:nvSpPr>
          <p:cNvPr id="339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0:25</a:t>
            </a:r>
          </a:p>
        </p:txBody>
      </p:sp>
      <p:sp>
        <p:nvSpPr>
          <p:cNvPr id="340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0:24</a:t>
            </a:r>
          </a:p>
        </p:txBody>
      </p:sp>
      <p:sp>
        <p:nvSpPr>
          <p:cNvPr id="341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0:23</a:t>
            </a:r>
          </a:p>
        </p:txBody>
      </p:sp>
      <p:sp>
        <p:nvSpPr>
          <p:cNvPr id="342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0:22</a:t>
            </a:r>
          </a:p>
        </p:txBody>
      </p:sp>
      <p:sp>
        <p:nvSpPr>
          <p:cNvPr id="343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0:21</a:t>
            </a:r>
          </a:p>
        </p:txBody>
      </p:sp>
      <p:sp>
        <p:nvSpPr>
          <p:cNvPr id="344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0:20</a:t>
            </a:r>
          </a:p>
        </p:txBody>
      </p:sp>
      <p:sp>
        <p:nvSpPr>
          <p:cNvPr id="345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0:19</a:t>
            </a:r>
          </a:p>
        </p:txBody>
      </p:sp>
      <p:sp>
        <p:nvSpPr>
          <p:cNvPr id="346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0:18</a:t>
            </a:r>
          </a:p>
        </p:txBody>
      </p:sp>
      <p:sp>
        <p:nvSpPr>
          <p:cNvPr id="347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0:17</a:t>
            </a:r>
          </a:p>
        </p:txBody>
      </p:sp>
      <p:sp>
        <p:nvSpPr>
          <p:cNvPr id="348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0:16</a:t>
            </a:r>
          </a:p>
        </p:txBody>
      </p:sp>
      <p:sp>
        <p:nvSpPr>
          <p:cNvPr id="349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0:15</a:t>
            </a:r>
          </a:p>
        </p:txBody>
      </p:sp>
      <p:sp>
        <p:nvSpPr>
          <p:cNvPr id="350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0:14</a:t>
            </a:r>
          </a:p>
        </p:txBody>
      </p:sp>
      <p:sp>
        <p:nvSpPr>
          <p:cNvPr id="351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0:13</a:t>
            </a:r>
          </a:p>
        </p:txBody>
      </p:sp>
      <p:sp>
        <p:nvSpPr>
          <p:cNvPr id="352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0:12</a:t>
            </a:r>
          </a:p>
        </p:txBody>
      </p:sp>
      <p:sp>
        <p:nvSpPr>
          <p:cNvPr id="353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0:11</a:t>
            </a:r>
          </a:p>
        </p:txBody>
      </p:sp>
      <p:sp>
        <p:nvSpPr>
          <p:cNvPr id="354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0:10</a:t>
            </a:r>
          </a:p>
        </p:txBody>
      </p:sp>
      <p:sp>
        <p:nvSpPr>
          <p:cNvPr id="355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0:09</a:t>
            </a:r>
          </a:p>
        </p:txBody>
      </p:sp>
      <p:sp>
        <p:nvSpPr>
          <p:cNvPr id="356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0:08</a:t>
            </a:r>
          </a:p>
        </p:txBody>
      </p:sp>
      <p:sp>
        <p:nvSpPr>
          <p:cNvPr id="357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0:07</a:t>
            </a:r>
          </a:p>
        </p:txBody>
      </p:sp>
      <p:sp>
        <p:nvSpPr>
          <p:cNvPr id="358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0:06</a:t>
            </a:r>
          </a:p>
        </p:txBody>
      </p:sp>
      <p:sp>
        <p:nvSpPr>
          <p:cNvPr id="359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0:05</a:t>
            </a:r>
          </a:p>
        </p:txBody>
      </p:sp>
      <p:sp>
        <p:nvSpPr>
          <p:cNvPr id="360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0:04</a:t>
            </a:r>
          </a:p>
        </p:txBody>
      </p:sp>
      <p:sp>
        <p:nvSpPr>
          <p:cNvPr id="361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0:03</a:t>
            </a:r>
          </a:p>
        </p:txBody>
      </p:sp>
      <p:sp>
        <p:nvSpPr>
          <p:cNvPr id="362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0:02</a:t>
            </a:r>
          </a:p>
        </p:txBody>
      </p:sp>
      <p:sp>
        <p:nvSpPr>
          <p:cNvPr id="363" name="40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B050"/>
                </a:solidFill>
              </a:rPr>
              <a:t>0:01</a:t>
            </a:r>
          </a:p>
        </p:txBody>
      </p:sp>
      <p:sp>
        <p:nvSpPr>
          <p:cNvPr id="364" name="Times Up!"/>
          <p:cNvSpPr/>
          <p:nvPr/>
        </p:nvSpPr>
        <p:spPr>
          <a:xfrm>
            <a:off x="6583363" y="2446338"/>
            <a:ext cx="1438275" cy="10175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0B050"/>
                </a:solidFill>
              </a:rPr>
              <a:t>Time’s up!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60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46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52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55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570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58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2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212" grpId="0" animBg="1"/>
      <p:bldP spid="212" grpId="1" animBg="1"/>
      <p:bldP spid="213" grpId="0" animBg="1"/>
      <p:bldP spid="213" grpId="1" animBg="1"/>
      <p:bldP spid="214" grpId="0" animBg="1"/>
      <p:bldP spid="214" grpId="1" animBg="1"/>
      <p:bldP spid="215" grpId="0" animBg="1"/>
      <p:bldP spid="215" grpId="1" animBg="1"/>
      <p:bldP spid="298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95538" y="696913"/>
            <a:ext cx="4352925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Find the Difference</a:t>
            </a:r>
            <a:endParaRPr lang="en-GB" sz="4000" dirty="0"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5650" y="1538288"/>
            <a:ext cx="7632700" cy="620712"/>
          </a:xfrm>
          <a:prstGeom prst="roundRect">
            <a:avLst/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 maths, we use the word ‘difference’ to compare numbers.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55650" y="2259013"/>
            <a:ext cx="7632700" cy="611187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It means:</a:t>
            </a:r>
          </a:p>
        </p:txBody>
      </p:sp>
      <p:pic>
        <p:nvPicPr>
          <p:cNvPr id="18437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922338" y="2970213"/>
            <a:ext cx="3328987" cy="3033712"/>
          </a:xfrm>
          <a:prstGeom prst="roundRect">
            <a:avLst>
              <a:gd name="adj" fmla="val 4273"/>
            </a:avLst>
          </a:prstGeom>
          <a:solidFill>
            <a:schemeClr val="bg1"/>
          </a:solidFill>
          <a:ln w="28575">
            <a:solidFill>
              <a:srgbClr val="784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4922838" y="2970213"/>
            <a:ext cx="3328987" cy="3033712"/>
          </a:xfrm>
          <a:prstGeom prst="roundRect">
            <a:avLst>
              <a:gd name="adj" fmla="val 4273"/>
            </a:avLst>
          </a:prstGeom>
          <a:solidFill>
            <a:schemeClr val="bg1"/>
          </a:solidFill>
          <a:ln w="28575">
            <a:solidFill>
              <a:srgbClr val="784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440" name="Rectangle 2"/>
          <p:cNvSpPr>
            <a:spLocks noChangeArrowheads="1"/>
          </p:cNvSpPr>
          <p:nvPr/>
        </p:nvSpPr>
        <p:spPr bwMode="auto">
          <a:xfrm>
            <a:off x="927100" y="3059113"/>
            <a:ext cx="3324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How much bigger one number is than another.</a:t>
            </a:r>
          </a:p>
        </p:txBody>
      </p:sp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4922838" y="3059113"/>
            <a:ext cx="3325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How much smaller one number is than another.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46575" y="4097338"/>
            <a:ext cx="481013" cy="6143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solidFill>
                  <a:srgbClr val="78477D"/>
                </a:solidFill>
                <a:latin typeface="+mj-lt"/>
              </a:rPr>
              <a:t>or</a:t>
            </a:r>
            <a:endParaRPr lang="en-GB" sz="4000" dirty="0">
              <a:solidFill>
                <a:srgbClr val="78477D"/>
              </a:solidFill>
              <a:latin typeface="+mj-lt"/>
            </a:endParaRPr>
          </a:p>
        </p:txBody>
      </p:sp>
      <p:pic>
        <p:nvPicPr>
          <p:cNvPr id="1844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3986213"/>
            <a:ext cx="2355850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563813" y="4179888"/>
            <a:ext cx="525462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solidFill>
                  <a:schemeClr val="bg1"/>
                </a:solidFill>
                <a:latin typeface="+mj-lt"/>
              </a:rPr>
              <a:t>10</a:t>
            </a:r>
            <a:endParaRPr lang="en-GB" sz="4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844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3956050"/>
            <a:ext cx="1152525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467475" y="4405313"/>
            <a:ext cx="201613" cy="6143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solidFill>
                  <a:schemeClr val="bg1"/>
                </a:solidFill>
                <a:latin typeface="+mj-lt"/>
              </a:rPr>
              <a:t>1</a:t>
            </a:r>
            <a:endParaRPr lang="en-GB" sz="4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1747838"/>
            <a:ext cx="7632700" cy="2460625"/>
          </a:xfrm>
          <a:prstGeom prst="rect">
            <a:avLst/>
          </a:prstGeom>
          <a:solidFill>
            <a:schemeClr val="bg1"/>
          </a:solidFill>
          <a:ln w="38100">
            <a:solidFill>
              <a:srgbClr val="CD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395538" y="696913"/>
            <a:ext cx="4352925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Find the Difference</a:t>
            </a:r>
            <a:endParaRPr lang="en-GB" sz="4000" dirty="0">
              <a:latin typeface="+mj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43188" y="1689100"/>
            <a:ext cx="38576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2800" b="1">
                <a:solidFill>
                  <a:srgbClr val="78477D"/>
                </a:solidFill>
              </a:rPr>
              <a:t>5 is the same as 5!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>
                <a:solidFill>
                  <a:srgbClr val="78477D"/>
                </a:solidFill>
              </a:rPr>
              <a:t>There is no difference in their value.</a:t>
            </a:r>
            <a:endParaRPr lang="en-GB" altLang="en-US" sz="1600">
              <a:solidFill>
                <a:srgbClr val="78477D"/>
              </a:solidFill>
            </a:endParaRPr>
          </a:p>
        </p:txBody>
      </p:sp>
      <p:pic>
        <p:nvPicPr>
          <p:cNvPr id="19461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654425"/>
            <a:ext cx="623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522663"/>
            <a:ext cx="6238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390900"/>
            <a:ext cx="623887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259138"/>
            <a:ext cx="6238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128963"/>
            <a:ext cx="623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3633788"/>
            <a:ext cx="6223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3503613"/>
            <a:ext cx="62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3371850"/>
            <a:ext cx="62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3240088"/>
            <a:ext cx="6223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3108325"/>
            <a:ext cx="6223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11313" y="1854200"/>
            <a:ext cx="26860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There are 3 more bricks in this tower.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984500"/>
            <a:ext cx="623887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843213"/>
            <a:ext cx="6238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701925"/>
            <a:ext cx="623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891088" y="1884363"/>
            <a:ext cx="26860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There are 3 fewer bricks in this tower.</a:t>
            </a:r>
          </a:p>
        </p:txBody>
      </p:sp>
      <p:sp>
        <p:nvSpPr>
          <p:cNvPr id="27" name="Right Arrow 26"/>
          <p:cNvSpPr/>
          <p:nvPr/>
        </p:nvSpPr>
        <p:spPr>
          <a:xfrm rot="5400000">
            <a:off x="2788444" y="2286794"/>
            <a:ext cx="333375" cy="360363"/>
          </a:xfrm>
          <a:prstGeom prst="rightArrow">
            <a:avLst/>
          </a:prstGeom>
          <a:solidFill>
            <a:srgbClr val="23A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228975" y="2014538"/>
            <a:ext cx="2686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23A7F9"/>
                </a:solidFill>
              </a:rPr>
              <a:t>The difference between 5 and 8 is 3.</a:t>
            </a:r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1368425" y="5130800"/>
            <a:ext cx="6354763" cy="649288"/>
            <a:chOff x="2554688" y="4221432"/>
            <a:chExt cx="6355477" cy="649671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2718219" y="4871103"/>
              <a:ext cx="603952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726157" y="4618541"/>
              <a:ext cx="0" cy="2477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394570" y="4618541"/>
              <a:ext cx="0" cy="2477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061395" y="4618541"/>
              <a:ext cx="0" cy="2477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729807" y="4618541"/>
              <a:ext cx="0" cy="2477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398220" y="4618541"/>
              <a:ext cx="0" cy="2477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065045" y="4618541"/>
              <a:ext cx="0" cy="2477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90" name="Rectangle 36"/>
            <p:cNvSpPr>
              <a:spLocks noChangeArrowheads="1"/>
            </p:cNvSpPr>
            <p:nvPr/>
          </p:nvSpPr>
          <p:spPr bwMode="auto">
            <a:xfrm>
              <a:off x="2554688" y="4221432"/>
              <a:ext cx="34496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9491" name="Rectangle 37"/>
            <p:cNvSpPr>
              <a:spLocks noChangeArrowheads="1"/>
            </p:cNvSpPr>
            <p:nvPr/>
          </p:nvSpPr>
          <p:spPr bwMode="auto">
            <a:xfrm>
              <a:off x="3252718" y="4223165"/>
              <a:ext cx="2824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492" name="Rectangle 38"/>
            <p:cNvSpPr>
              <a:spLocks noChangeArrowheads="1"/>
            </p:cNvSpPr>
            <p:nvPr/>
          </p:nvSpPr>
          <p:spPr bwMode="auto">
            <a:xfrm>
              <a:off x="3903055" y="4224898"/>
              <a:ext cx="31931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9493" name="Rectangle 39"/>
            <p:cNvSpPr>
              <a:spLocks noChangeArrowheads="1"/>
            </p:cNvSpPr>
            <p:nvPr/>
          </p:nvSpPr>
          <p:spPr bwMode="auto">
            <a:xfrm>
              <a:off x="4580520" y="4226631"/>
              <a:ext cx="31450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9494" name="Rectangle 40"/>
            <p:cNvSpPr>
              <a:spLocks noChangeArrowheads="1"/>
            </p:cNvSpPr>
            <p:nvPr/>
          </p:nvSpPr>
          <p:spPr bwMode="auto">
            <a:xfrm>
              <a:off x="5231019" y="4228364"/>
              <a:ext cx="3289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9495" name="Rectangle 41"/>
            <p:cNvSpPr>
              <a:spLocks noChangeArrowheads="1"/>
            </p:cNvSpPr>
            <p:nvPr/>
          </p:nvSpPr>
          <p:spPr bwMode="auto">
            <a:xfrm>
              <a:off x="5906457" y="4230097"/>
              <a:ext cx="32092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tx1"/>
                  </a:solidFill>
                </a:rPr>
                <a:t>5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6733457" y="4618541"/>
              <a:ext cx="0" cy="2477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400282" y="4618541"/>
              <a:ext cx="0" cy="2477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8068695" y="4618541"/>
              <a:ext cx="0" cy="2477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8737108" y="4618541"/>
              <a:ext cx="0" cy="2477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00" name="Rectangle 46"/>
            <p:cNvSpPr>
              <a:spLocks noChangeArrowheads="1"/>
            </p:cNvSpPr>
            <p:nvPr/>
          </p:nvSpPr>
          <p:spPr bwMode="auto">
            <a:xfrm>
              <a:off x="6575816" y="4238580"/>
              <a:ext cx="3225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9501" name="Rectangle 47"/>
            <p:cNvSpPr>
              <a:spLocks noChangeArrowheads="1"/>
            </p:cNvSpPr>
            <p:nvPr/>
          </p:nvSpPr>
          <p:spPr bwMode="auto">
            <a:xfrm>
              <a:off x="7257999" y="4247063"/>
              <a:ext cx="30809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9502" name="Rectangle 48"/>
            <p:cNvSpPr>
              <a:spLocks noChangeArrowheads="1"/>
            </p:cNvSpPr>
            <p:nvPr/>
          </p:nvSpPr>
          <p:spPr bwMode="auto">
            <a:xfrm>
              <a:off x="7904385" y="4238454"/>
              <a:ext cx="33214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9503" name="Rectangle 49"/>
            <p:cNvSpPr>
              <a:spLocks noChangeArrowheads="1"/>
            </p:cNvSpPr>
            <p:nvPr/>
          </p:nvSpPr>
          <p:spPr bwMode="auto">
            <a:xfrm>
              <a:off x="8586037" y="4238391"/>
              <a:ext cx="3241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tx1"/>
                  </a:solidFill>
                </a:rPr>
                <a:t>9</a:t>
              </a:r>
            </a:p>
          </p:txBody>
        </p:sp>
      </p:grpSp>
      <p:sp>
        <p:nvSpPr>
          <p:cNvPr id="51" name="Curved Down Arrow 50"/>
          <p:cNvSpPr/>
          <p:nvPr/>
        </p:nvSpPr>
        <p:spPr>
          <a:xfrm>
            <a:off x="4838700" y="4500563"/>
            <a:ext cx="873125" cy="649287"/>
          </a:xfrm>
          <a:prstGeom prst="curvedDownArrow">
            <a:avLst/>
          </a:prstGeom>
          <a:solidFill>
            <a:srgbClr val="A9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52" name="Curved Down Arrow 51"/>
          <p:cNvSpPr/>
          <p:nvPr/>
        </p:nvSpPr>
        <p:spPr>
          <a:xfrm>
            <a:off x="5511800" y="4508500"/>
            <a:ext cx="873125" cy="649288"/>
          </a:xfrm>
          <a:prstGeom prst="curvedDownArrow">
            <a:avLst/>
          </a:prstGeom>
          <a:solidFill>
            <a:srgbClr val="A9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53" name="Curved Down Arrow 52"/>
          <p:cNvSpPr/>
          <p:nvPr/>
        </p:nvSpPr>
        <p:spPr>
          <a:xfrm>
            <a:off x="6184900" y="4514850"/>
            <a:ext cx="873125" cy="649288"/>
          </a:xfrm>
          <a:prstGeom prst="curvedDownArrow">
            <a:avLst/>
          </a:prstGeom>
          <a:solidFill>
            <a:srgbClr val="A9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26" grpId="0"/>
      <p:bldP spid="26" grpId="1"/>
      <p:bldP spid="27" grpId="0" animBg="1"/>
      <p:bldP spid="28" grpId="0"/>
      <p:bldP spid="51" grpId="0" animBg="1"/>
      <p:bldP spid="52" grpId="0" animBg="1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2835275"/>
            <a:ext cx="7632700" cy="2727325"/>
          </a:xfrm>
          <a:prstGeom prst="rect">
            <a:avLst/>
          </a:prstGeom>
          <a:solidFill>
            <a:schemeClr val="bg1"/>
          </a:solidFill>
          <a:ln w="38100">
            <a:solidFill>
              <a:srgbClr val="CD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395538" y="696913"/>
            <a:ext cx="4352925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Find the Difference</a:t>
            </a:r>
            <a:endParaRPr lang="en-GB" sz="4000" dirty="0">
              <a:latin typeface="+mj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300413" y="4932363"/>
            <a:ext cx="2543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2800" b="1">
                <a:solidFill>
                  <a:srgbClr val="78477D"/>
                </a:solidFill>
              </a:rPr>
              <a:t>10 + 3 + 3 = 16</a:t>
            </a:r>
            <a:endParaRPr lang="en-GB" altLang="en-US" sz="2800" b="1">
              <a:solidFill>
                <a:srgbClr val="2DB7BC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5650" y="1503363"/>
            <a:ext cx="7632700" cy="565150"/>
          </a:xfrm>
          <a:prstGeom prst="roundRect">
            <a:avLst/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What is the difference between 37 and 53? </a:t>
            </a:r>
          </a:p>
        </p:txBody>
      </p:sp>
      <p:pic>
        <p:nvPicPr>
          <p:cNvPr id="20486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755650" y="2122488"/>
            <a:ext cx="7632700" cy="565150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You may need to do bigger jumps!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01888" y="5656263"/>
            <a:ext cx="434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The difference between 37 and 53 is 16. </a:t>
            </a:r>
          </a:p>
        </p:txBody>
      </p:sp>
      <p:grpSp>
        <p:nvGrpSpPr>
          <p:cNvPr id="69" name="Group 68"/>
          <p:cNvGrpSpPr>
            <a:grpSpLocks/>
          </p:cNvGrpSpPr>
          <p:nvPr/>
        </p:nvGrpSpPr>
        <p:grpSpPr bwMode="auto">
          <a:xfrm>
            <a:off x="858838" y="4078288"/>
            <a:ext cx="7410450" cy="565150"/>
            <a:chOff x="902165" y="3805612"/>
            <a:chExt cx="7409286" cy="56421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084698" y="4369823"/>
              <a:ext cx="702517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095810" y="4117829"/>
              <a:ext cx="0" cy="2472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01" name="Rectangle 21"/>
            <p:cNvSpPr>
              <a:spLocks noChangeArrowheads="1"/>
            </p:cNvSpPr>
            <p:nvPr/>
          </p:nvSpPr>
          <p:spPr bwMode="auto">
            <a:xfrm>
              <a:off x="902165" y="3805612"/>
              <a:ext cx="3866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37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1533891" y="4117829"/>
              <a:ext cx="0" cy="2472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971972" y="4117829"/>
              <a:ext cx="0" cy="2472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410053" y="4117829"/>
              <a:ext cx="0" cy="2472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849721" y="4117829"/>
              <a:ext cx="0" cy="2472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287802" y="4117829"/>
              <a:ext cx="0" cy="2472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725883" y="4117829"/>
              <a:ext cx="0" cy="2472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163965" y="4117829"/>
              <a:ext cx="0" cy="2472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602046" y="4117829"/>
              <a:ext cx="0" cy="2472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041715" y="4117829"/>
              <a:ext cx="0" cy="2472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479796" y="4117829"/>
              <a:ext cx="0" cy="2472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917877" y="4117829"/>
              <a:ext cx="0" cy="2472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355958" y="4117829"/>
              <a:ext cx="0" cy="2472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794039" y="4117829"/>
              <a:ext cx="0" cy="2472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233707" y="4117829"/>
              <a:ext cx="0" cy="2472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671788" y="4117829"/>
              <a:ext cx="0" cy="2472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8109870" y="4117829"/>
              <a:ext cx="0" cy="2472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18" name="Rectangle 52"/>
            <p:cNvSpPr>
              <a:spLocks noChangeArrowheads="1"/>
            </p:cNvSpPr>
            <p:nvPr/>
          </p:nvSpPr>
          <p:spPr bwMode="auto">
            <a:xfrm>
              <a:off x="1332901" y="3805612"/>
              <a:ext cx="4058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38</a:t>
              </a:r>
            </a:p>
          </p:txBody>
        </p:sp>
        <p:sp>
          <p:nvSpPr>
            <p:cNvPr id="20519" name="Rectangle 53"/>
            <p:cNvSpPr>
              <a:spLocks noChangeArrowheads="1"/>
            </p:cNvSpPr>
            <p:nvPr/>
          </p:nvSpPr>
          <p:spPr bwMode="auto">
            <a:xfrm>
              <a:off x="1780729" y="3805612"/>
              <a:ext cx="40107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39</a:t>
              </a:r>
            </a:p>
          </p:txBody>
        </p:sp>
        <p:sp>
          <p:nvSpPr>
            <p:cNvPr id="20520" name="Rectangle 54"/>
            <p:cNvSpPr>
              <a:spLocks noChangeArrowheads="1"/>
            </p:cNvSpPr>
            <p:nvPr/>
          </p:nvSpPr>
          <p:spPr bwMode="auto">
            <a:xfrm>
              <a:off x="2211465" y="3805612"/>
              <a:ext cx="4283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40</a:t>
              </a:r>
            </a:p>
          </p:txBody>
        </p:sp>
        <p:sp>
          <p:nvSpPr>
            <p:cNvPr id="20521" name="Rectangle 55"/>
            <p:cNvSpPr>
              <a:spLocks noChangeArrowheads="1"/>
            </p:cNvSpPr>
            <p:nvPr/>
          </p:nvSpPr>
          <p:spPr bwMode="auto">
            <a:xfrm>
              <a:off x="2659293" y="3805612"/>
              <a:ext cx="3786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41</a:t>
              </a:r>
            </a:p>
          </p:txBody>
        </p:sp>
        <p:sp>
          <p:nvSpPr>
            <p:cNvPr id="20522" name="Rectangle 56"/>
            <p:cNvSpPr>
              <a:spLocks noChangeArrowheads="1"/>
            </p:cNvSpPr>
            <p:nvPr/>
          </p:nvSpPr>
          <p:spPr bwMode="auto">
            <a:xfrm>
              <a:off x="3098575" y="3805612"/>
              <a:ext cx="40748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42</a:t>
              </a:r>
            </a:p>
          </p:txBody>
        </p:sp>
        <p:sp>
          <p:nvSpPr>
            <p:cNvPr id="20523" name="Rectangle 57"/>
            <p:cNvSpPr>
              <a:spLocks noChangeArrowheads="1"/>
            </p:cNvSpPr>
            <p:nvPr/>
          </p:nvSpPr>
          <p:spPr bwMode="auto">
            <a:xfrm>
              <a:off x="3537857" y="3805612"/>
              <a:ext cx="40427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43</a:t>
              </a:r>
            </a:p>
          </p:txBody>
        </p:sp>
        <p:sp>
          <p:nvSpPr>
            <p:cNvPr id="20524" name="Rectangle 58"/>
            <p:cNvSpPr>
              <a:spLocks noChangeArrowheads="1"/>
            </p:cNvSpPr>
            <p:nvPr/>
          </p:nvSpPr>
          <p:spPr bwMode="auto">
            <a:xfrm>
              <a:off x="3968593" y="3805612"/>
              <a:ext cx="41549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44</a:t>
              </a:r>
            </a:p>
          </p:txBody>
        </p:sp>
        <p:sp>
          <p:nvSpPr>
            <p:cNvPr id="20525" name="Rectangle 59"/>
            <p:cNvSpPr>
              <a:spLocks noChangeArrowheads="1"/>
            </p:cNvSpPr>
            <p:nvPr/>
          </p:nvSpPr>
          <p:spPr bwMode="auto">
            <a:xfrm>
              <a:off x="4416421" y="3805612"/>
              <a:ext cx="40908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45</a:t>
              </a:r>
            </a:p>
          </p:txBody>
        </p:sp>
        <p:sp>
          <p:nvSpPr>
            <p:cNvPr id="20526" name="Rectangle 60"/>
            <p:cNvSpPr>
              <a:spLocks noChangeArrowheads="1"/>
            </p:cNvSpPr>
            <p:nvPr/>
          </p:nvSpPr>
          <p:spPr bwMode="auto">
            <a:xfrm>
              <a:off x="4847157" y="3805612"/>
              <a:ext cx="41069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46</a:t>
              </a:r>
            </a:p>
          </p:txBody>
        </p:sp>
        <p:sp>
          <p:nvSpPr>
            <p:cNvPr id="20527" name="Rectangle 61"/>
            <p:cNvSpPr>
              <a:spLocks noChangeArrowheads="1"/>
            </p:cNvSpPr>
            <p:nvPr/>
          </p:nvSpPr>
          <p:spPr bwMode="auto">
            <a:xfrm>
              <a:off x="5277893" y="3805612"/>
              <a:ext cx="39786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47</a:t>
              </a:r>
            </a:p>
          </p:txBody>
        </p:sp>
        <p:sp>
          <p:nvSpPr>
            <p:cNvPr id="20528" name="Rectangle 62"/>
            <p:cNvSpPr>
              <a:spLocks noChangeArrowheads="1"/>
            </p:cNvSpPr>
            <p:nvPr/>
          </p:nvSpPr>
          <p:spPr bwMode="auto">
            <a:xfrm>
              <a:off x="5717175" y="3805612"/>
              <a:ext cx="4171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48</a:t>
              </a:r>
            </a:p>
          </p:txBody>
        </p:sp>
        <p:sp>
          <p:nvSpPr>
            <p:cNvPr id="20529" name="Rectangle 63"/>
            <p:cNvSpPr>
              <a:spLocks noChangeArrowheads="1"/>
            </p:cNvSpPr>
            <p:nvPr/>
          </p:nvSpPr>
          <p:spPr bwMode="auto">
            <a:xfrm>
              <a:off x="6156457" y="3805612"/>
              <a:ext cx="412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49</a:t>
              </a:r>
            </a:p>
          </p:txBody>
        </p:sp>
        <p:sp>
          <p:nvSpPr>
            <p:cNvPr id="20530" name="Rectangle 64"/>
            <p:cNvSpPr>
              <a:spLocks noChangeArrowheads="1"/>
            </p:cNvSpPr>
            <p:nvPr/>
          </p:nvSpPr>
          <p:spPr bwMode="auto">
            <a:xfrm>
              <a:off x="6595739" y="3805612"/>
              <a:ext cx="4219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20531" name="Rectangle 65"/>
            <p:cNvSpPr>
              <a:spLocks noChangeArrowheads="1"/>
            </p:cNvSpPr>
            <p:nvPr/>
          </p:nvSpPr>
          <p:spPr bwMode="auto">
            <a:xfrm>
              <a:off x="7035021" y="3805612"/>
              <a:ext cx="37221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51</a:t>
              </a:r>
            </a:p>
          </p:txBody>
        </p:sp>
        <p:sp>
          <p:nvSpPr>
            <p:cNvPr id="20532" name="Rectangle 66"/>
            <p:cNvSpPr>
              <a:spLocks noChangeArrowheads="1"/>
            </p:cNvSpPr>
            <p:nvPr/>
          </p:nvSpPr>
          <p:spPr bwMode="auto">
            <a:xfrm>
              <a:off x="7474303" y="3805612"/>
              <a:ext cx="40107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52</a:t>
              </a:r>
            </a:p>
          </p:txBody>
        </p:sp>
        <p:sp>
          <p:nvSpPr>
            <p:cNvPr id="20533" name="Rectangle 67"/>
            <p:cNvSpPr>
              <a:spLocks noChangeArrowheads="1"/>
            </p:cNvSpPr>
            <p:nvPr/>
          </p:nvSpPr>
          <p:spPr bwMode="auto">
            <a:xfrm>
              <a:off x="7913585" y="3805612"/>
              <a:ext cx="39786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53</a:t>
              </a:r>
            </a:p>
          </p:txBody>
        </p:sp>
      </p:grp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979488" y="3057525"/>
            <a:ext cx="4652962" cy="990600"/>
            <a:chOff x="979761" y="3058280"/>
            <a:chExt cx="4653267" cy="990201"/>
          </a:xfrm>
        </p:grpSpPr>
        <p:sp>
          <p:nvSpPr>
            <p:cNvPr id="36" name="Curved Down Arrow 35"/>
            <p:cNvSpPr/>
            <p:nvPr/>
          </p:nvSpPr>
          <p:spPr>
            <a:xfrm>
              <a:off x="979761" y="3399456"/>
              <a:ext cx="4653267" cy="649025"/>
            </a:xfrm>
            <a:prstGeom prst="curvedDownArrow">
              <a:avLst/>
            </a:prstGeom>
            <a:solidFill>
              <a:srgbClr val="A9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498" name="Rectangle 69"/>
            <p:cNvSpPr>
              <a:spLocks noChangeArrowheads="1"/>
            </p:cNvSpPr>
            <p:nvPr/>
          </p:nvSpPr>
          <p:spPr bwMode="auto">
            <a:xfrm>
              <a:off x="3001502" y="3058280"/>
              <a:ext cx="5629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78477D"/>
                  </a:solidFill>
                </a:rPr>
                <a:t>+10</a:t>
              </a:r>
              <a:endParaRPr lang="en-GB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5434013" y="3030538"/>
            <a:ext cx="1479550" cy="1009650"/>
            <a:chOff x="5434097" y="3030417"/>
            <a:chExt cx="1479452" cy="1010118"/>
          </a:xfrm>
        </p:grpSpPr>
        <p:sp>
          <p:nvSpPr>
            <p:cNvPr id="71" name="Curved Down Arrow 70"/>
            <p:cNvSpPr/>
            <p:nvPr/>
          </p:nvSpPr>
          <p:spPr>
            <a:xfrm>
              <a:off x="5434097" y="3390946"/>
              <a:ext cx="1479452" cy="649589"/>
            </a:xfrm>
            <a:prstGeom prst="curvedDownArrow">
              <a:avLst/>
            </a:prstGeom>
            <a:solidFill>
              <a:srgbClr val="A9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496" name="Rectangle 72"/>
            <p:cNvSpPr>
              <a:spLocks noChangeArrowheads="1"/>
            </p:cNvSpPr>
            <p:nvPr/>
          </p:nvSpPr>
          <p:spPr bwMode="auto">
            <a:xfrm>
              <a:off x="5870426" y="3030417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78477D"/>
                  </a:solidFill>
                </a:rPr>
                <a:t>+3</a:t>
              </a:r>
              <a:endParaRPr lang="en-GB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Group 74"/>
          <p:cNvGrpSpPr>
            <a:grpSpLocks/>
          </p:cNvGrpSpPr>
          <p:nvPr/>
        </p:nvGrpSpPr>
        <p:grpSpPr bwMode="auto">
          <a:xfrm>
            <a:off x="6691313" y="3001963"/>
            <a:ext cx="1479550" cy="1030287"/>
            <a:chOff x="6691847" y="3002554"/>
            <a:chExt cx="1479452" cy="1030035"/>
          </a:xfrm>
        </p:grpSpPr>
        <p:sp>
          <p:nvSpPr>
            <p:cNvPr id="72" name="Curved Down Arrow 71"/>
            <p:cNvSpPr/>
            <p:nvPr/>
          </p:nvSpPr>
          <p:spPr>
            <a:xfrm>
              <a:off x="6691847" y="3383461"/>
              <a:ext cx="1479452" cy="649128"/>
            </a:xfrm>
            <a:prstGeom prst="curvedDownArrow">
              <a:avLst/>
            </a:prstGeom>
            <a:solidFill>
              <a:srgbClr val="A9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494" name="Rectangle 73"/>
            <p:cNvSpPr>
              <a:spLocks noChangeArrowheads="1"/>
            </p:cNvSpPr>
            <p:nvPr/>
          </p:nvSpPr>
          <p:spPr bwMode="auto">
            <a:xfrm>
              <a:off x="7129388" y="3002554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78477D"/>
                  </a:solidFill>
                </a:rPr>
                <a:t>+3</a:t>
              </a:r>
              <a:endParaRPr lang="en-GB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Presentation Template" id="{9EAF7601-D4AA-488C-886E-A74EB165D862}" vid="{4FBA0018-CAF8-4EF1-890E-3E338F9F54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</TotalTime>
  <Words>748</Words>
  <Application>Microsoft Office PowerPoint</Application>
  <PresentationFormat>On-screen Show (4:3)</PresentationFormat>
  <Paragraphs>295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Tuffy</vt:lpstr>
      <vt:lpstr>Twinkl SemiBold</vt:lpstr>
      <vt:lpstr>Arial</vt:lpstr>
      <vt:lpstr>Twinkl</vt:lpstr>
      <vt:lpstr>Sassoon Infant Rg</vt:lpstr>
      <vt:lpstr>Sassoon Infant Md</vt:lpstr>
      <vt:lpstr>Calibri</vt:lpstr>
      <vt:lpstr>1_Office Theme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Year 2</cp:lastModifiedBy>
  <cp:revision>32</cp:revision>
  <dcterms:created xsi:type="dcterms:W3CDTF">2017-09-28T08:56:25Z</dcterms:created>
  <dcterms:modified xsi:type="dcterms:W3CDTF">2020-06-28T08:53:03Z</dcterms:modified>
</cp:coreProperties>
</file>