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97" r:id="rId5"/>
    <p:sldId id="298" r:id="rId6"/>
    <p:sldId id="299" r:id="rId7"/>
    <p:sldId id="300" r:id="rId8"/>
    <p:sldId id="292" r:id="rId9"/>
    <p:sldId id="283" r:id="rId10"/>
    <p:sldId id="301" r:id="rId11"/>
    <p:sldId id="284" r:id="rId12"/>
    <p:sldId id="294" r:id="rId13"/>
    <p:sldId id="264" r:id="rId14"/>
  </p:sldIdLst>
  <p:sldSz cx="9144000" cy="6858000" type="screen4x3"/>
  <p:notesSz cx="6858000" cy="9144000"/>
  <p:embeddedFontLst>
    <p:embeddedFont>
      <p:font typeface="Sassoon Infant Md" panose="02000603050000020003" charset="0"/>
      <p:regular r:id="rId15"/>
    </p:embeddedFon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  <p:embeddedFont>
      <p:font typeface="Tuffy" panose="020B0603060100000000" charset="0"/>
      <p:regular r:id="rId19"/>
      <p:bold r:id="rId20"/>
      <p:italic r:id="rId21"/>
      <p:boldItalic r:id="rId22"/>
    </p:embeddedFont>
    <p:embeddedFont>
      <p:font typeface="Sassoon Infant Rg" panose="02000503030000020003" charset="0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77D"/>
    <a:srgbClr val="A973AF"/>
    <a:srgbClr val="FFE864"/>
    <a:srgbClr val="2DB7BC"/>
    <a:srgbClr val="CDB5D7"/>
    <a:srgbClr val="86D3E6"/>
    <a:srgbClr val="A77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433" autoAdjust="0"/>
  </p:normalViewPr>
  <p:slideViewPr>
    <p:cSldViewPr snapToGrid="0" showGuides="1">
      <p:cViewPr varScale="1">
        <p:scale>
          <a:sx n="99" d="100"/>
          <a:sy n="99" d="100"/>
        </p:scale>
        <p:origin x="1022" y="8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4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0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883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05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2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266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46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4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3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69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65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58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Addition and Subtraction | Difference | Lesson 2 of 2: The Butterfly House</a:t>
            </a:r>
          </a:p>
        </p:txBody>
      </p:sp>
      <p:sp>
        <p:nvSpPr>
          <p:cNvPr id="13319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Addition and Subtraction</a:t>
            </a:r>
          </a:p>
        </p:txBody>
      </p:sp>
      <p:pic>
        <p:nvPicPr>
          <p:cNvPr id="1332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392238"/>
            <a:ext cx="7632700" cy="4700587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675063" y="696913"/>
            <a:ext cx="17938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+mj-lt"/>
              </a:rPr>
              <a:t>Activity</a:t>
            </a:r>
          </a:p>
        </p:txBody>
      </p:sp>
      <p:pic>
        <p:nvPicPr>
          <p:cNvPr id="24580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488" y="1636713"/>
            <a:ext cx="2979737" cy="42148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288" y="1636713"/>
            <a:ext cx="2979737" cy="42148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1636713"/>
            <a:ext cx="2979738" cy="42148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573213"/>
            <a:ext cx="763270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>
                <a:solidFill>
                  <a:schemeClr val="tx1"/>
                </a:solidFill>
              </a:rPr>
              <a:t>Is finding the difference a type of subtraction?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8375" y="696913"/>
            <a:ext cx="2127250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Thoughts</a:t>
            </a:r>
            <a:endParaRPr lang="en-GB" sz="4000" dirty="0">
              <a:latin typeface="+mj-lt"/>
            </a:endParaRPr>
          </a:p>
        </p:txBody>
      </p:sp>
      <p:pic>
        <p:nvPicPr>
          <p:cNvPr id="2560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3808413"/>
            <a:ext cx="334486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5650" y="2276475"/>
            <a:ext cx="763270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it sometimes quicker to find the difference than to take away?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0" y="3008313"/>
            <a:ext cx="7632700" cy="56832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it sometimes quicker to take away than to find the difference?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2397125" y="4005263"/>
            <a:ext cx="2220913" cy="1012825"/>
          </a:xfrm>
          <a:prstGeom prst="wedgeRoundRectCallout">
            <a:avLst>
              <a:gd name="adj1" fmla="val -66250"/>
              <a:gd name="adj2" fmla="val -298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explain why?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1531938"/>
            <a:ext cx="53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2238375"/>
            <a:ext cx="53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2944813"/>
            <a:ext cx="53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277">
            <a:off x="5084763" y="3868738"/>
            <a:ext cx="2587625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2150">
            <a:off x="6910388" y="4976813"/>
            <a:ext cx="1427162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2662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26630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446963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decide whether to find the difference between 2 numbers or take away.</a:t>
            </a:r>
          </a:p>
        </p:txBody>
      </p:sp>
      <p:sp>
        <p:nvSpPr>
          <p:cNvPr id="26631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count between numbers.</a:t>
            </a:r>
          </a:p>
          <a:p>
            <a:pPr eaLnBrk="1" hangingPunct="1"/>
            <a:r>
              <a:rPr lang="en-GB" altLang="en-US"/>
              <a:t>I can use efficient jumps.</a:t>
            </a:r>
          </a:p>
          <a:p>
            <a:pPr eaLnBrk="1" hangingPunct="1"/>
            <a:r>
              <a:rPr lang="en-GB" altLang="en-US"/>
              <a:t>I can decide when to find the difference and when to take away.</a:t>
            </a:r>
          </a:p>
        </p:txBody>
      </p:sp>
      <p:pic>
        <p:nvPicPr>
          <p:cNvPr id="266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434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decide whether to find the difference between 2 numbers or take away.</a:t>
            </a:r>
          </a:p>
        </p:txBody>
      </p:sp>
      <p:sp>
        <p:nvSpPr>
          <p:cNvPr id="1434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count between numbers.</a:t>
            </a:r>
          </a:p>
          <a:p>
            <a:pPr eaLnBrk="1" hangingPunct="1"/>
            <a:r>
              <a:rPr lang="en-GB" altLang="en-US"/>
              <a:t>I can use efficient jumps.</a:t>
            </a:r>
          </a:p>
          <a:p>
            <a:pPr eaLnBrk="1" hangingPunct="1"/>
            <a:r>
              <a:rPr lang="en-GB" altLang="en-US"/>
              <a:t>I can decide when to find the difference and when to take away.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3938" y="696913"/>
            <a:ext cx="45561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The Butterfly House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538288"/>
            <a:ext cx="7632700" cy="6207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Class 2 are at the Butterfly House.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0" y="2259013"/>
            <a:ext cx="7632700" cy="6111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It’s very hot and there are lots of insects to see.</a:t>
            </a:r>
          </a:p>
        </p:txBody>
      </p:sp>
      <p:pic>
        <p:nvPicPr>
          <p:cNvPr id="18437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5"/>
          <a:stretch>
            <a:fillRect/>
          </a:stretch>
        </p:blipFill>
        <p:spPr bwMode="auto">
          <a:xfrm>
            <a:off x="755650" y="2970213"/>
            <a:ext cx="763270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770">
            <a:off x="1565275" y="4579938"/>
            <a:ext cx="9969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0171">
            <a:off x="6161881" y="4445794"/>
            <a:ext cx="995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5"/>
          <a:stretch>
            <a:fillRect/>
          </a:stretch>
        </p:blipFill>
        <p:spPr bwMode="auto">
          <a:xfrm>
            <a:off x="4775200" y="3167063"/>
            <a:ext cx="14747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53"/>
          <a:stretch>
            <a:fillRect/>
          </a:stretch>
        </p:blipFill>
        <p:spPr bwMode="auto">
          <a:xfrm>
            <a:off x="2976563" y="3294063"/>
            <a:ext cx="1516062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3938" y="696913"/>
            <a:ext cx="45561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The Butterfly House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538288"/>
            <a:ext cx="7632700" cy="6207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Ann counts 41 butterflies. Azim counts 36.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0" y="2259013"/>
            <a:ext cx="7632700" cy="6111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more butterflies does Anne see than Azim?</a:t>
            </a:r>
          </a:p>
        </p:txBody>
      </p:sp>
      <p:pic>
        <p:nvPicPr>
          <p:cNvPr id="19461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2" name="Group 3"/>
          <p:cNvGrpSpPr>
            <a:grpSpLocks/>
          </p:cNvGrpSpPr>
          <p:nvPr/>
        </p:nvGrpSpPr>
        <p:grpSpPr bwMode="auto">
          <a:xfrm>
            <a:off x="676275" y="4337050"/>
            <a:ext cx="2220913" cy="1755775"/>
            <a:chOff x="2478864" y="3167380"/>
            <a:chExt cx="3699746" cy="2925445"/>
          </a:xfrm>
        </p:grpSpPr>
        <p:pic>
          <p:nvPicPr>
            <p:cNvPr id="19484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2770">
              <a:off x="2478864" y="4118203"/>
              <a:ext cx="996703" cy="644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380171">
              <a:off x="5358019" y="4118204"/>
              <a:ext cx="996703" cy="644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6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395"/>
            <a:stretch>
              <a:fillRect/>
            </a:stretch>
          </p:blipFill>
          <p:spPr bwMode="auto">
            <a:xfrm>
              <a:off x="4260826" y="3167380"/>
              <a:ext cx="1474596" cy="292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353"/>
            <a:stretch>
              <a:fillRect/>
            </a:stretch>
          </p:blipFill>
          <p:spPr bwMode="auto">
            <a:xfrm>
              <a:off x="2977216" y="3294528"/>
              <a:ext cx="1514749" cy="279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477963" y="3532188"/>
            <a:ext cx="5938837" cy="563562"/>
            <a:chOff x="1477927" y="3438671"/>
            <a:chExt cx="5939177" cy="56369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74788" y="4002366"/>
              <a:ext cx="55470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84314" y="3791179"/>
              <a:ext cx="0" cy="211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9277" y="3791179"/>
              <a:ext cx="0" cy="211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95827" y="3791179"/>
              <a:ext cx="0" cy="211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00791" y="3791179"/>
              <a:ext cx="0" cy="211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07342" y="3791179"/>
              <a:ext cx="0" cy="211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212305" y="3791179"/>
              <a:ext cx="0" cy="2111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78" name="Rectangle 20"/>
            <p:cNvSpPr>
              <a:spLocks noChangeArrowheads="1"/>
            </p:cNvSpPr>
            <p:nvPr/>
          </p:nvSpPr>
          <p:spPr bwMode="auto">
            <a:xfrm>
              <a:off x="1477927" y="3452666"/>
              <a:ext cx="426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36</a:t>
              </a:r>
            </a:p>
          </p:txBody>
        </p:sp>
        <p:sp>
          <p:nvSpPr>
            <p:cNvPr id="19479" name="Rectangle 21"/>
            <p:cNvSpPr>
              <a:spLocks noChangeArrowheads="1"/>
            </p:cNvSpPr>
            <p:nvPr/>
          </p:nvSpPr>
          <p:spPr bwMode="auto">
            <a:xfrm>
              <a:off x="2583200" y="3449867"/>
              <a:ext cx="4122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37</a:t>
              </a:r>
            </a:p>
          </p:txBody>
        </p:sp>
        <p:sp>
          <p:nvSpPr>
            <p:cNvPr id="19480" name="Rectangle 22"/>
            <p:cNvSpPr>
              <a:spLocks noChangeArrowheads="1"/>
            </p:cNvSpPr>
            <p:nvPr/>
          </p:nvSpPr>
          <p:spPr bwMode="auto">
            <a:xfrm>
              <a:off x="3678584" y="3447068"/>
              <a:ext cx="434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19481" name="Rectangle 23"/>
            <p:cNvSpPr>
              <a:spLocks noChangeArrowheads="1"/>
            </p:cNvSpPr>
            <p:nvPr/>
          </p:nvSpPr>
          <p:spPr bwMode="auto">
            <a:xfrm>
              <a:off x="4789196" y="3444269"/>
              <a:ext cx="426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39</a:t>
              </a:r>
            </a:p>
          </p:txBody>
        </p:sp>
        <p:sp>
          <p:nvSpPr>
            <p:cNvPr id="19482" name="Rectangle 24"/>
            <p:cNvSpPr>
              <a:spLocks noChangeArrowheads="1"/>
            </p:cNvSpPr>
            <p:nvPr/>
          </p:nvSpPr>
          <p:spPr bwMode="auto">
            <a:xfrm>
              <a:off x="5888317" y="3441470"/>
              <a:ext cx="4587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19483" name="Rectangle 25"/>
            <p:cNvSpPr>
              <a:spLocks noChangeArrowheads="1"/>
            </p:cNvSpPr>
            <p:nvPr/>
          </p:nvSpPr>
          <p:spPr bwMode="auto">
            <a:xfrm>
              <a:off x="7014429" y="3438671"/>
              <a:ext cx="4026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41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1674813" y="3059113"/>
            <a:ext cx="4554537" cy="482600"/>
            <a:chOff x="1674976" y="3059668"/>
            <a:chExt cx="4554908" cy="481406"/>
          </a:xfrm>
        </p:grpSpPr>
        <p:sp>
          <p:nvSpPr>
            <p:cNvPr id="28" name="Curved Down Arrow 27"/>
            <p:cNvSpPr/>
            <p:nvPr/>
          </p:nvSpPr>
          <p:spPr>
            <a:xfrm>
              <a:off x="1674976" y="3092923"/>
              <a:ext cx="4554908" cy="448151"/>
            </a:xfrm>
            <a:prstGeom prst="curvedDownArrow">
              <a:avLst/>
            </a:prstGeom>
            <a:solidFill>
              <a:srgbClr val="A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470" name="Rectangle 28"/>
            <p:cNvSpPr>
              <a:spLocks noChangeArrowheads="1"/>
            </p:cNvSpPr>
            <p:nvPr/>
          </p:nvSpPr>
          <p:spPr bwMode="auto">
            <a:xfrm>
              <a:off x="3678584" y="3059668"/>
              <a:ext cx="450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78477D"/>
                  </a:solidFill>
                </a:rPr>
                <a:t>+4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6107113" y="3094038"/>
            <a:ext cx="1309687" cy="449262"/>
            <a:chOff x="1674976" y="3093578"/>
            <a:chExt cx="1310278" cy="450443"/>
          </a:xfrm>
        </p:grpSpPr>
        <p:sp>
          <p:nvSpPr>
            <p:cNvPr id="32" name="Curved Down Arrow 31"/>
            <p:cNvSpPr/>
            <p:nvPr/>
          </p:nvSpPr>
          <p:spPr>
            <a:xfrm>
              <a:off x="1674976" y="3093578"/>
              <a:ext cx="1310278" cy="447260"/>
            </a:xfrm>
            <a:prstGeom prst="curvedDownArrow">
              <a:avLst/>
            </a:prstGeom>
            <a:solidFill>
              <a:srgbClr val="A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468" name="Rectangle 32"/>
            <p:cNvSpPr>
              <a:spLocks noChangeArrowheads="1"/>
            </p:cNvSpPr>
            <p:nvPr/>
          </p:nvSpPr>
          <p:spPr bwMode="auto">
            <a:xfrm>
              <a:off x="2078861" y="3174689"/>
              <a:ext cx="4090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78477D"/>
                  </a:solidFill>
                </a:rPr>
                <a:t>+1</a:t>
              </a: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3030538" y="4764088"/>
            <a:ext cx="3236912" cy="842962"/>
          </a:xfrm>
          <a:prstGeom prst="wedgeRoundRectCallout">
            <a:avLst>
              <a:gd name="adj1" fmla="val -66250"/>
              <a:gd name="adj2" fmla="val -298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Ann sees 5 more.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3938" y="696913"/>
            <a:ext cx="45561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The Butterfly House</a:t>
            </a:r>
            <a:endParaRPr lang="en-GB" sz="40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1538288"/>
            <a:ext cx="7632700" cy="620712"/>
          </a:xfrm>
          <a:prstGeom prst="roundRect">
            <a:avLst/>
          </a:prstGeom>
          <a:solidFill>
            <a:srgbClr val="CDB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Samira counts 17 spiders. Adam counts 3.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5650" y="2259013"/>
            <a:ext cx="7632700" cy="611187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many more spiders does Samira see than Adam?</a:t>
            </a:r>
          </a:p>
        </p:txBody>
      </p:sp>
      <p:pic>
        <p:nvPicPr>
          <p:cNvPr id="20485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1647825" y="3094038"/>
            <a:ext cx="2924175" cy="447675"/>
            <a:chOff x="1674975" y="3093578"/>
            <a:chExt cx="2924037" cy="447496"/>
          </a:xfrm>
        </p:grpSpPr>
        <p:sp>
          <p:nvSpPr>
            <p:cNvPr id="32" name="Curved Down Arrow 31"/>
            <p:cNvSpPr/>
            <p:nvPr/>
          </p:nvSpPr>
          <p:spPr>
            <a:xfrm>
              <a:off x="1674975" y="3093578"/>
              <a:ext cx="2924037" cy="447496"/>
            </a:xfrm>
            <a:prstGeom prst="curvedDownArrow">
              <a:avLst/>
            </a:prstGeom>
            <a:solidFill>
              <a:srgbClr val="A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528" name="Rectangle 32"/>
            <p:cNvSpPr>
              <a:spLocks noChangeArrowheads="1"/>
            </p:cNvSpPr>
            <p:nvPr/>
          </p:nvSpPr>
          <p:spPr bwMode="auto">
            <a:xfrm>
              <a:off x="2876459" y="3114379"/>
              <a:ext cx="431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78477D"/>
                  </a:solidFill>
                </a:rPr>
                <a:t>+7</a:t>
              </a:r>
            </a:p>
          </p:txBody>
        </p:sp>
      </p:grpSp>
      <p:sp>
        <p:nvSpPr>
          <p:cNvPr id="34" name="Rounded Rectangular Callout 33"/>
          <p:cNvSpPr/>
          <p:nvPr/>
        </p:nvSpPr>
        <p:spPr>
          <a:xfrm>
            <a:off x="6149975" y="4822825"/>
            <a:ext cx="1808163" cy="854075"/>
          </a:xfrm>
          <a:prstGeom prst="wedgeRoundRectCallout">
            <a:avLst>
              <a:gd name="adj1" fmla="val -66250"/>
              <a:gd name="adj2" fmla="val -298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Samira sees 14 more.</a:t>
            </a:r>
          </a:p>
        </p:txBody>
      </p:sp>
      <p:pic>
        <p:nvPicPr>
          <p:cNvPr id="2048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4"/>
          <a:stretch>
            <a:fillRect/>
          </a:stretch>
        </p:blipFill>
        <p:spPr bwMode="auto">
          <a:xfrm>
            <a:off x="4024313" y="4433888"/>
            <a:ext cx="9826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94"/>
          <a:stretch>
            <a:fillRect/>
          </a:stretch>
        </p:blipFill>
        <p:spPr bwMode="auto">
          <a:xfrm>
            <a:off x="5029200" y="4406900"/>
            <a:ext cx="9556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531938" y="3538538"/>
            <a:ext cx="5875337" cy="557212"/>
            <a:chOff x="1531735" y="3537949"/>
            <a:chExt cx="5876033" cy="55842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674627" y="4096372"/>
              <a:ext cx="554579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684153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8" name="Rectangle 20"/>
            <p:cNvSpPr>
              <a:spLocks noChangeArrowheads="1"/>
            </p:cNvSpPr>
            <p:nvPr/>
          </p:nvSpPr>
          <p:spPr bwMode="auto">
            <a:xfrm>
              <a:off x="1531735" y="3537963"/>
              <a:ext cx="3016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2077900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473234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68568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63902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657649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052984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4448317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843652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37399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32733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028068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23401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817148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212483" y="3884776"/>
              <a:ext cx="0" cy="2115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13" name="Rectangle 48"/>
            <p:cNvSpPr>
              <a:spLocks noChangeArrowheads="1"/>
            </p:cNvSpPr>
            <p:nvPr/>
          </p:nvSpPr>
          <p:spPr bwMode="auto">
            <a:xfrm>
              <a:off x="1921193" y="3537962"/>
              <a:ext cx="3145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0514" name="Rectangle 49"/>
            <p:cNvSpPr>
              <a:spLocks noChangeArrowheads="1"/>
            </p:cNvSpPr>
            <p:nvPr/>
          </p:nvSpPr>
          <p:spPr bwMode="auto">
            <a:xfrm>
              <a:off x="2321071" y="3537961"/>
              <a:ext cx="306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0515" name="Rectangle 50"/>
            <p:cNvSpPr>
              <a:spLocks noChangeArrowheads="1"/>
            </p:cNvSpPr>
            <p:nvPr/>
          </p:nvSpPr>
          <p:spPr bwMode="auto">
            <a:xfrm>
              <a:off x="2715338" y="3537960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0516" name="Rectangle 51"/>
            <p:cNvSpPr>
              <a:spLocks noChangeArrowheads="1"/>
            </p:cNvSpPr>
            <p:nvPr/>
          </p:nvSpPr>
          <p:spPr bwMode="auto">
            <a:xfrm>
              <a:off x="3118421" y="3537959"/>
              <a:ext cx="2952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0517" name="Rectangle 52"/>
            <p:cNvSpPr>
              <a:spLocks noChangeArrowheads="1"/>
            </p:cNvSpPr>
            <p:nvPr/>
          </p:nvSpPr>
          <p:spPr bwMode="auto">
            <a:xfrm>
              <a:off x="3503070" y="3537958"/>
              <a:ext cx="3177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0518" name="Rectangle 53"/>
            <p:cNvSpPr>
              <a:spLocks noChangeArrowheads="1"/>
            </p:cNvSpPr>
            <p:nvPr/>
          </p:nvSpPr>
          <p:spPr bwMode="auto">
            <a:xfrm>
              <a:off x="3902948" y="3537957"/>
              <a:ext cx="309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0519" name="Rectangle 54"/>
            <p:cNvSpPr>
              <a:spLocks noChangeArrowheads="1"/>
            </p:cNvSpPr>
            <p:nvPr/>
          </p:nvSpPr>
          <p:spPr bwMode="auto">
            <a:xfrm>
              <a:off x="4245117" y="3537956"/>
              <a:ext cx="4171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0520" name="Rectangle 55"/>
            <p:cNvSpPr>
              <a:spLocks noChangeArrowheads="1"/>
            </p:cNvSpPr>
            <p:nvPr/>
          </p:nvSpPr>
          <p:spPr bwMode="auto">
            <a:xfrm>
              <a:off x="4669039" y="3537955"/>
              <a:ext cx="3609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0521" name="Rectangle 56"/>
            <p:cNvSpPr>
              <a:spLocks noChangeArrowheads="1"/>
            </p:cNvSpPr>
            <p:nvPr/>
          </p:nvSpPr>
          <p:spPr bwMode="auto">
            <a:xfrm>
              <a:off x="5048078" y="3537954"/>
              <a:ext cx="394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0522" name="Rectangle 57"/>
            <p:cNvSpPr>
              <a:spLocks noChangeArrowheads="1"/>
            </p:cNvSpPr>
            <p:nvPr/>
          </p:nvSpPr>
          <p:spPr bwMode="auto">
            <a:xfrm>
              <a:off x="5446353" y="3537953"/>
              <a:ext cx="3898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0523" name="Rectangle 58"/>
            <p:cNvSpPr>
              <a:spLocks noChangeArrowheads="1"/>
            </p:cNvSpPr>
            <p:nvPr/>
          </p:nvSpPr>
          <p:spPr bwMode="auto">
            <a:xfrm>
              <a:off x="5827102" y="3537952"/>
              <a:ext cx="4026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0524" name="Rectangle 59"/>
            <p:cNvSpPr>
              <a:spLocks noChangeArrowheads="1"/>
            </p:cNvSpPr>
            <p:nvPr/>
          </p:nvSpPr>
          <p:spPr bwMode="auto">
            <a:xfrm>
              <a:off x="6226979" y="3537951"/>
              <a:ext cx="394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0525" name="Rectangle 60"/>
            <p:cNvSpPr>
              <a:spLocks noChangeArrowheads="1"/>
            </p:cNvSpPr>
            <p:nvPr/>
          </p:nvSpPr>
          <p:spPr bwMode="auto">
            <a:xfrm>
              <a:off x="6621246" y="3537950"/>
              <a:ext cx="3978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20526" name="Rectangle 61"/>
            <p:cNvSpPr>
              <a:spLocks noChangeArrowheads="1"/>
            </p:cNvSpPr>
            <p:nvPr/>
          </p:nvSpPr>
          <p:spPr bwMode="auto">
            <a:xfrm>
              <a:off x="7024330" y="3537949"/>
              <a:ext cx="3834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17</a:t>
              </a:r>
            </a:p>
          </p:txBody>
        </p: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4430713" y="3098800"/>
            <a:ext cx="2892425" cy="447675"/>
            <a:chOff x="2867266" y="3093578"/>
            <a:chExt cx="2892446" cy="447496"/>
          </a:xfrm>
        </p:grpSpPr>
        <p:sp>
          <p:nvSpPr>
            <p:cNvPr id="64" name="Curved Down Arrow 63"/>
            <p:cNvSpPr/>
            <p:nvPr/>
          </p:nvSpPr>
          <p:spPr>
            <a:xfrm>
              <a:off x="2867266" y="3093578"/>
              <a:ext cx="2892446" cy="447496"/>
            </a:xfrm>
            <a:prstGeom prst="curvedDownArrow">
              <a:avLst/>
            </a:prstGeom>
            <a:solidFill>
              <a:srgbClr val="A9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495" name="Rectangle 64"/>
            <p:cNvSpPr>
              <a:spLocks noChangeArrowheads="1"/>
            </p:cNvSpPr>
            <p:nvPr/>
          </p:nvSpPr>
          <p:spPr bwMode="auto">
            <a:xfrm>
              <a:off x="4032742" y="3114379"/>
              <a:ext cx="431538" cy="36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78477D"/>
                  </a:solidFill>
                </a:rPr>
                <a:t>+7</a:t>
              </a:r>
            </a:p>
          </p:txBody>
        </p:sp>
      </p:grpSp>
      <p:sp>
        <p:nvSpPr>
          <p:cNvPr id="66" name="Rounded Rectangular Callout 65"/>
          <p:cNvSpPr/>
          <p:nvPr/>
        </p:nvSpPr>
        <p:spPr>
          <a:xfrm>
            <a:off x="862013" y="4575175"/>
            <a:ext cx="2747962" cy="1306513"/>
          </a:xfrm>
          <a:prstGeom prst="wedgeRoundRectCallout">
            <a:avLst>
              <a:gd name="adj1" fmla="val 75830"/>
              <a:gd name="adj2" fmla="val -940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this the best way to work it out?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think of a quicker way to do this?</a:t>
            </a:r>
          </a:p>
        </p:txBody>
      </p:sp>
      <p:pic>
        <p:nvPicPr>
          <p:cNvPr id="20493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531938"/>
            <a:ext cx="12795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93938" y="696913"/>
            <a:ext cx="45561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The Butterfly House</a:t>
            </a:r>
            <a:endParaRPr lang="en-GB" sz="4000" dirty="0">
              <a:latin typeface="+mj-lt"/>
            </a:endParaRPr>
          </a:p>
        </p:txBody>
      </p:sp>
      <p:pic>
        <p:nvPicPr>
          <p:cNvPr id="21507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85" b="2"/>
          <a:stretch>
            <a:fillRect/>
          </a:stretch>
        </p:blipFill>
        <p:spPr bwMode="auto">
          <a:xfrm>
            <a:off x="755650" y="2281238"/>
            <a:ext cx="7632700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2770">
            <a:off x="1565275" y="4579938"/>
            <a:ext cx="9969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0171">
            <a:off x="6161881" y="4445794"/>
            <a:ext cx="99536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5"/>
          <a:stretch>
            <a:fillRect/>
          </a:stretch>
        </p:blipFill>
        <p:spPr bwMode="auto">
          <a:xfrm>
            <a:off x="4775200" y="3167063"/>
            <a:ext cx="14747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53"/>
          <a:stretch>
            <a:fillRect/>
          </a:stretch>
        </p:blipFill>
        <p:spPr bwMode="auto">
          <a:xfrm>
            <a:off x="2976563" y="3294063"/>
            <a:ext cx="1516062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6092825" y="4051300"/>
            <a:ext cx="2222500" cy="1012825"/>
          </a:xfrm>
          <a:prstGeom prst="wedgeRoundRectCallout">
            <a:avLst>
              <a:gd name="adj1" fmla="val -66250"/>
              <a:gd name="adj2" fmla="val -298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we find the difference by taking away?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912813" y="3854450"/>
            <a:ext cx="2220912" cy="1012825"/>
          </a:xfrm>
          <a:prstGeom prst="wedgeRoundRectCallout">
            <a:avLst>
              <a:gd name="adj1" fmla="val 66664"/>
              <a:gd name="adj2" fmla="val -404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difference a type of subtraction?</a:t>
            </a:r>
          </a:p>
        </p:txBody>
      </p:sp>
      <p:sp>
        <p:nvSpPr>
          <p:cNvPr id="21515" name="Rectangle 3"/>
          <p:cNvSpPr>
            <a:spLocks noChangeArrowheads="1"/>
          </p:cNvSpPr>
          <p:nvPr/>
        </p:nvSpPr>
        <p:spPr bwMode="auto">
          <a:xfrm>
            <a:off x="3397250" y="1473200"/>
            <a:ext cx="2349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78477D"/>
                </a:solidFill>
              </a:rPr>
              <a:t>17 – 3 =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51088" y="1479550"/>
            <a:ext cx="4441825" cy="4613275"/>
          </a:xfrm>
          <a:prstGeom prst="rect">
            <a:avLst/>
          </a:prstGeom>
          <a:solidFill>
            <a:schemeClr val="bg1"/>
          </a:solidFill>
          <a:ln w="38100">
            <a:solidFill>
              <a:srgbClr val="CDB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84450" y="696913"/>
            <a:ext cx="3975100" cy="55403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3600" dirty="0">
                <a:latin typeface="+mj-lt"/>
              </a:rPr>
              <a:t>Insects Everywhere</a:t>
            </a:r>
            <a:endParaRPr lang="en-GB" sz="3600" dirty="0">
              <a:latin typeface="+mj-lt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387600" y="1614488"/>
            <a:ext cx="436880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b="1">
                <a:solidFill>
                  <a:srgbClr val="78477D"/>
                </a:solidFill>
              </a:rPr>
              <a:t>Work with a partner to find out if ‘difference’ is the same as subtraction.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Choose 2 numbers. One of you must find the difference between the 2 numbers and the other must subtract the smallest number from the biggest number.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get the same answer?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Is one method quicker than the other?</a:t>
            </a:r>
          </a:p>
        </p:txBody>
      </p:sp>
      <p:pic>
        <p:nvPicPr>
          <p:cNvPr id="2253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9"/>
          <a:stretch>
            <a:fillRect/>
          </a:stretch>
        </p:blipFill>
        <p:spPr bwMode="auto">
          <a:xfrm>
            <a:off x="1181100" y="3346450"/>
            <a:ext cx="13477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46"/>
          <a:stretch>
            <a:fillRect/>
          </a:stretch>
        </p:blipFill>
        <p:spPr bwMode="auto">
          <a:xfrm>
            <a:off x="6559550" y="3429000"/>
            <a:ext cx="15398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air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681038" y="1262063"/>
            <a:ext cx="1847850" cy="1549400"/>
          </a:xfrm>
          <a:prstGeom prst="cloudCallout">
            <a:avLst>
              <a:gd name="adj1" fmla="val 10268"/>
              <a:gd name="adj2" fmla="val 816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Cloud Callout 15"/>
          <p:cNvSpPr/>
          <p:nvPr/>
        </p:nvSpPr>
        <p:spPr>
          <a:xfrm>
            <a:off x="6688138" y="1568450"/>
            <a:ext cx="1847850" cy="1549400"/>
          </a:xfrm>
          <a:prstGeom prst="cloudCallout">
            <a:avLst>
              <a:gd name="adj1" fmla="val -11880"/>
              <a:gd name="adj2" fmla="val 8216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8" name="Rectangle 6"/>
          <p:cNvSpPr>
            <a:spLocks noChangeArrowheads="1"/>
          </p:cNvSpPr>
          <p:nvPr/>
        </p:nvSpPr>
        <p:spPr bwMode="auto">
          <a:xfrm>
            <a:off x="2873375" y="5308600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22539" name="Rectangle 16"/>
          <p:cNvSpPr>
            <a:spLocks noChangeArrowheads="1"/>
          </p:cNvSpPr>
          <p:nvPr/>
        </p:nvSpPr>
        <p:spPr bwMode="auto">
          <a:xfrm>
            <a:off x="3602038" y="5308600"/>
            <a:ext cx="40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2540" name="Rectangle 17"/>
          <p:cNvSpPr>
            <a:spLocks noChangeArrowheads="1"/>
          </p:cNvSpPr>
          <p:nvPr/>
        </p:nvSpPr>
        <p:spPr bwMode="auto">
          <a:xfrm>
            <a:off x="4400550" y="5308600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541" name="Rectangle 18"/>
          <p:cNvSpPr>
            <a:spLocks noChangeArrowheads="1"/>
          </p:cNvSpPr>
          <p:nvPr/>
        </p:nvSpPr>
        <p:spPr bwMode="auto">
          <a:xfrm>
            <a:off x="5060950" y="5308600"/>
            <a:ext cx="434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22542" name="Rectangle 19"/>
          <p:cNvSpPr>
            <a:spLocks noChangeArrowheads="1"/>
          </p:cNvSpPr>
          <p:nvPr/>
        </p:nvSpPr>
        <p:spPr bwMode="auto">
          <a:xfrm>
            <a:off x="5789613" y="5308600"/>
            <a:ext cx="42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35</a:t>
            </a:r>
          </a:p>
        </p:txBody>
      </p:sp>
      <p:pic>
        <p:nvPicPr>
          <p:cNvPr id="2254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049838"/>
            <a:ext cx="6064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4946650"/>
            <a:ext cx="5429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5032375"/>
            <a:ext cx="3476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4932363"/>
            <a:ext cx="3984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991100"/>
            <a:ext cx="4191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3938">
            <a:off x="1128713" y="1689100"/>
            <a:ext cx="7747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46288"/>
            <a:ext cx="7905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75063" y="696913"/>
            <a:ext cx="179387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+mj-lt"/>
              </a:rPr>
              <a:t>Activity</a:t>
            </a:r>
          </a:p>
        </p:txBody>
      </p:sp>
      <p:pic>
        <p:nvPicPr>
          <p:cNvPr id="23555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8" b="2"/>
          <a:stretch>
            <a:fillRect/>
          </a:stretch>
        </p:blipFill>
        <p:spPr bwMode="auto">
          <a:xfrm>
            <a:off x="755650" y="1601788"/>
            <a:ext cx="7632700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95"/>
          <a:stretch>
            <a:fillRect/>
          </a:stretch>
        </p:blipFill>
        <p:spPr bwMode="auto">
          <a:xfrm>
            <a:off x="4775200" y="3167063"/>
            <a:ext cx="14747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092825" y="4051300"/>
            <a:ext cx="2222500" cy="1012825"/>
          </a:xfrm>
          <a:prstGeom prst="wedgeRoundRectCallout">
            <a:avLst>
              <a:gd name="adj1" fmla="val -66250"/>
              <a:gd name="adj2" fmla="val -2982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saw lots of insects.</a:t>
            </a:r>
          </a:p>
        </p:txBody>
      </p:sp>
      <p:pic>
        <p:nvPicPr>
          <p:cNvPr id="2355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9"/>
          <a:stretch>
            <a:fillRect/>
          </a:stretch>
        </p:blipFill>
        <p:spPr bwMode="auto">
          <a:xfrm>
            <a:off x="2960688" y="3309938"/>
            <a:ext cx="1814512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1133475" y="2295525"/>
            <a:ext cx="2220913" cy="1014413"/>
          </a:xfrm>
          <a:prstGeom prst="wedgeRoundRectCallout">
            <a:avLst>
              <a:gd name="adj1" fmla="val 39611"/>
              <a:gd name="adj2" fmla="val 8789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It was so hot in there. I need an ice cream!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397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Sassoon Infant Md</vt:lpstr>
      <vt:lpstr>Arial</vt:lpstr>
      <vt:lpstr>Twinkl</vt:lpstr>
      <vt:lpstr>Twinkl SemiBold</vt:lpstr>
      <vt:lpstr>Tuffy</vt:lpstr>
      <vt:lpstr>Sassoon Infant Rg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25</cp:revision>
  <dcterms:created xsi:type="dcterms:W3CDTF">2017-09-28T08:56:25Z</dcterms:created>
  <dcterms:modified xsi:type="dcterms:W3CDTF">2020-07-02T16:00:39Z</dcterms:modified>
</cp:coreProperties>
</file>