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5" r:id="rId2"/>
    <p:sldId id="276" r:id="rId3"/>
    <p:sldId id="278" r:id="rId4"/>
    <p:sldId id="279" r:id="rId5"/>
    <p:sldId id="289" r:id="rId6"/>
    <p:sldId id="290" r:id="rId7"/>
    <p:sldId id="282" r:id="rId8"/>
    <p:sldId id="291" r:id="rId9"/>
    <p:sldId id="292" r:id="rId10"/>
    <p:sldId id="284" r:id="rId11"/>
    <p:sldId id="288" r:id="rId12"/>
    <p:sldId id="277" r:id="rId13"/>
    <p:sldId id="286" r:id="rId14"/>
  </p:sldIdLst>
  <p:sldSz cx="9144000" cy="6858000" type="screen4x3"/>
  <p:notesSz cx="6858000" cy="9144000"/>
  <p:embeddedFontLst>
    <p:embeddedFont>
      <p:font typeface="Roboto" panose="020B0604020202020204" charset="0"/>
      <p:regular r:id="rId17"/>
      <p:bold r:id="rId18"/>
      <p:italic r:id="rId19"/>
      <p:boldItalic r:id="rId20"/>
    </p:embeddedFont>
    <p:embeddedFont>
      <p:font typeface="Twinkl" pitchFamily="2" charset="0"/>
      <p:regular r:id="rId21"/>
      <p:bold r:id="rId22"/>
    </p:embeddedFont>
    <p:embeddedFont>
      <p:font typeface="Calibri" panose="020F0502020204030204" pitchFamily="34" charset="0"/>
      <p:regular r:id="rId23"/>
      <p:bold r:id="rId24"/>
      <p:italic r:id="rId25"/>
      <p:boldItalic r:id="rId26"/>
    </p:embeddedFont>
    <p:embeddedFont>
      <p:font typeface="Tuffy" panose="020B0603060100000000"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65"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689429"/>
    <a:srgbClr val="BCD4C0"/>
    <a:srgbClr val="C4E4C7"/>
    <a:srgbClr val="11743A"/>
    <a:srgbClr val="009640"/>
    <a:srgbClr val="87BD31"/>
    <a:srgbClr val="0079C3"/>
    <a:srgbClr val="FFE76D"/>
    <a:srgbClr val="072F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4" autoAdjust="0"/>
    <p:restoredTop sz="94660"/>
  </p:normalViewPr>
  <p:slideViewPr>
    <p:cSldViewPr snapToGrid="0" showGuides="1">
      <p:cViewPr varScale="1">
        <p:scale>
          <a:sx n="73" d="100"/>
          <a:sy n="73" d="100"/>
        </p:scale>
        <p:origin x="1320" y="78"/>
      </p:cViewPr>
      <p:guideLst>
        <p:guide orient="horz" pos="2183"/>
        <p:guide pos="2880"/>
        <p:guide pos="340"/>
        <p:guide orient="horz" pos="3974"/>
        <p:guide pos="5465"/>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ummer-block-3-time-year-4-white-rose-maths-hub-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winkl.co.uk/resources/planit-maths-pahttps:/www.twinkl.co.uk/resources/planit-maths-primary-teaching-resources-year-4/planit-maths-primary-teaching-resources-year-4-measurement/planit-maths-primary-teaching-resources-year-4-measurement-read-write-and-convert-time-between-analogue-and-digital-12--and-24-hour-clocksrimary-teaching-resources-year-5/planit-maths-primary-teaching-resources-year-5-geometry---properties-of-shape/planit-maths-primary-teaching-resources-year-5-geometry---properties-of-shape-know-angles-are-measured-in-degrees-estimate-and-compare-acute-obtuse-and-reflex-angles" TargetMode="Externa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ummer-block-3-time-year-4-white-rose-maths-hub-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62259" y="5842861"/>
            <a:ext cx="870596" cy="557939"/>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5574"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564610"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3564610"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99" y="1515784"/>
            <a:ext cx="4743450" cy="4743450"/>
          </a:xfrm>
          <a:prstGeom prst="rect">
            <a:avLst/>
          </a:prstGeom>
        </p:spPr>
      </p:pic>
      <p:sp>
        <p:nvSpPr>
          <p:cNvPr id="9" name="TextBox 8"/>
          <p:cNvSpPr txBox="1"/>
          <p:nvPr/>
        </p:nvSpPr>
        <p:spPr>
          <a:xfrm>
            <a:off x="755649" y="1359306"/>
            <a:ext cx="2025651" cy="495108"/>
          </a:xfrm>
          <a:prstGeom prst="rect">
            <a:avLst/>
          </a:prstGeom>
          <a:solidFill>
            <a:srgbClr val="C4E4C7"/>
          </a:solidFill>
          <a:ln w="28575">
            <a:noFill/>
          </a:ln>
        </p:spPr>
        <p:txBody>
          <a:bodyPr wrap="square" lIns="108000" tIns="108000" rIns="108000" bIns="108000" rtlCol="0">
            <a:spAutoFit/>
          </a:bodyPr>
          <a:lstStyle/>
          <a:p>
            <a:pPr defTabSz="776051"/>
            <a:r>
              <a:rPr lang="en-GB" dirty="0">
                <a:solidFill>
                  <a:prstClr val="black"/>
                </a:solidFill>
              </a:rPr>
              <a:t>What time am I?</a:t>
            </a:r>
          </a:p>
        </p:txBody>
      </p:sp>
      <p:sp>
        <p:nvSpPr>
          <p:cNvPr id="14" name="TextBox 13"/>
          <p:cNvSpPr txBox="1"/>
          <p:nvPr/>
        </p:nvSpPr>
        <p:spPr>
          <a:xfrm>
            <a:off x="755649" y="5330649"/>
            <a:ext cx="3816351" cy="772107"/>
          </a:xfrm>
          <a:prstGeom prst="rect">
            <a:avLst/>
          </a:prstGeom>
          <a:solidFill>
            <a:srgbClr val="C4E4C7">
              <a:alpha val="60000"/>
            </a:srgbClr>
          </a:solidFill>
          <a:ln w="28575">
            <a:noFill/>
          </a:ln>
        </p:spPr>
        <p:txBody>
          <a:bodyPr wrap="square" lIns="108000" tIns="108000" rIns="108000" bIns="108000" rtlCol="0">
            <a:spAutoFit/>
          </a:bodyPr>
          <a:lstStyle/>
          <a:p>
            <a:pPr lvl="0" defTabSz="776051"/>
            <a:r>
              <a:rPr lang="en-GB" dirty="0"/>
              <a:t>Can you make up your own ‘What time am I?’ question like this one?</a:t>
            </a:r>
          </a:p>
        </p:txBody>
      </p:sp>
      <p:sp>
        <p:nvSpPr>
          <p:cNvPr id="15" name="Rounded Rectangular Callout 14"/>
          <p:cNvSpPr/>
          <p:nvPr/>
        </p:nvSpPr>
        <p:spPr>
          <a:xfrm>
            <a:off x="765227" y="2013661"/>
            <a:ext cx="2479729" cy="462438"/>
          </a:xfrm>
          <a:prstGeom prst="wedgeRoundRectCallout">
            <a:avLst>
              <a:gd name="adj1" fmla="val -3691"/>
              <a:gd name="adj2" fmla="val 98145"/>
              <a:gd name="adj3" fmla="val 16667"/>
            </a:avLst>
          </a:prstGeom>
          <a:solidFill>
            <a:srgbClr val="FFC000">
              <a:alpha val="8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76051"/>
            <a:r>
              <a:rPr lang="en-GB" dirty="0">
                <a:solidFill>
                  <a:prstClr val="black"/>
                </a:solidFill>
              </a:rPr>
              <a:t>I am a p.m. time.</a:t>
            </a:r>
          </a:p>
        </p:txBody>
      </p:sp>
      <p:sp>
        <p:nvSpPr>
          <p:cNvPr id="16" name="Rounded Rectangular Callout 15"/>
          <p:cNvSpPr/>
          <p:nvPr/>
        </p:nvSpPr>
        <p:spPr>
          <a:xfrm>
            <a:off x="3360382" y="1538851"/>
            <a:ext cx="3350334" cy="459861"/>
          </a:xfrm>
          <a:prstGeom prst="wedgeRoundRectCallout">
            <a:avLst>
              <a:gd name="adj1" fmla="val -36268"/>
              <a:gd name="adj2" fmla="val 176637"/>
              <a:gd name="adj3" fmla="val 16667"/>
            </a:avLst>
          </a:prstGeom>
          <a:solidFill>
            <a:srgbClr val="FFC000">
              <a:alpha val="6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76051"/>
            <a:r>
              <a:rPr lang="en-GB" dirty="0">
                <a:solidFill>
                  <a:prstClr val="black"/>
                </a:solidFill>
              </a:rPr>
              <a:t>My hour is an even number. </a:t>
            </a:r>
          </a:p>
        </p:txBody>
      </p:sp>
      <p:sp>
        <p:nvSpPr>
          <p:cNvPr id="17" name="Rounded Rectangular Callout 16"/>
          <p:cNvSpPr/>
          <p:nvPr/>
        </p:nvSpPr>
        <p:spPr>
          <a:xfrm>
            <a:off x="5152571" y="2400156"/>
            <a:ext cx="3235779" cy="1527013"/>
          </a:xfrm>
          <a:prstGeom prst="wedgeRoundRectCallout">
            <a:avLst>
              <a:gd name="adj1" fmla="val -60642"/>
              <a:gd name="adj2" fmla="val 25933"/>
              <a:gd name="adj3" fmla="val 16667"/>
            </a:avLst>
          </a:prstGeom>
          <a:solidFill>
            <a:srgbClr val="FFC000">
              <a:alpha val="4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76051"/>
            <a:r>
              <a:rPr lang="en-GB" dirty="0">
                <a:solidFill>
                  <a:prstClr val="black"/>
                </a:solidFill>
              </a:rPr>
              <a:t>If I was shown on an analogue clock, my minute hand would be opposite the number 12 on the clock face.</a:t>
            </a:r>
          </a:p>
        </p:txBody>
      </p:sp>
      <p:sp>
        <p:nvSpPr>
          <p:cNvPr id="18" name="Rounded Rectangular Callout 17"/>
          <p:cNvSpPr/>
          <p:nvPr/>
        </p:nvSpPr>
        <p:spPr>
          <a:xfrm>
            <a:off x="4790624" y="4522509"/>
            <a:ext cx="3111626" cy="784351"/>
          </a:xfrm>
          <a:prstGeom prst="wedgeRoundRectCallout">
            <a:avLst>
              <a:gd name="adj1" fmla="val -46648"/>
              <a:gd name="adj2" fmla="val -100419"/>
              <a:gd name="adj3" fmla="val 16667"/>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76051"/>
            <a:r>
              <a:rPr lang="en-GB" dirty="0">
                <a:solidFill>
                  <a:prstClr val="black"/>
                </a:solidFill>
              </a:rPr>
              <a:t>My hour is 120 minutes before midnight.</a:t>
            </a:r>
          </a:p>
        </p:txBody>
      </p:sp>
      <p:sp>
        <p:nvSpPr>
          <p:cNvPr id="19" name="TextBox 18"/>
          <p:cNvSpPr txBox="1"/>
          <p:nvPr/>
        </p:nvSpPr>
        <p:spPr>
          <a:xfrm>
            <a:off x="6535055" y="1752240"/>
            <a:ext cx="1871436" cy="495108"/>
          </a:xfrm>
          <a:prstGeom prst="rect">
            <a:avLst/>
          </a:prstGeom>
          <a:solidFill>
            <a:schemeClr val="bg1"/>
          </a:solidFill>
          <a:ln w="28575">
            <a:solidFill>
              <a:srgbClr val="689429"/>
            </a:solidFill>
          </a:ln>
        </p:spPr>
        <p:txBody>
          <a:bodyPr wrap="square" lIns="108000" tIns="108000" rIns="108000" bIns="108000" rtlCol="0">
            <a:spAutoFit/>
          </a:bodyPr>
          <a:lstStyle/>
          <a:p>
            <a:pPr algn="ctr" defTabSz="776051"/>
            <a:r>
              <a:rPr lang="en-GB" dirty="0"/>
              <a:t>2, 4, 6, 8, 10, 12</a:t>
            </a:r>
          </a:p>
        </p:txBody>
      </p:sp>
      <p:sp>
        <p:nvSpPr>
          <p:cNvPr id="20" name="TextBox 19"/>
          <p:cNvSpPr txBox="1"/>
          <p:nvPr/>
        </p:nvSpPr>
        <p:spPr>
          <a:xfrm>
            <a:off x="6662057" y="3768017"/>
            <a:ext cx="1726293" cy="495108"/>
          </a:xfrm>
          <a:prstGeom prst="rect">
            <a:avLst/>
          </a:prstGeom>
          <a:solidFill>
            <a:schemeClr val="bg1"/>
          </a:solidFill>
          <a:ln w="28575">
            <a:solidFill>
              <a:srgbClr val="689429"/>
            </a:solidFill>
          </a:ln>
        </p:spPr>
        <p:txBody>
          <a:bodyPr wrap="square" lIns="108000" tIns="108000" rIns="108000" bIns="108000" rtlCol="0">
            <a:spAutoFit/>
          </a:bodyPr>
          <a:lstStyle/>
          <a:p>
            <a:pPr algn="ctr" defTabSz="776051"/>
            <a:r>
              <a:rPr lang="en-GB" dirty="0"/>
              <a:t>pointing at 6</a:t>
            </a:r>
          </a:p>
        </p:txBody>
      </p:sp>
      <p:sp>
        <p:nvSpPr>
          <p:cNvPr id="21" name="TextBox 20"/>
          <p:cNvSpPr txBox="1"/>
          <p:nvPr/>
        </p:nvSpPr>
        <p:spPr>
          <a:xfrm>
            <a:off x="7750629" y="4718727"/>
            <a:ext cx="637721" cy="495108"/>
          </a:xfrm>
          <a:prstGeom prst="rect">
            <a:avLst/>
          </a:prstGeom>
          <a:solidFill>
            <a:schemeClr val="bg1"/>
          </a:solidFill>
          <a:ln w="28575">
            <a:solidFill>
              <a:srgbClr val="689429"/>
            </a:solidFill>
          </a:ln>
        </p:spPr>
        <p:txBody>
          <a:bodyPr wrap="square" lIns="108000" tIns="108000" rIns="108000" bIns="108000" rtlCol="0">
            <a:spAutoFit/>
          </a:bodyPr>
          <a:lstStyle/>
          <a:p>
            <a:pPr algn="ctr" defTabSz="776051"/>
            <a:r>
              <a:rPr lang="en-GB" dirty="0"/>
              <a:t>10</a:t>
            </a:r>
          </a:p>
        </p:txBody>
      </p:sp>
      <p:sp>
        <p:nvSpPr>
          <p:cNvPr id="22" name="TextBox 21"/>
          <p:cNvSpPr txBox="1"/>
          <p:nvPr/>
        </p:nvSpPr>
        <p:spPr>
          <a:xfrm>
            <a:off x="4790625" y="5578132"/>
            <a:ext cx="3615866" cy="525886"/>
          </a:xfrm>
          <a:prstGeom prst="rect">
            <a:avLst/>
          </a:prstGeom>
          <a:solidFill>
            <a:schemeClr val="bg1"/>
          </a:solidFill>
          <a:ln w="28575">
            <a:solidFill>
              <a:srgbClr val="689429"/>
            </a:solidFill>
          </a:ln>
        </p:spPr>
        <p:txBody>
          <a:bodyPr wrap="square" lIns="108000" tIns="108000" rIns="108000" bIns="108000" rtlCol="0">
            <a:spAutoFit/>
          </a:bodyPr>
          <a:lstStyle/>
          <a:p>
            <a:pPr algn="ctr" defTabSz="776051"/>
            <a:r>
              <a:rPr lang="en-GB" sz="2000" b="1" dirty="0"/>
              <a:t>I am 10:30 p.m.</a:t>
            </a:r>
          </a:p>
        </p:txBody>
      </p:sp>
      <p:sp>
        <p:nvSpPr>
          <p:cNvPr id="4" name="TextBox 3"/>
          <p:cNvSpPr txBox="1"/>
          <p:nvPr/>
        </p:nvSpPr>
        <p:spPr>
          <a:xfrm>
            <a:off x="951137" y="3007300"/>
            <a:ext cx="3512457" cy="1569660"/>
          </a:xfrm>
          <a:prstGeom prst="rect">
            <a:avLst/>
          </a:prstGeom>
          <a:noFill/>
        </p:spPr>
        <p:txBody>
          <a:bodyPr wrap="square" rtlCol="0">
            <a:spAutoFit/>
          </a:bodyPr>
          <a:lstStyle/>
          <a:p>
            <a:pPr algn="ctr"/>
            <a:r>
              <a:rPr lang="en-GB" sz="9600" dirty="0">
                <a:solidFill>
                  <a:schemeClr val="tx1">
                    <a:lumMod val="75000"/>
                    <a:lumOff val="25000"/>
                  </a:schemeClr>
                </a:solidFill>
              </a:rPr>
              <a:t>10 30</a:t>
            </a:r>
          </a:p>
        </p:txBody>
      </p:sp>
      <p:sp>
        <p:nvSpPr>
          <p:cNvPr id="24" name="TextBox 23"/>
          <p:cNvSpPr txBox="1"/>
          <p:nvPr/>
        </p:nvSpPr>
        <p:spPr>
          <a:xfrm>
            <a:off x="893081" y="2994293"/>
            <a:ext cx="3512457" cy="1569660"/>
          </a:xfrm>
          <a:prstGeom prst="rect">
            <a:avLst/>
          </a:prstGeom>
          <a:noFill/>
        </p:spPr>
        <p:txBody>
          <a:bodyPr wrap="square" rtlCol="0">
            <a:spAutoFit/>
          </a:bodyPr>
          <a:lstStyle/>
          <a:p>
            <a:pPr algn="ctr"/>
            <a:r>
              <a:rPr lang="en-GB" sz="9600" dirty="0">
                <a:solidFill>
                  <a:schemeClr val="tx1">
                    <a:lumMod val="75000"/>
                    <a:lumOff val="25000"/>
                  </a:schemeClr>
                </a:solidFill>
              </a:rPr>
              <a:t>?? ??</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500"/>
                            </p:stCondLst>
                            <p:childTnLst>
                              <p:par>
                                <p:cTn id="44" presetID="10" presetClass="exit" presetSubtype="0" fill="hold" grpId="0" nodeType="after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10" presetClass="entr" presetSubtype="0" fill="hold" grpId="0" nodeType="withEffect">
                                  <p:stCondLst>
                                    <p:cond delay="25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par>
                          <p:cTn id="50" fill="hold">
                            <p:stCondLst>
                              <p:cond delay="1250"/>
                            </p:stCondLst>
                            <p:childTnLst>
                              <p:par>
                                <p:cTn id="51" presetID="10" presetClass="entr" presetSubtype="0" fill="hold" grpId="0" nodeType="afterEffect">
                                  <p:stCondLst>
                                    <p:cond delay="25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4"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286"/>
            <a:ext cx="2722089" cy="3849664"/>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6" t="1049" r="51596"/>
          <a:stretch/>
        </p:blipFill>
        <p:spPr>
          <a:xfrm rot="1560000">
            <a:off x="2595366" y="2977480"/>
            <a:ext cx="720000" cy="2068928"/>
          </a:xfrm>
          <a:prstGeom prst="rect">
            <a:avLst/>
          </a:prstGeom>
          <a:effectLst/>
        </p:spPr>
      </p:pic>
      <p:pic>
        <p:nvPicPr>
          <p:cNvPr id="2" name="Picture 1"/>
          <p:cNvPicPr>
            <a:picLocks noChangeAspect="1"/>
          </p:cNvPicPr>
          <p:nvPr/>
        </p:nvPicPr>
        <p:blipFill rotWithShape="1">
          <a:blip r:embed="rId5"/>
          <a:srcRect l="7377"/>
          <a:stretch/>
        </p:blipFill>
        <p:spPr>
          <a:xfrm>
            <a:off x="755650" y="2147993"/>
            <a:ext cx="2027196" cy="2383743"/>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286"/>
            <a:ext cx="2722089" cy="3849664"/>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286"/>
            <a:ext cx="2722089" cy="3849664"/>
          </a:xfrm>
          <a:prstGeom prst="rect">
            <a:avLst/>
          </a:prstGeom>
          <a:effectLst>
            <a:outerShdw blurRad="63500" sx="102000" sy="102000" algn="ctr" rotWithShape="0">
              <a:prstClr val="black">
                <a:alpha val="20000"/>
              </a:prstClr>
            </a:outerShdw>
          </a:effectLst>
        </p:spPr>
      </p:pic>
      <p:sp>
        <p:nvSpPr>
          <p:cNvPr id="17" name="Rectangle 16"/>
          <p:cNvSpPr/>
          <p:nvPr/>
        </p:nvSpPr>
        <p:spPr>
          <a:xfrm>
            <a:off x="445574"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spTree>
    <p:extLst>
      <p:ext uri="{BB962C8B-B14F-4D97-AF65-F5344CB8AC3E}">
        <p14:creationId xmlns:p14="http://schemas.microsoft.com/office/powerpoint/2010/main" val="177127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707886"/>
          </a:xfrm>
          <a:prstGeom prst="rect">
            <a:avLst/>
          </a:prstGeom>
          <a:solidFill>
            <a:schemeClr val="bg1"/>
          </a:solidFill>
        </p:spPr>
        <p:txBody>
          <a:bodyPr wrap="square">
            <a:spAutoFit/>
          </a:bodyPr>
          <a:lstStyle/>
          <a:p>
            <a:pPr algn="ctr"/>
            <a:r>
              <a:rPr lang="en-GB" sz="2000" b="1" dirty="0">
                <a:solidFill>
                  <a:srgbClr val="002060"/>
                </a:solidFill>
                <a:latin typeface="Tuffy" panose="020B0603060100000000" pitchFamily="34" charset="0"/>
                <a:ea typeface="Tuffy" panose="020B0603060100000000" pitchFamily="34" charset="0"/>
              </a:rPr>
              <a:t>Read, write and convert time between analogue and </a:t>
            </a:r>
            <a:br>
              <a:rPr lang="en-GB" sz="2000" b="1" dirty="0">
                <a:solidFill>
                  <a:srgbClr val="002060"/>
                </a:solidFill>
                <a:latin typeface="Tuffy" panose="020B0603060100000000" pitchFamily="34" charset="0"/>
                <a:ea typeface="Tuffy" panose="020B0603060100000000" pitchFamily="34" charset="0"/>
              </a:rPr>
            </a:br>
            <a:r>
              <a:rPr lang="en-GB" sz="2000" b="1" dirty="0">
                <a:solidFill>
                  <a:srgbClr val="002060"/>
                </a:solidFill>
                <a:latin typeface="Tuffy" panose="020B0603060100000000" pitchFamily="34" charset="0"/>
                <a:ea typeface="Tuffy" panose="020B0603060100000000" pitchFamily="34" charset="0"/>
              </a:rPr>
              <a:t>digital 12- and 24-hour clocks.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450" y="3226660"/>
            <a:ext cx="370607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764" y="3225825"/>
            <a:ext cx="3721238" cy="186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150859" y="3177154"/>
            <a:ext cx="870596" cy="557939"/>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pPr>
            <a:r>
              <a:rPr lang="en-GB" dirty="0">
                <a:solidFill>
                  <a:srgbClr val="333333"/>
                </a:solidFill>
                <a:latin typeface="+mn-lt"/>
              </a:rPr>
              <a:t>Read, write and convert time between analogue and digital 12- and 24-hour clocks.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356461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cxnSp>
        <p:nvCxnSpPr>
          <p:cNvPr id="103" name="Straight Connector 102"/>
          <p:cNvCxnSpPr/>
          <p:nvPr/>
        </p:nvCxnSpPr>
        <p:spPr>
          <a:xfrm>
            <a:off x="3564610"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59306"/>
            <a:ext cx="7632700" cy="772107"/>
          </a:xfrm>
          <a:prstGeom prst="rect">
            <a:avLst/>
          </a:prstGeom>
          <a:solidFill>
            <a:srgbClr val="C4E4C7"/>
          </a:solidFill>
          <a:ln w="28575">
            <a:noFill/>
          </a:ln>
        </p:spPr>
        <p:txBody>
          <a:bodyPr wrap="square" lIns="108000" tIns="108000" rIns="108000" bIns="108000" rtlCol="0">
            <a:spAutoFit/>
          </a:bodyPr>
          <a:lstStyle/>
          <a:p>
            <a:pPr defTabSz="776051"/>
            <a:r>
              <a:rPr lang="en-GB" dirty="0">
                <a:solidFill>
                  <a:prstClr val="black"/>
                </a:solidFill>
              </a:rPr>
              <a:t>Which answers correctly match the time </a:t>
            </a:r>
            <a:br>
              <a:rPr lang="en-GB" dirty="0">
                <a:solidFill>
                  <a:prstClr val="black"/>
                </a:solidFill>
              </a:rPr>
            </a:br>
            <a:r>
              <a:rPr lang="en-GB" dirty="0">
                <a:solidFill>
                  <a:prstClr val="black"/>
                </a:solidFill>
              </a:rPr>
              <a:t>shown on each analogue clock?</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35" y="1713623"/>
            <a:ext cx="3863232" cy="3856286"/>
          </a:xfrm>
          <a:prstGeom prst="rect">
            <a:avLst/>
          </a:prstGeom>
        </p:spPr>
      </p:pic>
      <p:sp>
        <p:nvSpPr>
          <p:cNvPr id="34" name="TextBox 33"/>
          <p:cNvSpPr txBox="1"/>
          <p:nvPr/>
        </p:nvSpPr>
        <p:spPr>
          <a:xfrm>
            <a:off x="6041940" y="3175405"/>
            <a:ext cx="848576" cy="369332"/>
          </a:xfrm>
          <a:prstGeom prst="rect">
            <a:avLst/>
          </a:prstGeom>
          <a:noFill/>
        </p:spPr>
        <p:txBody>
          <a:bodyPr wrap="square" rtlCol="0">
            <a:spAutoFit/>
          </a:bodyPr>
          <a:lstStyle/>
          <a:p>
            <a:pPr algn="ctr"/>
            <a:r>
              <a:rPr lang="en-GB" b="1" dirty="0">
                <a:solidFill>
                  <a:srgbClr val="F08215"/>
                </a:solidFill>
              </a:rPr>
              <a:t>a.m.</a:t>
            </a:r>
          </a:p>
        </p:txBody>
      </p:sp>
      <p:grpSp>
        <p:nvGrpSpPr>
          <p:cNvPr id="16" name="Group 15"/>
          <p:cNvGrpSpPr/>
          <p:nvPr/>
        </p:nvGrpSpPr>
        <p:grpSpPr>
          <a:xfrm rot="10504556">
            <a:off x="4013262" y="1232958"/>
            <a:ext cx="4907379" cy="4907381"/>
            <a:chOff x="3581400" y="1249329"/>
            <a:chExt cx="5385023" cy="5385026"/>
          </a:xfrm>
        </p:grpSpPr>
        <p:sp>
          <p:nvSpPr>
            <p:cNvPr id="17" name="Oval 16"/>
            <p:cNvSpPr/>
            <p:nvPr/>
          </p:nvSpPr>
          <p:spPr>
            <a:xfrm>
              <a:off x="3581400" y="1249329"/>
              <a:ext cx="5385023" cy="5385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p:cNvGrpSpPr/>
            <p:nvPr/>
          </p:nvGrpSpPr>
          <p:grpSpPr>
            <a:xfrm>
              <a:off x="4988423" y="3850722"/>
              <a:ext cx="1378779" cy="1352541"/>
              <a:chOff x="4981376" y="3883809"/>
              <a:chExt cx="1378779" cy="1352541"/>
            </a:xfrm>
          </p:grpSpPr>
          <p:sp>
            <p:nvSpPr>
              <p:cNvPr id="19" name="Oval 18"/>
              <p:cNvSpPr/>
              <p:nvPr/>
            </p:nvSpPr>
            <p:spPr>
              <a:xfrm>
                <a:off x="6172931" y="3883809"/>
                <a:ext cx="187224" cy="1872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p:cNvGrpSpPr/>
              <p:nvPr/>
            </p:nvGrpSpPr>
            <p:grpSpPr>
              <a:xfrm>
                <a:off x="4981376" y="3922336"/>
                <a:ext cx="1286901" cy="1314014"/>
                <a:chOff x="4981376" y="3922336"/>
                <a:chExt cx="1286901" cy="1314014"/>
              </a:xfrm>
            </p:grpSpPr>
            <p:cxnSp>
              <p:nvCxnSpPr>
                <p:cNvPr id="21" name="Straight Arrow Connector 20"/>
                <p:cNvCxnSpPr>
                  <a:stCxn id="19" idx="2"/>
                </p:cNvCxnSpPr>
                <p:nvPr/>
              </p:nvCxnSpPr>
              <p:spPr>
                <a:xfrm rot="11117623" flipV="1">
                  <a:off x="4981376" y="3922336"/>
                  <a:ext cx="1192352" cy="37824"/>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265798" y="3975876"/>
                  <a:ext cx="2479" cy="1260474"/>
                </a:xfrm>
                <a:prstGeom prst="straightConnector1">
                  <a:avLst/>
                </a:prstGeom>
                <a:ln w="38100" cap="rnd">
                  <a:no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3" name="TextBox 22"/>
          <p:cNvSpPr txBox="1"/>
          <p:nvPr/>
        </p:nvSpPr>
        <p:spPr>
          <a:xfrm>
            <a:off x="755649" y="2562236"/>
            <a:ext cx="2303703" cy="495108"/>
          </a:xfrm>
          <a:prstGeom prst="rect">
            <a:avLst/>
          </a:prstGeom>
          <a:noFill/>
          <a:ln w="28575">
            <a:solidFill>
              <a:srgbClr val="FFC000"/>
            </a:solidFill>
          </a:ln>
        </p:spPr>
        <p:txBody>
          <a:bodyPr wrap="square" lIns="108000" tIns="108000" rIns="108000" bIns="108000" rtlCol="0">
            <a:spAutoFit/>
          </a:bodyPr>
          <a:lstStyle/>
          <a:p>
            <a:pPr algn="ctr"/>
            <a:r>
              <a:rPr lang="en-GB" dirty="0"/>
              <a:t>20 minutes past 7</a:t>
            </a:r>
          </a:p>
        </p:txBody>
      </p:sp>
      <p:sp>
        <p:nvSpPr>
          <p:cNvPr id="24" name="TextBox 23"/>
          <p:cNvSpPr txBox="1"/>
          <p:nvPr/>
        </p:nvSpPr>
        <p:spPr>
          <a:xfrm>
            <a:off x="755650" y="3287167"/>
            <a:ext cx="2303703" cy="495108"/>
          </a:xfrm>
          <a:prstGeom prst="rect">
            <a:avLst/>
          </a:prstGeom>
          <a:noFill/>
          <a:ln w="28575">
            <a:solidFill>
              <a:srgbClr val="FFC000"/>
            </a:solidFill>
          </a:ln>
        </p:spPr>
        <p:txBody>
          <a:bodyPr wrap="square" lIns="108000" tIns="108000" rIns="108000" bIns="108000" rtlCol="0">
            <a:spAutoFit/>
          </a:bodyPr>
          <a:lstStyle/>
          <a:p>
            <a:pPr lvl="0" algn="ctr"/>
            <a:r>
              <a:rPr lang="en-GB" dirty="0"/>
              <a:t>quarter past 7</a:t>
            </a:r>
          </a:p>
        </p:txBody>
      </p:sp>
      <p:sp>
        <p:nvSpPr>
          <p:cNvPr id="25" name="TextBox 24"/>
          <p:cNvSpPr txBox="1"/>
          <p:nvPr/>
        </p:nvSpPr>
        <p:spPr>
          <a:xfrm>
            <a:off x="755650" y="4077866"/>
            <a:ext cx="2303703" cy="495108"/>
          </a:xfrm>
          <a:prstGeom prst="rect">
            <a:avLst/>
          </a:prstGeom>
          <a:noFill/>
          <a:ln w="28575">
            <a:solidFill>
              <a:srgbClr val="FFC000"/>
            </a:solidFill>
          </a:ln>
        </p:spPr>
        <p:txBody>
          <a:bodyPr wrap="square" lIns="108000" tIns="108000" rIns="108000" bIns="108000" rtlCol="0">
            <a:spAutoFit/>
          </a:bodyPr>
          <a:lstStyle/>
          <a:p>
            <a:pPr algn="ctr"/>
            <a:r>
              <a:rPr lang="en-GB" dirty="0"/>
              <a:t>7:15 a.m.</a:t>
            </a:r>
          </a:p>
        </p:txBody>
      </p:sp>
      <p:grpSp>
        <p:nvGrpSpPr>
          <p:cNvPr id="27" name="Group 26"/>
          <p:cNvGrpSpPr/>
          <p:nvPr/>
        </p:nvGrpSpPr>
        <p:grpSpPr>
          <a:xfrm rot="225154">
            <a:off x="4497149" y="1716846"/>
            <a:ext cx="3939604" cy="3939604"/>
            <a:chOff x="4497149" y="1671964"/>
            <a:chExt cx="3939604" cy="3939604"/>
          </a:xfrm>
        </p:grpSpPr>
        <p:cxnSp>
          <p:nvCxnSpPr>
            <p:cNvPr id="15" name="Straight Arrow Connector 14"/>
            <p:cNvCxnSpPr/>
            <p:nvPr/>
          </p:nvCxnSpPr>
          <p:spPr>
            <a:xfrm rot="21280645" flipH="1">
              <a:off x="6157171" y="3656152"/>
              <a:ext cx="332756" cy="446185"/>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497149" y="1671964"/>
              <a:ext cx="3939604" cy="39396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mph" presetSubtype="2" fill="hold" nodeType="clickEffect">
                                  <p:stCondLst>
                                    <p:cond delay="0"/>
                                  </p:stCondLst>
                                  <p:childTnLst>
                                    <p:animClr clrSpc="rgb" dir="cw">
                                      <p:cBhvr>
                                        <p:cTn id="19" dur="500" fill="hold"/>
                                        <p:tgtEl>
                                          <p:spTgt spid="24"/>
                                        </p:tgtEl>
                                        <p:attrNameLst>
                                          <p:attrName>stroke.color</p:attrName>
                                        </p:attrNameLst>
                                      </p:cBhvr>
                                      <p:to>
                                        <a:srgbClr val="689429"/>
                                      </p:to>
                                    </p:animClr>
                                    <p:set>
                                      <p:cBhvr>
                                        <p:cTn id="20" dur="500" fill="hold"/>
                                        <p:tgtEl>
                                          <p:spTgt spid="24"/>
                                        </p:tgtEl>
                                        <p:attrNameLst>
                                          <p:attrName>stroke.on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7" presetClass="emph" presetSubtype="2" fill="hold" nodeType="clickEffect">
                                  <p:stCondLst>
                                    <p:cond delay="0"/>
                                  </p:stCondLst>
                                  <p:childTnLst>
                                    <p:animClr clrSpc="rgb" dir="cw">
                                      <p:cBhvr>
                                        <p:cTn id="24" dur="500" fill="hold"/>
                                        <p:tgtEl>
                                          <p:spTgt spid="25"/>
                                        </p:tgtEl>
                                        <p:attrNameLst>
                                          <p:attrName>stroke.color</p:attrName>
                                        </p:attrNameLst>
                                      </p:cBhvr>
                                      <p:to>
                                        <a:srgbClr val="689429"/>
                                      </p:to>
                                    </p:animClr>
                                    <p:set>
                                      <p:cBhvr>
                                        <p:cTn id="25" dur="500" fill="hold"/>
                                        <p:tgtEl>
                                          <p:spTgt spid="2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356461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cxnSp>
        <p:nvCxnSpPr>
          <p:cNvPr id="103" name="Straight Connector 102"/>
          <p:cNvCxnSpPr/>
          <p:nvPr/>
        </p:nvCxnSpPr>
        <p:spPr>
          <a:xfrm>
            <a:off x="3564610"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59306"/>
            <a:ext cx="7632700" cy="772107"/>
          </a:xfrm>
          <a:prstGeom prst="rect">
            <a:avLst/>
          </a:prstGeom>
          <a:solidFill>
            <a:srgbClr val="C4E4C7"/>
          </a:solidFill>
          <a:ln w="28575">
            <a:noFill/>
          </a:ln>
        </p:spPr>
        <p:txBody>
          <a:bodyPr wrap="square" lIns="108000" tIns="108000" rIns="108000" bIns="108000" rtlCol="0">
            <a:spAutoFit/>
          </a:bodyPr>
          <a:lstStyle/>
          <a:p>
            <a:pPr defTabSz="776051"/>
            <a:r>
              <a:rPr lang="en-GB" dirty="0">
                <a:solidFill>
                  <a:prstClr val="black"/>
                </a:solidFill>
              </a:rPr>
              <a:t>Which answers correctly match the time </a:t>
            </a:r>
            <a:br>
              <a:rPr lang="en-GB" dirty="0">
                <a:solidFill>
                  <a:prstClr val="black"/>
                </a:solidFill>
              </a:rPr>
            </a:br>
            <a:r>
              <a:rPr lang="en-GB" dirty="0">
                <a:solidFill>
                  <a:prstClr val="black"/>
                </a:solidFill>
              </a:rPr>
              <a:t>shown on each analogue clock?</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35" y="1713623"/>
            <a:ext cx="3863232" cy="3856286"/>
          </a:xfrm>
          <a:prstGeom prst="rect">
            <a:avLst/>
          </a:prstGeom>
        </p:spPr>
      </p:pic>
      <p:grpSp>
        <p:nvGrpSpPr>
          <p:cNvPr id="16" name="Group 15"/>
          <p:cNvGrpSpPr/>
          <p:nvPr/>
        </p:nvGrpSpPr>
        <p:grpSpPr>
          <a:xfrm rot="10504556">
            <a:off x="4013262" y="1232958"/>
            <a:ext cx="4907379" cy="4907381"/>
            <a:chOff x="3581400" y="1249329"/>
            <a:chExt cx="5385023" cy="5385026"/>
          </a:xfrm>
        </p:grpSpPr>
        <p:sp>
          <p:nvSpPr>
            <p:cNvPr id="17" name="Oval 16"/>
            <p:cNvSpPr/>
            <p:nvPr/>
          </p:nvSpPr>
          <p:spPr>
            <a:xfrm>
              <a:off x="3581400" y="1249329"/>
              <a:ext cx="5385023" cy="5385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p:cNvGrpSpPr/>
            <p:nvPr/>
          </p:nvGrpSpPr>
          <p:grpSpPr>
            <a:xfrm>
              <a:off x="4988423" y="3850722"/>
              <a:ext cx="1378779" cy="1352541"/>
              <a:chOff x="4981376" y="3883809"/>
              <a:chExt cx="1378779" cy="1352541"/>
            </a:xfrm>
          </p:grpSpPr>
          <p:sp>
            <p:nvSpPr>
              <p:cNvPr id="19" name="Oval 18"/>
              <p:cNvSpPr/>
              <p:nvPr/>
            </p:nvSpPr>
            <p:spPr>
              <a:xfrm>
                <a:off x="6172931" y="3883809"/>
                <a:ext cx="187224" cy="1872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p:cNvGrpSpPr/>
              <p:nvPr/>
            </p:nvGrpSpPr>
            <p:grpSpPr>
              <a:xfrm>
                <a:off x="4981376" y="3922336"/>
                <a:ext cx="1286901" cy="1314014"/>
                <a:chOff x="4981376" y="3922336"/>
                <a:chExt cx="1286901" cy="1314014"/>
              </a:xfrm>
            </p:grpSpPr>
            <p:cxnSp>
              <p:nvCxnSpPr>
                <p:cNvPr id="21" name="Straight Arrow Connector 20"/>
                <p:cNvCxnSpPr>
                  <a:stCxn id="19" idx="2"/>
                </p:cNvCxnSpPr>
                <p:nvPr/>
              </p:nvCxnSpPr>
              <p:spPr>
                <a:xfrm rot="11117623" flipV="1">
                  <a:off x="4981376" y="3922336"/>
                  <a:ext cx="1192352" cy="37824"/>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265798" y="3975876"/>
                  <a:ext cx="2479" cy="1260474"/>
                </a:xfrm>
                <a:prstGeom prst="straightConnector1">
                  <a:avLst/>
                </a:prstGeom>
                <a:ln w="38100" cap="rnd">
                  <a:no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3" name="TextBox 22"/>
          <p:cNvSpPr txBox="1"/>
          <p:nvPr/>
        </p:nvSpPr>
        <p:spPr>
          <a:xfrm>
            <a:off x="755649" y="2562236"/>
            <a:ext cx="2303703" cy="495108"/>
          </a:xfrm>
          <a:prstGeom prst="rect">
            <a:avLst/>
          </a:prstGeom>
          <a:noFill/>
          <a:ln w="28575">
            <a:solidFill>
              <a:srgbClr val="FFC000"/>
            </a:solidFill>
          </a:ln>
        </p:spPr>
        <p:txBody>
          <a:bodyPr wrap="square" lIns="108000" tIns="108000" rIns="108000" bIns="108000" rtlCol="0">
            <a:spAutoFit/>
          </a:bodyPr>
          <a:lstStyle/>
          <a:p>
            <a:pPr algn="ctr"/>
            <a:r>
              <a:rPr lang="en-GB" dirty="0"/>
              <a:t>25 minutes past 3</a:t>
            </a:r>
          </a:p>
        </p:txBody>
      </p:sp>
      <p:sp>
        <p:nvSpPr>
          <p:cNvPr id="24" name="TextBox 23"/>
          <p:cNvSpPr txBox="1"/>
          <p:nvPr/>
        </p:nvSpPr>
        <p:spPr>
          <a:xfrm>
            <a:off x="755650" y="3287167"/>
            <a:ext cx="2303703" cy="495108"/>
          </a:xfrm>
          <a:prstGeom prst="rect">
            <a:avLst/>
          </a:prstGeom>
          <a:noFill/>
          <a:ln w="28575">
            <a:solidFill>
              <a:srgbClr val="FFC000"/>
            </a:solidFill>
          </a:ln>
        </p:spPr>
        <p:txBody>
          <a:bodyPr wrap="square" lIns="108000" tIns="108000" rIns="108000" bIns="108000" rtlCol="0">
            <a:spAutoFit/>
          </a:bodyPr>
          <a:lstStyle/>
          <a:p>
            <a:pPr lvl="0" algn="ctr"/>
            <a:r>
              <a:rPr lang="en-GB" dirty="0"/>
              <a:t>quarter past 3</a:t>
            </a:r>
          </a:p>
        </p:txBody>
      </p:sp>
      <p:sp>
        <p:nvSpPr>
          <p:cNvPr id="25" name="TextBox 24"/>
          <p:cNvSpPr txBox="1"/>
          <p:nvPr/>
        </p:nvSpPr>
        <p:spPr>
          <a:xfrm>
            <a:off x="755650" y="4077866"/>
            <a:ext cx="2303703" cy="495108"/>
          </a:xfrm>
          <a:prstGeom prst="rect">
            <a:avLst/>
          </a:prstGeom>
          <a:noFill/>
          <a:ln w="28575">
            <a:solidFill>
              <a:srgbClr val="FFC000"/>
            </a:solidFill>
          </a:ln>
        </p:spPr>
        <p:txBody>
          <a:bodyPr wrap="square" lIns="108000" tIns="108000" rIns="108000" bIns="108000" rtlCol="0">
            <a:spAutoFit/>
          </a:bodyPr>
          <a:lstStyle/>
          <a:p>
            <a:pPr algn="ctr"/>
            <a:r>
              <a:rPr lang="en-GB" dirty="0"/>
              <a:t>3:12 p.m.</a:t>
            </a:r>
          </a:p>
        </p:txBody>
      </p:sp>
      <p:grpSp>
        <p:nvGrpSpPr>
          <p:cNvPr id="27" name="Group 26"/>
          <p:cNvGrpSpPr/>
          <p:nvPr/>
        </p:nvGrpSpPr>
        <p:grpSpPr>
          <a:xfrm rot="225154">
            <a:off x="4497149" y="1716846"/>
            <a:ext cx="3939604" cy="3939604"/>
            <a:chOff x="4497149" y="1671964"/>
            <a:chExt cx="3939604" cy="3939604"/>
          </a:xfrm>
        </p:grpSpPr>
        <p:cxnSp>
          <p:nvCxnSpPr>
            <p:cNvPr id="15" name="Straight Arrow Connector 14"/>
            <p:cNvCxnSpPr/>
            <p:nvPr/>
          </p:nvCxnSpPr>
          <p:spPr>
            <a:xfrm rot="21280645" flipH="1">
              <a:off x="6157171" y="3656152"/>
              <a:ext cx="332756" cy="446185"/>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497149" y="1671964"/>
              <a:ext cx="3939604" cy="39396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p:cNvSpPr txBox="1"/>
          <p:nvPr/>
        </p:nvSpPr>
        <p:spPr>
          <a:xfrm>
            <a:off x="6041940" y="3175405"/>
            <a:ext cx="848576" cy="369332"/>
          </a:xfrm>
          <a:prstGeom prst="rect">
            <a:avLst/>
          </a:prstGeom>
          <a:noFill/>
        </p:spPr>
        <p:txBody>
          <a:bodyPr wrap="square" rtlCol="0">
            <a:spAutoFit/>
          </a:bodyPr>
          <a:lstStyle/>
          <a:p>
            <a:pPr algn="ctr"/>
            <a:r>
              <a:rPr lang="en-GB" b="1" dirty="0">
                <a:solidFill>
                  <a:srgbClr val="F08215"/>
                </a:solidFill>
              </a:rPr>
              <a:t>p.m.</a:t>
            </a:r>
          </a:p>
        </p:txBody>
      </p:sp>
    </p:spTree>
    <p:extLst>
      <p:ext uri="{BB962C8B-B14F-4D97-AF65-F5344CB8AC3E}">
        <p14:creationId xmlns:p14="http://schemas.microsoft.com/office/powerpoint/2010/main" val="1804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600000">
                                      <p:cBhvr>
                                        <p:cTn id="6" dur="1000" fill="hold"/>
                                        <p:tgtEl>
                                          <p:spTgt spid="16"/>
                                        </p:tgtEl>
                                        <p:attrNameLst>
                                          <p:attrName>r</p:attrName>
                                        </p:attrNameLst>
                                      </p:cBhvr>
                                    </p:animRot>
                                  </p:childTnLst>
                                </p:cTn>
                              </p:par>
                              <p:par>
                                <p:cTn id="7" presetID="8" presetClass="emph" presetSubtype="0" fill="hold" nodeType="withEffect">
                                  <p:stCondLst>
                                    <p:cond delay="0"/>
                                  </p:stCondLst>
                                  <p:childTnLst>
                                    <p:animRot by="15000000">
                                      <p:cBhvr>
                                        <p:cTn id="8" dur="1000" fill="hold"/>
                                        <p:tgtEl>
                                          <p:spTgt spid="27"/>
                                        </p:tgtEl>
                                        <p:attrNameLst>
                                          <p:attrName>r</p:attrName>
                                        </p:attrNameLst>
                                      </p:cBhvr>
                                    </p:animRot>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7" presetClass="emph" presetSubtype="2" fill="hold" nodeType="clickEffect">
                                  <p:stCondLst>
                                    <p:cond delay="0"/>
                                  </p:stCondLst>
                                  <p:childTnLst>
                                    <p:animClr clrSpc="rgb" dir="cw">
                                      <p:cBhvr>
                                        <p:cTn id="24" dur="750" fill="hold"/>
                                        <p:tgtEl>
                                          <p:spTgt spid="23"/>
                                        </p:tgtEl>
                                        <p:attrNameLst>
                                          <p:attrName>stroke.color</p:attrName>
                                        </p:attrNameLst>
                                      </p:cBhvr>
                                      <p:to>
                                        <a:srgbClr val="689429"/>
                                      </p:to>
                                    </p:animClr>
                                    <p:set>
                                      <p:cBhvr>
                                        <p:cTn id="25" dur="750" fill="hold"/>
                                        <p:tgtEl>
                                          <p:spTgt spid="2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356461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cxnSp>
        <p:nvCxnSpPr>
          <p:cNvPr id="103" name="Straight Connector 102"/>
          <p:cNvCxnSpPr/>
          <p:nvPr/>
        </p:nvCxnSpPr>
        <p:spPr>
          <a:xfrm>
            <a:off x="3564610"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59306"/>
            <a:ext cx="7632700" cy="772107"/>
          </a:xfrm>
          <a:prstGeom prst="rect">
            <a:avLst/>
          </a:prstGeom>
          <a:solidFill>
            <a:srgbClr val="C4E4C7"/>
          </a:solidFill>
          <a:ln w="28575">
            <a:noFill/>
          </a:ln>
        </p:spPr>
        <p:txBody>
          <a:bodyPr wrap="square" lIns="108000" tIns="108000" rIns="108000" bIns="108000" rtlCol="0">
            <a:spAutoFit/>
          </a:bodyPr>
          <a:lstStyle/>
          <a:p>
            <a:pPr defTabSz="776051"/>
            <a:r>
              <a:rPr lang="en-GB" dirty="0">
                <a:solidFill>
                  <a:prstClr val="black"/>
                </a:solidFill>
              </a:rPr>
              <a:t>Which answers correctly match the time </a:t>
            </a:r>
            <a:br>
              <a:rPr lang="en-GB" dirty="0">
                <a:solidFill>
                  <a:prstClr val="black"/>
                </a:solidFill>
              </a:rPr>
            </a:br>
            <a:r>
              <a:rPr lang="en-GB" dirty="0">
                <a:solidFill>
                  <a:prstClr val="black"/>
                </a:solidFill>
              </a:rPr>
              <a:t>shown on each analogue clock?</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35" y="1713623"/>
            <a:ext cx="3863232" cy="3856286"/>
          </a:xfrm>
          <a:prstGeom prst="rect">
            <a:avLst/>
          </a:prstGeom>
        </p:spPr>
      </p:pic>
      <p:sp>
        <p:nvSpPr>
          <p:cNvPr id="28" name="TextBox 27"/>
          <p:cNvSpPr txBox="1"/>
          <p:nvPr/>
        </p:nvSpPr>
        <p:spPr>
          <a:xfrm>
            <a:off x="6041940" y="3175405"/>
            <a:ext cx="848576" cy="369332"/>
          </a:xfrm>
          <a:prstGeom prst="rect">
            <a:avLst/>
          </a:prstGeom>
          <a:noFill/>
        </p:spPr>
        <p:txBody>
          <a:bodyPr wrap="square" rtlCol="0">
            <a:spAutoFit/>
          </a:bodyPr>
          <a:lstStyle/>
          <a:p>
            <a:pPr algn="ctr"/>
            <a:r>
              <a:rPr lang="en-GB" b="1" dirty="0">
                <a:solidFill>
                  <a:srgbClr val="F08215"/>
                </a:solidFill>
              </a:rPr>
              <a:t>p.m.</a:t>
            </a:r>
          </a:p>
        </p:txBody>
      </p:sp>
      <p:grpSp>
        <p:nvGrpSpPr>
          <p:cNvPr id="16" name="Group 15"/>
          <p:cNvGrpSpPr/>
          <p:nvPr/>
        </p:nvGrpSpPr>
        <p:grpSpPr>
          <a:xfrm rot="14066575">
            <a:off x="4013262" y="1232958"/>
            <a:ext cx="4907379" cy="4907381"/>
            <a:chOff x="3581400" y="1249329"/>
            <a:chExt cx="5385023" cy="5385026"/>
          </a:xfrm>
        </p:grpSpPr>
        <p:sp>
          <p:nvSpPr>
            <p:cNvPr id="17" name="Oval 16"/>
            <p:cNvSpPr/>
            <p:nvPr/>
          </p:nvSpPr>
          <p:spPr>
            <a:xfrm>
              <a:off x="3581400" y="1249329"/>
              <a:ext cx="5385023" cy="5385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p:cNvGrpSpPr/>
            <p:nvPr/>
          </p:nvGrpSpPr>
          <p:grpSpPr>
            <a:xfrm>
              <a:off x="4988423" y="3850722"/>
              <a:ext cx="1378779" cy="1352541"/>
              <a:chOff x="4981376" y="3883809"/>
              <a:chExt cx="1378779" cy="1352541"/>
            </a:xfrm>
          </p:grpSpPr>
          <p:sp>
            <p:nvSpPr>
              <p:cNvPr id="19" name="Oval 18"/>
              <p:cNvSpPr/>
              <p:nvPr/>
            </p:nvSpPr>
            <p:spPr>
              <a:xfrm>
                <a:off x="6172931" y="3883809"/>
                <a:ext cx="187224" cy="1872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p:cNvGrpSpPr/>
              <p:nvPr/>
            </p:nvGrpSpPr>
            <p:grpSpPr>
              <a:xfrm>
                <a:off x="4981376" y="3922336"/>
                <a:ext cx="1286901" cy="1314014"/>
                <a:chOff x="4981376" y="3922336"/>
                <a:chExt cx="1286901" cy="1314014"/>
              </a:xfrm>
            </p:grpSpPr>
            <p:cxnSp>
              <p:nvCxnSpPr>
                <p:cNvPr id="21" name="Straight Arrow Connector 20"/>
                <p:cNvCxnSpPr>
                  <a:stCxn id="19" idx="2"/>
                </p:cNvCxnSpPr>
                <p:nvPr/>
              </p:nvCxnSpPr>
              <p:spPr>
                <a:xfrm rot="11117623" flipV="1">
                  <a:off x="4981376" y="3922336"/>
                  <a:ext cx="1192352" cy="37824"/>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265798" y="3975876"/>
                  <a:ext cx="2479" cy="1260474"/>
                </a:xfrm>
                <a:prstGeom prst="straightConnector1">
                  <a:avLst/>
                </a:prstGeom>
                <a:ln w="38100" cap="rnd">
                  <a:no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3" name="TextBox 22"/>
          <p:cNvSpPr txBox="1"/>
          <p:nvPr/>
        </p:nvSpPr>
        <p:spPr>
          <a:xfrm>
            <a:off x="755649" y="2562236"/>
            <a:ext cx="2303703" cy="495108"/>
          </a:xfrm>
          <a:prstGeom prst="rect">
            <a:avLst/>
          </a:prstGeom>
          <a:noFill/>
          <a:ln w="28575">
            <a:solidFill>
              <a:srgbClr val="FFC000"/>
            </a:solidFill>
          </a:ln>
        </p:spPr>
        <p:txBody>
          <a:bodyPr wrap="square" lIns="108000" tIns="108000" rIns="108000" bIns="108000" rtlCol="0">
            <a:spAutoFit/>
          </a:bodyPr>
          <a:lstStyle/>
          <a:p>
            <a:pPr algn="ctr"/>
            <a:r>
              <a:rPr lang="en-GB" dirty="0"/>
              <a:t>10 minutes past 9</a:t>
            </a:r>
          </a:p>
        </p:txBody>
      </p:sp>
      <p:sp>
        <p:nvSpPr>
          <p:cNvPr id="24" name="TextBox 23"/>
          <p:cNvSpPr txBox="1"/>
          <p:nvPr/>
        </p:nvSpPr>
        <p:spPr>
          <a:xfrm>
            <a:off x="755650" y="3287167"/>
            <a:ext cx="2303703" cy="495108"/>
          </a:xfrm>
          <a:prstGeom prst="rect">
            <a:avLst/>
          </a:prstGeom>
          <a:noFill/>
          <a:ln w="28575">
            <a:solidFill>
              <a:srgbClr val="FFC000"/>
            </a:solidFill>
          </a:ln>
        </p:spPr>
        <p:txBody>
          <a:bodyPr wrap="square" lIns="108000" tIns="108000" rIns="108000" bIns="108000" rtlCol="0">
            <a:spAutoFit/>
          </a:bodyPr>
          <a:lstStyle/>
          <a:p>
            <a:pPr lvl="0" algn="ctr"/>
            <a:r>
              <a:rPr lang="en-GB" dirty="0"/>
              <a:t>ten past 9</a:t>
            </a:r>
          </a:p>
        </p:txBody>
      </p:sp>
      <p:sp>
        <p:nvSpPr>
          <p:cNvPr id="25" name="TextBox 24"/>
          <p:cNvSpPr txBox="1"/>
          <p:nvPr/>
        </p:nvSpPr>
        <p:spPr>
          <a:xfrm>
            <a:off x="755650" y="4077866"/>
            <a:ext cx="2303703" cy="495108"/>
          </a:xfrm>
          <a:prstGeom prst="rect">
            <a:avLst/>
          </a:prstGeom>
          <a:noFill/>
          <a:ln w="28575">
            <a:solidFill>
              <a:srgbClr val="FFC000"/>
            </a:solidFill>
          </a:ln>
        </p:spPr>
        <p:txBody>
          <a:bodyPr wrap="square" lIns="108000" tIns="108000" rIns="108000" bIns="108000" rtlCol="0">
            <a:spAutoFit/>
          </a:bodyPr>
          <a:lstStyle/>
          <a:p>
            <a:pPr algn="ctr"/>
            <a:r>
              <a:rPr lang="en-GB" dirty="0"/>
              <a:t>9:05 p.m.</a:t>
            </a:r>
          </a:p>
        </p:txBody>
      </p:sp>
      <p:grpSp>
        <p:nvGrpSpPr>
          <p:cNvPr id="27" name="Group 26"/>
          <p:cNvGrpSpPr/>
          <p:nvPr/>
        </p:nvGrpSpPr>
        <p:grpSpPr>
          <a:xfrm rot="15231167">
            <a:off x="4497149" y="1716846"/>
            <a:ext cx="3939604" cy="3939604"/>
            <a:chOff x="4497149" y="1671964"/>
            <a:chExt cx="3939604" cy="3939604"/>
          </a:xfrm>
        </p:grpSpPr>
        <p:cxnSp>
          <p:nvCxnSpPr>
            <p:cNvPr id="15" name="Straight Arrow Connector 14"/>
            <p:cNvCxnSpPr/>
            <p:nvPr/>
          </p:nvCxnSpPr>
          <p:spPr>
            <a:xfrm rot="21280645" flipH="1">
              <a:off x="6157171" y="3656152"/>
              <a:ext cx="332756" cy="446185"/>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497149" y="1671964"/>
              <a:ext cx="3939604" cy="39396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314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6200000">
                                      <p:cBhvr>
                                        <p:cTn id="6" dur="1500" fill="hold"/>
                                        <p:tgtEl>
                                          <p:spTgt spid="16"/>
                                        </p:tgtEl>
                                        <p:attrNameLst>
                                          <p:attrName>r</p:attrName>
                                        </p:attrNameLst>
                                      </p:cBhvr>
                                    </p:animRot>
                                  </p:childTnLst>
                                </p:cTn>
                              </p:par>
                              <p:par>
                                <p:cTn id="7" presetID="8" presetClass="emph" presetSubtype="0" fill="hold" nodeType="withEffect">
                                  <p:stCondLst>
                                    <p:cond delay="0"/>
                                  </p:stCondLst>
                                  <p:childTnLst>
                                    <p:animRot by="10260000">
                                      <p:cBhvr>
                                        <p:cTn id="8" dur="1500" fill="hold"/>
                                        <p:tgtEl>
                                          <p:spTgt spid="27"/>
                                        </p:tgtEl>
                                        <p:attrNameLst>
                                          <p:attrName>r</p:attrName>
                                        </p:attrNameLst>
                                      </p:cBhvr>
                                    </p:animRot>
                                  </p:childTnLst>
                                </p:cTn>
                              </p:par>
                            </p:childTnLst>
                          </p:cTn>
                        </p:par>
                        <p:par>
                          <p:cTn id="9" fill="hold">
                            <p:stCondLst>
                              <p:cond delay="1500"/>
                            </p:stCondLst>
                            <p:childTnLst>
                              <p:par>
                                <p:cTn id="10" presetID="10" presetClass="entr" presetSubtype="0" fill="hold" grpId="0" nodeType="afterEffect">
                                  <p:stCondLst>
                                    <p:cond delay="5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7" presetClass="emph" presetSubtype="2" fill="hold" nodeType="clickEffect">
                                  <p:stCondLst>
                                    <p:cond delay="0"/>
                                  </p:stCondLst>
                                  <p:childTnLst>
                                    <p:animClr clrSpc="rgb" dir="cw">
                                      <p:cBhvr>
                                        <p:cTn id="24" dur="750" fill="hold"/>
                                        <p:tgtEl>
                                          <p:spTgt spid="23"/>
                                        </p:tgtEl>
                                        <p:attrNameLst>
                                          <p:attrName>stroke.color</p:attrName>
                                        </p:attrNameLst>
                                      </p:cBhvr>
                                      <p:to>
                                        <a:srgbClr val="689429"/>
                                      </p:to>
                                    </p:animClr>
                                    <p:set>
                                      <p:cBhvr>
                                        <p:cTn id="25" dur="750" fill="hold"/>
                                        <p:tgtEl>
                                          <p:spTgt spid="23"/>
                                        </p:tgtEl>
                                        <p:attrNameLst>
                                          <p:attrName>stroke.on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7" presetClass="emph" presetSubtype="2" fill="hold" nodeType="clickEffect">
                                  <p:stCondLst>
                                    <p:cond delay="0"/>
                                  </p:stCondLst>
                                  <p:childTnLst>
                                    <p:animClr clrSpc="rgb" dir="cw">
                                      <p:cBhvr>
                                        <p:cTn id="29" dur="750" fill="hold"/>
                                        <p:tgtEl>
                                          <p:spTgt spid="24"/>
                                        </p:tgtEl>
                                        <p:attrNameLst>
                                          <p:attrName>stroke.color</p:attrName>
                                        </p:attrNameLst>
                                      </p:cBhvr>
                                      <p:to>
                                        <a:srgbClr val="689429"/>
                                      </p:to>
                                    </p:animClr>
                                    <p:set>
                                      <p:cBhvr>
                                        <p:cTn id="30" dur="750" fill="hold"/>
                                        <p:tgtEl>
                                          <p:spTgt spid="2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0076"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0" name="Rectangle 9"/>
          <p:cNvSpPr/>
          <p:nvPr/>
        </p:nvSpPr>
        <p:spPr>
          <a:xfrm>
            <a:off x="3508699"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508699"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5650" y="1359306"/>
            <a:ext cx="6066064" cy="495108"/>
          </a:xfrm>
          <a:prstGeom prst="rect">
            <a:avLst/>
          </a:prstGeom>
          <a:solidFill>
            <a:srgbClr val="C4E4C7"/>
          </a:solidFill>
          <a:ln w="28575">
            <a:noFill/>
          </a:ln>
        </p:spPr>
        <p:txBody>
          <a:bodyPr wrap="square" lIns="108000" tIns="108000" rIns="108000" bIns="108000" rtlCol="0">
            <a:spAutoFit/>
          </a:bodyPr>
          <a:lstStyle/>
          <a:p>
            <a:pPr defTabSz="776051"/>
            <a:r>
              <a:rPr lang="en-GB" dirty="0">
                <a:solidFill>
                  <a:prstClr val="black"/>
                </a:solidFill>
              </a:rPr>
              <a:t>This clock is running 11 minutes fast. </a:t>
            </a:r>
          </a:p>
        </p:txBody>
      </p:sp>
      <p:sp>
        <p:nvSpPr>
          <p:cNvPr id="12" name="TextBox 11"/>
          <p:cNvSpPr txBox="1"/>
          <p:nvPr/>
        </p:nvSpPr>
        <p:spPr>
          <a:xfrm>
            <a:off x="5624198" y="5073819"/>
            <a:ext cx="2755916" cy="772107"/>
          </a:xfrm>
          <a:prstGeom prst="rect">
            <a:avLst/>
          </a:prstGeom>
          <a:solidFill>
            <a:srgbClr val="C4E4C7">
              <a:alpha val="75000"/>
            </a:srgbClr>
          </a:solidFill>
          <a:ln w="28575">
            <a:noFill/>
          </a:ln>
        </p:spPr>
        <p:txBody>
          <a:bodyPr wrap="square" lIns="108000" tIns="108000" rIns="108000" bIns="108000" rtlCol="0">
            <a:spAutoFit/>
          </a:bodyPr>
          <a:lstStyle/>
          <a:p>
            <a:pPr defTabSz="776051"/>
            <a:r>
              <a:rPr lang="en-GB" dirty="0">
                <a:solidFill>
                  <a:prstClr val="black"/>
                </a:solidFill>
              </a:rPr>
              <a:t>Which child do you agree with and why?</a:t>
            </a:r>
          </a:p>
        </p:txBody>
      </p:sp>
      <p:sp>
        <p:nvSpPr>
          <p:cNvPr id="5" name="Oval 4"/>
          <p:cNvSpPr/>
          <p:nvPr/>
        </p:nvSpPr>
        <p:spPr>
          <a:xfrm>
            <a:off x="3728973" y="2038363"/>
            <a:ext cx="1651214" cy="1651214"/>
          </a:xfrm>
          <a:prstGeom prst="ellipse">
            <a:avLst/>
          </a:prstGeom>
          <a:blipFill>
            <a:blip r:embed="rId3"/>
            <a:srcRect/>
            <a:stretch>
              <a:fillRect l="-17190" t="12644" r="-13122" b="-132196"/>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ular Callout 12"/>
          <p:cNvSpPr/>
          <p:nvPr/>
        </p:nvSpPr>
        <p:spPr>
          <a:xfrm>
            <a:off x="782522" y="2130922"/>
            <a:ext cx="2726177" cy="799058"/>
          </a:xfrm>
          <a:prstGeom prst="wedgeRoundRectCallout">
            <a:avLst>
              <a:gd name="adj1" fmla="val 48885"/>
              <a:gd name="adj2" fmla="val 99242"/>
              <a:gd name="adj3" fmla="val 1666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I think the correct time is 9:54 a.m.</a:t>
            </a:r>
            <a:endParaRPr lang="en-GB" dirty="0"/>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2434" y="1209519"/>
            <a:ext cx="2755916" cy="2750960"/>
          </a:xfrm>
          <a:prstGeom prst="rect">
            <a:avLst/>
          </a:prstGeom>
        </p:spPr>
      </p:pic>
      <p:sp>
        <p:nvSpPr>
          <p:cNvPr id="18" name="TextBox 17"/>
          <p:cNvSpPr txBox="1"/>
          <p:nvPr/>
        </p:nvSpPr>
        <p:spPr>
          <a:xfrm>
            <a:off x="6647421" y="2632983"/>
            <a:ext cx="747343" cy="338554"/>
          </a:xfrm>
          <a:prstGeom prst="rect">
            <a:avLst/>
          </a:prstGeom>
          <a:noFill/>
        </p:spPr>
        <p:txBody>
          <a:bodyPr wrap="square" rtlCol="0">
            <a:spAutoFit/>
          </a:bodyPr>
          <a:lstStyle/>
          <a:p>
            <a:pPr algn="ctr"/>
            <a:r>
              <a:rPr lang="en-GB" sz="1600" b="1" dirty="0">
                <a:solidFill>
                  <a:srgbClr val="F08215"/>
                </a:solidFill>
              </a:rPr>
              <a:t>p.m.</a:t>
            </a:r>
          </a:p>
        </p:txBody>
      </p:sp>
      <p:grpSp>
        <p:nvGrpSpPr>
          <p:cNvPr id="19" name="Group 18"/>
          <p:cNvGrpSpPr/>
          <p:nvPr/>
        </p:nvGrpSpPr>
        <p:grpSpPr>
          <a:xfrm rot="7046877">
            <a:off x="5260004" y="845201"/>
            <a:ext cx="3500778" cy="3500780"/>
            <a:chOff x="3581400" y="1249329"/>
            <a:chExt cx="5385023" cy="5385026"/>
          </a:xfrm>
        </p:grpSpPr>
        <p:sp>
          <p:nvSpPr>
            <p:cNvPr id="20" name="Oval 19"/>
            <p:cNvSpPr/>
            <p:nvPr/>
          </p:nvSpPr>
          <p:spPr>
            <a:xfrm>
              <a:off x="3581400" y="1249329"/>
              <a:ext cx="5385023" cy="5385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p:cNvGrpSpPr/>
            <p:nvPr/>
          </p:nvGrpSpPr>
          <p:grpSpPr>
            <a:xfrm>
              <a:off x="4988423" y="3850722"/>
              <a:ext cx="1378779" cy="1352541"/>
              <a:chOff x="4981376" y="3883809"/>
              <a:chExt cx="1378779" cy="1352541"/>
            </a:xfrm>
          </p:grpSpPr>
          <p:sp>
            <p:nvSpPr>
              <p:cNvPr id="22" name="Oval 21"/>
              <p:cNvSpPr/>
              <p:nvPr/>
            </p:nvSpPr>
            <p:spPr>
              <a:xfrm>
                <a:off x="6172931" y="3883809"/>
                <a:ext cx="187224" cy="1872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p:cNvGrpSpPr/>
              <p:nvPr/>
            </p:nvGrpSpPr>
            <p:grpSpPr>
              <a:xfrm>
                <a:off x="4981376" y="3922336"/>
                <a:ext cx="1286901" cy="1314014"/>
                <a:chOff x="4981376" y="3922336"/>
                <a:chExt cx="1286901" cy="1314014"/>
              </a:xfrm>
            </p:grpSpPr>
            <p:cxnSp>
              <p:nvCxnSpPr>
                <p:cNvPr id="24" name="Straight Arrow Connector 23"/>
                <p:cNvCxnSpPr>
                  <a:stCxn id="22" idx="2"/>
                </p:cNvCxnSpPr>
                <p:nvPr/>
              </p:nvCxnSpPr>
              <p:spPr>
                <a:xfrm rot="11117623" flipV="1">
                  <a:off x="4981376" y="3922336"/>
                  <a:ext cx="1192352" cy="37824"/>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265798" y="3975876"/>
                  <a:ext cx="2479" cy="1260474"/>
                </a:xfrm>
                <a:prstGeom prst="straightConnector1">
                  <a:avLst/>
                </a:prstGeom>
                <a:ln w="38100" cap="rnd">
                  <a:no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6" name="Group 25"/>
          <p:cNvGrpSpPr/>
          <p:nvPr/>
        </p:nvGrpSpPr>
        <p:grpSpPr>
          <a:xfrm rot="5874506">
            <a:off x="5605193" y="1190392"/>
            <a:ext cx="2810398" cy="2810398"/>
            <a:chOff x="4497149" y="1671964"/>
            <a:chExt cx="3939604" cy="3939604"/>
          </a:xfrm>
        </p:grpSpPr>
        <p:cxnSp>
          <p:nvCxnSpPr>
            <p:cNvPr id="27" name="Straight Arrow Connector 26"/>
            <p:cNvCxnSpPr/>
            <p:nvPr/>
          </p:nvCxnSpPr>
          <p:spPr>
            <a:xfrm rot="21280645" flipH="1">
              <a:off x="6157171" y="3656152"/>
              <a:ext cx="332756" cy="446185"/>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497149" y="1671964"/>
              <a:ext cx="3939604" cy="39396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p:cNvSpPr txBox="1"/>
          <p:nvPr/>
        </p:nvSpPr>
        <p:spPr>
          <a:xfrm>
            <a:off x="755650" y="4966374"/>
            <a:ext cx="7632700" cy="1326105"/>
          </a:xfrm>
          <a:prstGeom prst="rect">
            <a:avLst/>
          </a:prstGeom>
          <a:noFill/>
          <a:ln w="28575">
            <a:solidFill>
              <a:srgbClr val="689429"/>
            </a:solidFill>
          </a:ln>
        </p:spPr>
        <p:txBody>
          <a:bodyPr wrap="square" lIns="108000" tIns="108000" rIns="108000" bIns="108000" rtlCol="0">
            <a:spAutoFit/>
          </a:bodyPr>
          <a:lstStyle/>
          <a:p>
            <a:pPr lvl="0">
              <a:defRPr/>
            </a:pPr>
            <a:r>
              <a:rPr lang="en-GB" kern="0" dirty="0"/>
              <a:t>Sebastian is correct. When a clock is fast, that means that the real time is 11 minutes before the time shown on the clock. This means that you need to count backwards 11 minutes from the time shown in order to find the correct time. 10:05 a.m. – 11 minutes = 9:54 a.m.</a:t>
            </a:r>
          </a:p>
        </p:txBody>
      </p:sp>
      <p:sp>
        <p:nvSpPr>
          <p:cNvPr id="30" name="Rounded Rectangle 29"/>
          <p:cNvSpPr/>
          <p:nvPr/>
        </p:nvSpPr>
        <p:spPr>
          <a:xfrm>
            <a:off x="2608644" y="1887071"/>
            <a:ext cx="1266569" cy="3874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Sebastian</a:t>
            </a:r>
          </a:p>
        </p:txBody>
      </p:sp>
      <p:grpSp>
        <p:nvGrpSpPr>
          <p:cNvPr id="2" name="Group 1"/>
          <p:cNvGrpSpPr/>
          <p:nvPr/>
        </p:nvGrpSpPr>
        <p:grpSpPr>
          <a:xfrm>
            <a:off x="778685" y="3318023"/>
            <a:ext cx="4601502" cy="1894851"/>
            <a:chOff x="778685" y="3318023"/>
            <a:chExt cx="4601502" cy="1894851"/>
          </a:xfrm>
        </p:grpSpPr>
        <p:grpSp>
          <p:nvGrpSpPr>
            <p:cNvPr id="15" name="Group 14"/>
            <p:cNvGrpSpPr/>
            <p:nvPr/>
          </p:nvGrpSpPr>
          <p:grpSpPr>
            <a:xfrm>
              <a:off x="778685" y="3318023"/>
              <a:ext cx="4601502" cy="1651214"/>
              <a:chOff x="778685" y="3318023"/>
              <a:chExt cx="4601502" cy="1651214"/>
            </a:xfrm>
          </p:grpSpPr>
          <p:sp>
            <p:nvSpPr>
              <p:cNvPr id="14" name="Oval 13"/>
              <p:cNvSpPr/>
              <p:nvPr/>
            </p:nvSpPr>
            <p:spPr>
              <a:xfrm>
                <a:off x="778685" y="3318023"/>
                <a:ext cx="1651214" cy="1651214"/>
              </a:xfrm>
              <a:prstGeom prst="ellipse">
                <a:avLst/>
              </a:prstGeom>
              <a:blipFill>
                <a:blip r:embed="rId5"/>
                <a:srcRect/>
                <a:stretch>
                  <a:fillRect l="-53696" t="13185" r="1944" b="-305087"/>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ular Callout 15"/>
              <p:cNvSpPr/>
              <p:nvPr/>
            </p:nvSpPr>
            <p:spPr>
              <a:xfrm>
                <a:off x="2642721" y="4112324"/>
                <a:ext cx="2737466" cy="856913"/>
              </a:xfrm>
              <a:prstGeom prst="wedgeRoundRectCallout">
                <a:avLst>
                  <a:gd name="adj1" fmla="val -57079"/>
                  <a:gd name="adj2" fmla="val 14552"/>
                  <a:gd name="adj3" fmla="val 1666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I think the correct time is 10:16 a.m.</a:t>
                </a:r>
                <a:endParaRPr lang="en-GB" dirty="0"/>
              </a:p>
            </p:txBody>
          </p:sp>
        </p:grpSp>
        <p:sp>
          <p:nvSpPr>
            <p:cNvPr id="31" name="Rounded Rectangle 30"/>
            <p:cNvSpPr/>
            <p:nvPr/>
          </p:nvSpPr>
          <p:spPr>
            <a:xfrm>
              <a:off x="4032479" y="4825462"/>
              <a:ext cx="1266569" cy="3874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Balvinder</a:t>
              </a:r>
              <a:endParaRPr lang="en-GB" dirty="0">
                <a:solidFill>
                  <a:schemeClr val="bg1"/>
                </a:solidFill>
              </a:endParaRPr>
            </a:p>
          </p:txBody>
        </p: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44444E-6 -7.40741E-7 L 4.44444E-6 -0.04444 " pathEditMode="relative" rAng="0" ptsTypes="AA">
                                      <p:cBhvr>
                                        <p:cTn id="6" dur="1500" fill="hold"/>
                                        <p:tgtEl>
                                          <p:spTgt spid="2"/>
                                        </p:tgtEl>
                                        <p:attrNameLst>
                                          <p:attrName>ppt_x</p:attrName>
                                          <p:attrName>ppt_y</p:attrName>
                                        </p:attrNameLst>
                                      </p:cBhvr>
                                      <p:rCtr x="0" y="-2222"/>
                                    </p:animMotion>
                                  </p:childTnLst>
                                </p:cTn>
                              </p:par>
                              <p:par>
                                <p:cTn id="7" presetID="10" presetClass="exit" presetSubtype="0" fill="hold" grpId="0" nodeType="withEffect">
                                  <p:stCondLst>
                                    <p:cond delay="250"/>
                                  </p:stCondLst>
                                  <p:childTnLst>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0076"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0" name="Rectangle 9"/>
          <p:cNvSpPr/>
          <p:nvPr/>
        </p:nvSpPr>
        <p:spPr>
          <a:xfrm>
            <a:off x="3508699"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508699"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3651080" y="3006261"/>
            <a:ext cx="2479729" cy="1264046"/>
          </a:xfrm>
          <a:prstGeom prst="wedgeRoundRectCallout">
            <a:avLst>
              <a:gd name="adj1" fmla="val 67718"/>
              <a:gd name="adj2" fmla="val 7354"/>
              <a:gd name="adj3" fmla="val 1666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I think that the clock could be showing 3:20 p.m.</a:t>
            </a:r>
            <a:endParaRPr lang="en-GB" dirty="0"/>
          </a:p>
        </p:txBody>
      </p:sp>
      <p:sp>
        <p:nvSpPr>
          <p:cNvPr id="29" name="TextBox 28"/>
          <p:cNvSpPr txBox="1"/>
          <p:nvPr/>
        </p:nvSpPr>
        <p:spPr>
          <a:xfrm>
            <a:off x="747412" y="5323898"/>
            <a:ext cx="7632700" cy="772107"/>
          </a:xfrm>
          <a:prstGeom prst="rect">
            <a:avLst/>
          </a:prstGeom>
          <a:noFill/>
          <a:ln w="28575">
            <a:solidFill>
              <a:srgbClr val="689429"/>
            </a:solidFill>
          </a:ln>
        </p:spPr>
        <p:txBody>
          <a:bodyPr wrap="square" lIns="108000" tIns="108000" rIns="108000" bIns="108000" rtlCol="0">
            <a:spAutoFit/>
          </a:bodyPr>
          <a:lstStyle/>
          <a:p>
            <a:pPr defTabSz="776051"/>
            <a:r>
              <a:rPr lang="en-GB" dirty="0" err="1"/>
              <a:t>Seren</a:t>
            </a:r>
            <a:r>
              <a:rPr lang="en-GB" dirty="0"/>
              <a:t> is incorrect. You would be able to see the hour hand if the time was 3:20 p.m. as it would be just after the 3 on the clock.</a:t>
            </a:r>
          </a:p>
        </p:txBody>
      </p:sp>
      <p:sp>
        <p:nvSpPr>
          <p:cNvPr id="9" name="TextBox 8"/>
          <p:cNvSpPr txBox="1"/>
          <p:nvPr/>
        </p:nvSpPr>
        <p:spPr>
          <a:xfrm>
            <a:off x="755649" y="1359306"/>
            <a:ext cx="7624463" cy="1049106"/>
          </a:xfrm>
          <a:prstGeom prst="rect">
            <a:avLst/>
          </a:prstGeom>
          <a:solidFill>
            <a:srgbClr val="C4E4C7"/>
          </a:solidFill>
          <a:ln w="28575">
            <a:noFill/>
          </a:ln>
        </p:spPr>
        <p:txBody>
          <a:bodyPr wrap="square" lIns="108000" tIns="108000" rIns="108000" bIns="108000" rtlCol="0">
            <a:spAutoFit/>
          </a:bodyPr>
          <a:lstStyle/>
          <a:p>
            <a:pPr defTabSz="776051"/>
            <a:r>
              <a:rPr lang="en-GB" dirty="0">
                <a:solidFill>
                  <a:prstClr val="black"/>
                </a:solidFill>
              </a:rPr>
              <a:t>On this clock, the hour hand is hidden. </a:t>
            </a:r>
            <a:r>
              <a:rPr lang="en-GB" dirty="0" err="1">
                <a:solidFill>
                  <a:prstClr val="black"/>
                </a:solidFill>
              </a:rPr>
              <a:t>Seren</a:t>
            </a:r>
            <a:r>
              <a:rPr lang="en-GB" dirty="0">
                <a:solidFill>
                  <a:prstClr val="black"/>
                </a:solidFill>
              </a:rPr>
              <a:t> and Conor are thinking of times the clock could be showing. Explain if you agree or disagree with each of their statements. </a:t>
            </a:r>
          </a:p>
        </p:txBody>
      </p:sp>
      <p:grpSp>
        <p:nvGrpSpPr>
          <p:cNvPr id="6" name="Group 5"/>
          <p:cNvGrpSpPr/>
          <p:nvPr/>
        </p:nvGrpSpPr>
        <p:grpSpPr>
          <a:xfrm>
            <a:off x="539750" y="2171723"/>
            <a:ext cx="3173921" cy="3173923"/>
            <a:chOff x="539750" y="2508009"/>
            <a:chExt cx="3959940" cy="3959942"/>
          </a:xfrm>
        </p:grpSpPr>
        <p:grpSp>
          <p:nvGrpSpPr>
            <p:cNvPr id="2" name="Group 1"/>
            <p:cNvGrpSpPr/>
            <p:nvPr/>
          </p:nvGrpSpPr>
          <p:grpSpPr>
            <a:xfrm>
              <a:off x="539750" y="2508009"/>
              <a:ext cx="3959940" cy="3959942"/>
              <a:chOff x="5260004" y="845201"/>
              <a:chExt cx="3500778" cy="350078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2434" y="1209519"/>
                <a:ext cx="2755916" cy="2750960"/>
              </a:xfrm>
              <a:prstGeom prst="rect">
                <a:avLst/>
              </a:prstGeom>
            </p:spPr>
          </p:pic>
          <p:sp>
            <p:nvSpPr>
              <p:cNvPr id="18" name="TextBox 17"/>
              <p:cNvSpPr txBox="1"/>
              <p:nvPr/>
            </p:nvSpPr>
            <p:spPr>
              <a:xfrm>
                <a:off x="6647421" y="2632983"/>
                <a:ext cx="747343" cy="338554"/>
              </a:xfrm>
              <a:prstGeom prst="rect">
                <a:avLst/>
              </a:prstGeom>
              <a:noFill/>
            </p:spPr>
            <p:txBody>
              <a:bodyPr wrap="square" rtlCol="0">
                <a:spAutoFit/>
              </a:bodyPr>
              <a:lstStyle/>
              <a:p>
                <a:pPr algn="ctr"/>
                <a:r>
                  <a:rPr lang="en-GB" sz="1600" b="1" dirty="0">
                    <a:solidFill>
                      <a:srgbClr val="F08215"/>
                    </a:solidFill>
                  </a:rPr>
                  <a:t>p.m.</a:t>
                </a:r>
              </a:p>
            </p:txBody>
          </p:sp>
          <p:grpSp>
            <p:nvGrpSpPr>
              <p:cNvPr id="19" name="Group 18"/>
              <p:cNvGrpSpPr/>
              <p:nvPr/>
            </p:nvGrpSpPr>
            <p:grpSpPr>
              <a:xfrm rot="12426421">
                <a:off x="5260004" y="845201"/>
                <a:ext cx="3500778" cy="3500780"/>
                <a:chOff x="3581400" y="1249329"/>
                <a:chExt cx="5385023" cy="5385026"/>
              </a:xfrm>
            </p:grpSpPr>
            <p:sp>
              <p:nvSpPr>
                <p:cNvPr id="20" name="Oval 19"/>
                <p:cNvSpPr/>
                <p:nvPr/>
              </p:nvSpPr>
              <p:spPr>
                <a:xfrm>
                  <a:off x="3581400" y="1249329"/>
                  <a:ext cx="5385023" cy="5385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p:cNvGrpSpPr/>
                <p:nvPr/>
              </p:nvGrpSpPr>
              <p:grpSpPr>
                <a:xfrm>
                  <a:off x="4988422" y="3850722"/>
                  <a:ext cx="1378780" cy="187222"/>
                  <a:chOff x="4981375" y="3883809"/>
                  <a:chExt cx="1378780" cy="187222"/>
                </a:xfrm>
              </p:grpSpPr>
              <p:sp>
                <p:nvSpPr>
                  <p:cNvPr id="22" name="Oval 21"/>
                  <p:cNvSpPr/>
                  <p:nvPr/>
                </p:nvSpPr>
                <p:spPr>
                  <a:xfrm>
                    <a:off x="6172931" y="3883809"/>
                    <a:ext cx="187224" cy="1872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Arrow Connector 23"/>
                  <p:cNvCxnSpPr>
                    <a:stCxn id="22" idx="2"/>
                  </p:cNvCxnSpPr>
                  <p:nvPr/>
                </p:nvCxnSpPr>
                <p:spPr>
                  <a:xfrm rot="11117623" flipV="1">
                    <a:off x="4981375" y="3922336"/>
                    <a:ext cx="1192353" cy="37824"/>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4" name="Pie 3"/>
            <p:cNvSpPr/>
            <p:nvPr/>
          </p:nvSpPr>
          <p:spPr>
            <a:xfrm rot="5400000">
              <a:off x="935070" y="2935042"/>
              <a:ext cx="3169297" cy="3117381"/>
            </a:xfrm>
            <a:prstGeom prst="pie">
              <a:avLst>
                <a:gd name="adj1" fmla="val 5374343"/>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 name="Rounded Rectangle 7"/>
          <p:cNvSpPr/>
          <p:nvPr/>
        </p:nvSpPr>
        <p:spPr>
          <a:xfrm>
            <a:off x="5367200" y="2724990"/>
            <a:ext cx="954085" cy="3874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Seren</a:t>
            </a:r>
            <a:endParaRPr lang="en-GB" dirty="0">
              <a:solidFill>
                <a:schemeClr val="bg1"/>
              </a:solidFill>
            </a:endParaRPr>
          </a:p>
        </p:txBody>
      </p:sp>
      <p:sp>
        <p:nvSpPr>
          <p:cNvPr id="33" name="Oval 32"/>
          <p:cNvSpPr/>
          <p:nvPr/>
        </p:nvSpPr>
        <p:spPr>
          <a:xfrm>
            <a:off x="6818671" y="2532919"/>
            <a:ext cx="1525683" cy="1525683"/>
          </a:xfrm>
          <a:prstGeom prst="ellipse">
            <a:avLst/>
          </a:prstGeom>
          <a:blipFill>
            <a:blip r:embed="rId4"/>
            <a:srcRect/>
            <a:stretch>
              <a:fillRect l="-25654" t="11969" r="5138" b="-101216"/>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7160196" y="4259051"/>
            <a:ext cx="911023" cy="911023"/>
          </a:xfrm>
          <a:prstGeom prst="ellipse">
            <a:avLst/>
          </a:prstGeom>
          <a:blipFill>
            <a:blip r:embed="rId5"/>
            <a:srcRect/>
            <a:stretch>
              <a:fillRect l="-20678" t="5600" r="-34810" b="-158997"/>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81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0076" y="702863"/>
            <a:ext cx="311903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Analogue to Digital – 12 Hour</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0" name="Rectangle 9"/>
          <p:cNvSpPr/>
          <p:nvPr/>
        </p:nvSpPr>
        <p:spPr>
          <a:xfrm>
            <a:off x="3508699"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508699"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818671" y="2532919"/>
            <a:ext cx="1525683" cy="1525683"/>
          </a:xfrm>
          <a:prstGeom prst="ellipse">
            <a:avLst/>
          </a:prstGeom>
          <a:blipFill>
            <a:blip r:embed="rId3"/>
            <a:srcRect/>
            <a:stretch>
              <a:fillRect l="-25654" t="11969" r="5138" b="-101216"/>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755650" y="5041336"/>
            <a:ext cx="7632700" cy="1049106"/>
          </a:xfrm>
          <a:prstGeom prst="rect">
            <a:avLst/>
          </a:prstGeom>
          <a:noFill/>
          <a:ln w="28575">
            <a:solidFill>
              <a:srgbClr val="689429"/>
            </a:solidFill>
          </a:ln>
        </p:spPr>
        <p:txBody>
          <a:bodyPr wrap="square" lIns="108000" tIns="108000" rIns="108000" bIns="108000" rtlCol="0">
            <a:spAutoFit/>
          </a:bodyPr>
          <a:lstStyle/>
          <a:p>
            <a:pPr lvl="0" defTabSz="776051"/>
            <a:r>
              <a:rPr lang="en-GB" dirty="0"/>
              <a:t>Conor is correct. The hour hand would be just past 10 on the clock if the time was 10:20 p.m. so it would be covered up. The minute hand would be visible and </a:t>
            </a:r>
            <a:r>
              <a:rPr lang="en-GB"/>
              <a:t>pointing at </a:t>
            </a:r>
            <a:r>
              <a:rPr lang="en-GB" dirty="0"/>
              <a:t>4 to show that is 20 past the hour.</a:t>
            </a:r>
          </a:p>
        </p:txBody>
      </p:sp>
      <p:sp>
        <p:nvSpPr>
          <p:cNvPr id="9" name="TextBox 8"/>
          <p:cNvSpPr txBox="1"/>
          <p:nvPr/>
        </p:nvSpPr>
        <p:spPr>
          <a:xfrm>
            <a:off x="755649" y="1359306"/>
            <a:ext cx="7624463" cy="1049106"/>
          </a:xfrm>
          <a:prstGeom prst="rect">
            <a:avLst/>
          </a:prstGeom>
          <a:solidFill>
            <a:srgbClr val="C4E4C7"/>
          </a:solidFill>
          <a:ln w="28575">
            <a:noFill/>
          </a:ln>
        </p:spPr>
        <p:txBody>
          <a:bodyPr wrap="square" lIns="108000" tIns="108000" rIns="108000" bIns="108000" rtlCol="0">
            <a:spAutoFit/>
          </a:bodyPr>
          <a:lstStyle/>
          <a:p>
            <a:pPr defTabSz="776051"/>
            <a:r>
              <a:rPr lang="en-GB" dirty="0">
                <a:solidFill>
                  <a:prstClr val="black"/>
                </a:solidFill>
              </a:rPr>
              <a:t>On this clock, the hour hand is hidden. </a:t>
            </a:r>
            <a:r>
              <a:rPr lang="en-GB" dirty="0" err="1">
                <a:solidFill>
                  <a:prstClr val="black"/>
                </a:solidFill>
              </a:rPr>
              <a:t>Seren</a:t>
            </a:r>
            <a:r>
              <a:rPr lang="en-GB" dirty="0">
                <a:solidFill>
                  <a:prstClr val="black"/>
                </a:solidFill>
              </a:rPr>
              <a:t> and Conor are thinking of times the clock could be showing. Explain if you agree or disagree with each of their statements. </a:t>
            </a:r>
          </a:p>
        </p:txBody>
      </p:sp>
      <p:grpSp>
        <p:nvGrpSpPr>
          <p:cNvPr id="6" name="Group 5"/>
          <p:cNvGrpSpPr/>
          <p:nvPr/>
        </p:nvGrpSpPr>
        <p:grpSpPr>
          <a:xfrm>
            <a:off x="539750" y="2171723"/>
            <a:ext cx="3173921" cy="3173923"/>
            <a:chOff x="539750" y="2508009"/>
            <a:chExt cx="3959940" cy="3959942"/>
          </a:xfrm>
        </p:grpSpPr>
        <p:grpSp>
          <p:nvGrpSpPr>
            <p:cNvPr id="2" name="Group 1"/>
            <p:cNvGrpSpPr/>
            <p:nvPr/>
          </p:nvGrpSpPr>
          <p:grpSpPr>
            <a:xfrm>
              <a:off x="539750" y="2508009"/>
              <a:ext cx="3959940" cy="3959942"/>
              <a:chOff x="5260004" y="845201"/>
              <a:chExt cx="3500778" cy="350078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2434" y="1209519"/>
                <a:ext cx="2755916" cy="2750960"/>
              </a:xfrm>
              <a:prstGeom prst="rect">
                <a:avLst/>
              </a:prstGeom>
            </p:spPr>
          </p:pic>
          <p:sp>
            <p:nvSpPr>
              <p:cNvPr id="18" name="TextBox 17"/>
              <p:cNvSpPr txBox="1"/>
              <p:nvPr/>
            </p:nvSpPr>
            <p:spPr>
              <a:xfrm>
                <a:off x="6647421" y="2632983"/>
                <a:ext cx="747343" cy="338554"/>
              </a:xfrm>
              <a:prstGeom prst="rect">
                <a:avLst/>
              </a:prstGeom>
              <a:noFill/>
            </p:spPr>
            <p:txBody>
              <a:bodyPr wrap="square" rtlCol="0">
                <a:spAutoFit/>
              </a:bodyPr>
              <a:lstStyle/>
              <a:p>
                <a:pPr algn="ctr"/>
                <a:r>
                  <a:rPr lang="en-GB" sz="1600" b="1" dirty="0">
                    <a:solidFill>
                      <a:srgbClr val="F08215"/>
                    </a:solidFill>
                  </a:rPr>
                  <a:t>p.m.</a:t>
                </a:r>
              </a:p>
            </p:txBody>
          </p:sp>
          <p:grpSp>
            <p:nvGrpSpPr>
              <p:cNvPr id="19" name="Group 18"/>
              <p:cNvGrpSpPr/>
              <p:nvPr/>
            </p:nvGrpSpPr>
            <p:grpSpPr>
              <a:xfrm rot="12426421">
                <a:off x="5260004" y="845201"/>
                <a:ext cx="3500778" cy="3500780"/>
                <a:chOff x="3581400" y="1249329"/>
                <a:chExt cx="5385023" cy="5385026"/>
              </a:xfrm>
            </p:grpSpPr>
            <p:sp>
              <p:nvSpPr>
                <p:cNvPr id="20" name="Oval 19"/>
                <p:cNvSpPr/>
                <p:nvPr/>
              </p:nvSpPr>
              <p:spPr>
                <a:xfrm>
                  <a:off x="3581400" y="1249329"/>
                  <a:ext cx="5385023" cy="5385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p:cNvGrpSpPr/>
                <p:nvPr/>
              </p:nvGrpSpPr>
              <p:grpSpPr>
                <a:xfrm>
                  <a:off x="4988422" y="3850722"/>
                  <a:ext cx="1378780" cy="187222"/>
                  <a:chOff x="4981375" y="3883809"/>
                  <a:chExt cx="1378780" cy="187222"/>
                </a:xfrm>
              </p:grpSpPr>
              <p:sp>
                <p:nvSpPr>
                  <p:cNvPr id="22" name="Oval 21"/>
                  <p:cNvSpPr/>
                  <p:nvPr/>
                </p:nvSpPr>
                <p:spPr>
                  <a:xfrm>
                    <a:off x="6172931" y="3883809"/>
                    <a:ext cx="187224" cy="1872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Arrow Connector 23"/>
                  <p:cNvCxnSpPr>
                    <a:stCxn id="22" idx="2"/>
                  </p:cNvCxnSpPr>
                  <p:nvPr/>
                </p:nvCxnSpPr>
                <p:spPr>
                  <a:xfrm rot="11117623" flipV="1">
                    <a:off x="4981375" y="3922336"/>
                    <a:ext cx="1192353" cy="37824"/>
                  </a:xfrm>
                  <a:prstGeom prst="straightConnector1">
                    <a:avLst/>
                  </a:prstGeom>
                  <a:ln w="28575" cap="rnd">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4" name="Pie 3"/>
            <p:cNvSpPr/>
            <p:nvPr/>
          </p:nvSpPr>
          <p:spPr>
            <a:xfrm rot="5400000">
              <a:off x="935070" y="2935042"/>
              <a:ext cx="3169297" cy="3117381"/>
            </a:xfrm>
            <a:prstGeom prst="pie">
              <a:avLst>
                <a:gd name="adj1" fmla="val 5374343"/>
                <a:gd name="adj2" fmla="val 162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3" name="Rounded Rectangular Callout 22"/>
          <p:cNvSpPr/>
          <p:nvPr/>
        </p:nvSpPr>
        <p:spPr>
          <a:xfrm>
            <a:off x="3547804" y="3125441"/>
            <a:ext cx="2604395" cy="1111812"/>
          </a:xfrm>
          <a:prstGeom prst="wedgeRoundRectCallout">
            <a:avLst>
              <a:gd name="adj1" fmla="val 61572"/>
              <a:gd name="adj2" fmla="val 29206"/>
              <a:gd name="adj3" fmla="val 1666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76051"/>
            <a:r>
              <a:rPr lang="en-GB" dirty="0">
                <a:solidFill>
                  <a:prstClr val="black"/>
                </a:solidFill>
              </a:rPr>
              <a:t>I think the clock could be showing 10:20 p.m.</a:t>
            </a:r>
            <a:endParaRPr lang="en-GB" dirty="0">
              <a:solidFill>
                <a:srgbClr val="00B050"/>
              </a:solidFill>
            </a:endParaRPr>
          </a:p>
        </p:txBody>
      </p:sp>
      <p:sp>
        <p:nvSpPr>
          <p:cNvPr id="25" name="Oval 24"/>
          <p:cNvSpPr/>
          <p:nvPr/>
        </p:nvSpPr>
        <p:spPr>
          <a:xfrm>
            <a:off x="7160196" y="4259051"/>
            <a:ext cx="911023" cy="911023"/>
          </a:xfrm>
          <a:prstGeom prst="ellipse">
            <a:avLst/>
          </a:prstGeom>
          <a:blipFill>
            <a:blip r:embed="rId5"/>
            <a:srcRect/>
            <a:stretch>
              <a:fillRect l="-20678" t="5600" r="-34810" b="-158997"/>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6511891" y="3391146"/>
            <a:ext cx="1409409" cy="1410071"/>
          </a:xfrm>
          <a:prstGeom prst="ellipse">
            <a:avLst/>
          </a:prstGeom>
          <a:blipFill>
            <a:blip r:embed="rId5"/>
            <a:srcRect/>
            <a:stretch>
              <a:fillRect l="-14698" t="10134" r="-30016" b="-145864"/>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ular Callout 26"/>
          <p:cNvSpPr/>
          <p:nvPr/>
        </p:nvSpPr>
        <p:spPr>
          <a:xfrm>
            <a:off x="3651080" y="3006261"/>
            <a:ext cx="2479729" cy="1264046"/>
          </a:xfrm>
          <a:prstGeom prst="wedgeRoundRectCallout">
            <a:avLst>
              <a:gd name="adj1" fmla="val 67718"/>
              <a:gd name="adj2" fmla="val 7354"/>
              <a:gd name="adj3" fmla="val 1666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black"/>
                </a:solidFill>
              </a:rPr>
              <a:t>I think that the clock could be showing 3:20 p.m.</a:t>
            </a:r>
            <a:endParaRPr lang="en-GB" dirty="0"/>
          </a:p>
        </p:txBody>
      </p:sp>
      <p:sp>
        <p:nvSpPr>
          <p:cNvPr id="28" name="Rounded Rectangle 27"/>
          <p:cNvSpPr/>
          <p:nvPr/>
        </p:nvSpPr>
        <p:spPr>
          <a:xfrm>
            <a:off x="5367200" y="2724990"/>
            <a:ext cx="954085" cy="3874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Seren</a:t>
            </a:r>
            <a:endParaRPr lang="en-GB" dirty="0">
              <a:solidFill>
                <a:schemeClr val="bg1"/>
              </a:solidFill>
            </a:endParaRPr>
          </a:p>
        </p:txBody>
      </p:sp>
      <p:sp>
        <p:nvSpPr>
          <p:cNvPr id="30" name="Rounded Rectangle 29"/>
          <p:cNvSpPr/>
          <p:nvPr/>
        </p:nvSpPr>
        <p:spPr>
          <a:xfrm>
            <a:off x="5367199" y="2851889"/>
            <a:ext cx="954085" cy="38741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Conor</a:t>
            </a:r>
          </a:p>
        </p:txBody>
      </p:sp>
    </p:spTree>
    <p:extLst>
      <p:ext uri="{BB962C8B-B14F-4D97-AF65-F5344CB8AC3E}">
        <p14:creationId xmlns:p14="http://schemas.microsoft.com/office/powerpoint/2010/main" val="368494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250" fill="hold"/>
                                        <p:tgtEl>
                                          <p:spTgt spid="5"/>
                                        </p:tgtEl>
                                      </p:cBhvr>
                                      <p:by x="60000" y="60000"/>
                                    </p:animScale>
                                  </p:childTnLst>
                                </p:cTn>
                              </p:par>
                              <p:par>
                                <p:cTn id="7" presetID="64" presetClass="path" presetSubtype="0" accel="50000" decel="50000" fill="hold" grpId="1" nodeType="withEffect">
                                  <p:stCondLst>
                                    <p:cond delay="0"/>
                                  </p:stCondLst>
                                  <p:childTnLst>
                                    <p:animMotion origin="layout" path="M -3.05556E-6 4.44444E-6 L 0.02622 -0.05139 " pathEditMode="relative" rAng="0" ptsTypes="AA">
                                      <p:cBhvr>
                                        <p:cTn id="8" dur="1250" fill="hold"/>
                                        <p:tgtEl>
                                          <p:spTgt spid="5"/>
                                        </p:tgtEl>
                                        <p:attrNameLst>
                                          <p:attrName>ppt_x</p:attrName>
                                          <p:attrName>ppt_y</p:attrName>
                                        </p:attrNameLst>
                                      </p:cBhvr>
                                      <p:rCtr x="1302" y="-2569"/>
                                    </p:animMotion>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par>
                                <p:cTn id="15" presetID="6" presetClass="emph" presetSubtype="0" fill="hold" grpId="0" nodeType="withEffect">
                                  <p:stCondLst>
                                    <p:cond delay="0"/>
                                  </p:stCondLst>
                                  <p:childTnLst>
                                    <p:animScale>
                                      <p:cBhvr>
                                        <p:cTn id="16" dur="1250" fill="hold"/>
                                        <p:tgtEl>
                                          <p:spTgt spid="25"/>
                                        </p:tgtEl>
                                      </p:cBhvr>
                                      <p:by x="150000" y="150000"/>
                                    </p:animScale>
                                  </p:childTnLst>
                                </p:cTn>
                              </p:par>
                              <p:par>
                                <p:cTn id="17" presetID="64" presetClass="path" presetSubtype="0" accel="50000" decel="50000" fill="hold" grpId="1" nodeType="withEffect">
                                  <p:stCondLst>
                                    <p:cond delay="0"/>
                                  </p:stCondLst>
                                  <p:childTnLst>
                                    <p:animMotion origin="layout" path="M -2.5E-6 1.11022E-16 L -0.04218 -0.08981 " pathEditMode="relative" rAng="0" ptsTypes="AA">
                                      <p:cBhvr>
                                        <p:cTn id="18" dur="1250" fill="hold"/>
                                        <p:tgtEl>
                                          <p:spTgt spid="25"/>
                                        </p:tgtEl>
                                        <p:attrNameLst>
                                          <p:attrName>ppt_x</p:attrName>
                                          <p:attrName>ppt_y</p:attrName>
                                        </p:attrNameLst>
                                      </p:cBhvr>
                                      <p:rCtr x="-2118" y="-4491"/>
                                    </p:animMotion>
                                  </p:childTnLst>
                                </p:cTn>
                              </p:par>
                              <p:par>
                                <p:cTn id="19" presetID="10" presetClass="exit" presetSubtype="0" fill="hold" grpId="2" nodeType="withEffect">
                                  <p:stCondLst>
                                    <p:cond delay="1500"/>
                                  </p:stCondLst>
                                  <p:childTnLst>
                                    <p:animEffect transition="out" filter="fade">
                                      <p:cBhvr>
                                        <p:cTn id="20" dur="200"/>
                                        <p:tgtEl>
                                          <p:spTgt spid="25"/>
                                        </p:tgtEl>
                                      </p:cBhvr>
                                    </p:animEffect>
                                    <p:set>
                                      <p:cBhvr>
                                        <p:cTn id="21" dur="1" fill="hold">
                                          <p:stCondLst>
                                            <p:cond delay="199"/>
                                          </p:stCondLst>
                                        </p:cTn>
                                        <p:tgtEl>
                                          <p:spTgt spid="25"/>
                                        </p:tgtEl>
                                        <p:attrNameLst>
                                          <p:attrName>style.visibility</p:attrName>
                                        </p:attrNameLst>
                                      </p:cBhvr>
                                      <p:to>
                                        <p:strVal val="hidden"/>
                                      </p:to>
                                    </p:set>
                                  </p:childTnLst>
                                </p:cTn>
                              </p:par>
                              <p:par>
                                <p:cTn id="22" presetID="10" presetClass="entr" presetSubtype="0" fill="hold" grpId="0" nodeType="withEffect">
                                  <p:stCondLst>
                                    <p:cond delay="125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00"/>
                                        <p:tgtEl>
                                          <p:spTgt spid="26"/>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500" fill="hold"/>
                                        <p:tgtEl>
                                          <p:spTgt spid="6"/>
                                        </p:tgtEl>
                                      </p:cBhvr>
                                      <p:by x="90000" y="90000"/>
                                    </p:animScale>
                                  </p:childTnLst>
                                </p:cTn>
                              </p:par>
                              <p:par>
                                <p:cTn id="35" presetID="64" presetClass="path" presetSubtype="0" accel="50000" decel="50000" fill="hold" nodeType="withEffect">
                                  <p:stCondLst>
                                    <p:cond delay="0"/>
                                  </p:stCondLst>
                                  <p:childTnLst>
                                    <p:animMotion origin="layout" path="M 4.72222E-6 3.33333E-6 L 0.00017 -0.01621 " pathEditMode="relative" rAng="0" ptsTypes="AA">
                                      <p:cBhvr>
                                        <p:cTn id="36" dur="500" fill="hold"/>
                                        <p:tgtEl>
                                          <p:spTgt spid="6"/>
                                        </p:tgtEl>
                                        <p:attrNameLst>
                                          <p:attrName>ppt_x</p:attrName>
                                          <p:attrName>ppt_y</p:attrName>
                                        </p:attrNameLst>
                                      </p:cBhvr>
                                      <p:rCtr x="0" y="-810"/>
                                    </p:animMotion>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9" grpId="0" animBg="1"/>
      <p:bldP spid="23" grpId="0" animBg="1"/>
      <p:bldP spid="25" grpId="0" animBg="1"/>
      <p:bldP spid="25" grpId="1" animBg="1"/>
      <p:bldP spid="25" grpId="2" animBg="1"/>
      <p:bldP spid="26" grpId="0" animBg="1"/>
      <p:bldP spid="27" grpId="0" animBg="1"/>
      <p:bldP spid="28" grpId="0" animBg="1"/>
      <p:bldP spid="30"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311</TotalTime>
  <Words>620</Words>
  <Application>Microsoft Office PowerPoint</Application>
  <PresentationFormat>On-screen Show (4:3)</PresentationFormat>
  <Paragraphs>80</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Roboto</vt:lpstr>
      <vt:lpstr>Twinkl</vt:lpstr>
      <vt:lpstr>Calibri</vt:lpstr>
      <vt:lpstr>Tuffy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Evie Hall</dc:creator>
  <cp:lastModifiedBy>Staff</cp:lastModifiedBy>
  <cp:revision>26</cp:revision>
  <dcterms:created xsi:type="dcterms:W3CDTF">2020-04-23T09:50:58Z</dcterms:created>
  <dcterms:modified xsi:type="dcterms:W3CDTF">2020-07-04T09:56:20Z</dcterms:modified>
</cp:coreProperties>
</file>