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1"/>
  </p:notesMasterIdLst>
  <p:handoutMasterIdLst>
    <p:handoutMasterId r:id="rId12"/>
  </p:handoutMasterIdLst>
  <p:sldIdLst>
    <p:sldId id="275" r:id="rId2"/>
    <p:sldId id="276" r:id="rId3"/>
    <p:sldId id="278" r:id="rId4"/>
    <p:sldId id="279" r:id="rId5"/>
    <p:sldId id="289" r:id="rId6"/>
    <p:sldId id="291" r:id="rId7"/>
    <p:sldId id="288" r:id="rId8"/>
    <p:sldId id="277" r:id="rId9"/>
    <p:sldId id="286" r:id="rId10"/>
  </p:sldIdLst>
  <p:sldSz cx="9144000" cy="6858000" type="screen4x3"/>
  <p:notesSz cx="6858000" cy="9144000"/>
  <p:embeddedFontLst>
    <p:embeddedFont>
      <p:font typeface="Roboto" panose="020B0604020202020204" charset="0"/>
      <p:regular r:id="rId13"/>
      <p:bold r:id="rId14"/>
      <p:italic r:id="rId15"/>
      <p:boldItalic r:id="rId16"/>
    </p:embeddedFont>
    <p:embeddedFont>
      <p:font typeface="Twinkl" pitchFamily="2" charset="0"/>
      <p:regular r:id="rId17"/>
      <p:bold r:id="rId18"/>
    </p:embeddedFont>
    <p:embeddedFont>
      <p:font typeface="Calibri" panose="020F0502020204030204" pitchFamily="34" charset="0"/>
      <p:regular r:id="rId19"/>
      <p:bold r:id="rId20"/>
      <p:italic r:id="rId21"/>
      <p:boldItalic r:id="rId22"/>
    </p:embeddedFont>
    <p:embeddedFont>
      <p:font typeface="Tuffy" panose="020B0603060100000000"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E13"/>
    <a:srgbClr val="282828"/>
    <a:srgbClr val="007AC2"/>
    <a:srgbClr val="689429"/>
    <a:srgbClr val="F8BD95"/>
    <a:srgbClr val="90C8E5"/>
    <a:srgbClr val="F08215"/>
    <a:srgbClr val="009386"/>
    <a:srgbClr val="C0DFC3"/>
    <a:srgbClr val="C4E4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4" autoAdjust="0"/>
    <p:restoredTop sz="94660"/>
  </p:normalViewPr>
  <p:slideViewPr>
    <p:cSldViewPr snapToGrid="0" showGuides="1">
      <p:cViewPr varScale="1">
        <p:scale>
          <a:sx n="73" d="100"/>
          <a:sy n="73" d="100"/>
        </p:scale>
        <p:origin x="1320" y="78"/>
      </p:cViewPr>
      <p:guideLst>
        <p:guide orient="horz" pos="2160"/>
        <p:guide pos="2880"/>
        <p:guide pos="340"/>
        <p:guide orient="horz" pos="3974"/>
        <p:guide pos="5420"/>
        <p:guide orient="horz" pos="346"/>
        <p:guide pos="476"/>
        <p:guide orient="horz" pos="504"/>
        <p:guide orient="horz" pos="3816"/>
        <p:guide pos="5284"/>
      </p:guideLst>
    </p:cSldViewPr>
  </p:slideViewPr>
  <p:notesTextViewPr>
    <p:cViewPr>
      <p:scale>
        <a:sx n="3" d="2"/>
        <a:sy n="3" d="2"/>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planit-maths-primary-teaching-resources-year-4/planit-maths-primary-teaching-resources-year-4-measurement/planit-maths-primary-teaching-resources-year-4-measurement-read-write-and-convert-time-between-analogue-and-digital-12--and-24-hour-clock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twinkl.co.uk/resources/planit-maths-primary-teaching-resources-year-4/planit-maths-primary-teaching-resources-year-4-measurement/planit-maths-primary-teaching-resources-year-4-measurement-read-write-and-convert-time-between-analogue-and-digital-12--and-24-hour-clocks" TargetMode="Externa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2" Type="http://schemas.openxmlformats.org/officeDocument/2006/relationships/hyperlink" Target="https://www.twinkl.co.uk/resources/planit-maths-primary-teaching-resources-year-4/planit-maths-primary-teaching-resources-year-4-measurement/planit-maths-primary-teaching-resources-year-4-measurement-read-write-and-convert-time-between-analogue-and-digital-12--and-24-hour-clock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62259" y="5842861"/>
            <a:ext cx="870596" cy="557939"/>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Roboto" panose="02000000000000000000" pitchFamily="2" charset="0"/>
                <a:ea typeface="Roboto" panose="02000000000000000000" pitchFamily="2"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Roboto" panose="02000000000000000000" pitchFamily="2" charset="0"/>
                <a:ea typeface="Roboto" panose="02000000000000000000" pitchFamily="2"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Roboto" panose="02000000000000000000" pitchFamily="2" charset="0"/>
                <a:ea typeface="Roboto" panose="02000000000000000000" pitchFamily="2"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Roboto" panose="02000000000000000000" pitchFamily="2" charset="0"/>
              <a:ea typeface="Roboto" panose="02000000000000000000" pitchFamily="2" charset="0"/>
            </a:endParaRPr>
          </a:p>
          <a:p>
            <a:pPr algn="just"/>
            <a:r>
              <a:rPr lang="en-GB" sz="1600" dirty="0">
                <a:latin typeface="Roboto" panose="02000000000000000000" pitchFamily="2" charset="0"/>
                <a:ea typeface="Roboto" panose="02000000000000000000" pitchFamily="2"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0"/>
              </a:spcBef>
            </a:pPr>
            <a:r>
              <a:rPr lang="en-GB" dirty="0">
                <a:solidFill>
                  <a:srgbClr val="333333"/>
                </a:solidFill>
                <a:latin typeface="+mn-lt"/>
              </a:rPr>
              <a:t>Read, write and convert time between analogue and digital 12- and 24-hour clocks.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88">
            <a:extLst>
              <a:ext uri="{FF2B5EF4-FFF2-40B4-BE49-F238E27FC236}">
                <a16:creationId xmlns:a16="http://schemas.microsoft.com/office/drawing/2014/main" id="{E2E014BD-CDA5-47DC-8DEE-D765519A3150}"/>
              </a:ext>
            </a:extLst>
          </p:cNvPr>
          <p:cNvSpPr txBox="1"/>
          <p:nvPr/>
        </p:nvSpPr>
        <p:spPr>
          <a:xfrm>
            <a:off x="4572000" y="2131413"/>
            <a:ext cx="3824086" cy="1983215"/>
          </a:xfrm>
          <a:prstGeom prst="rect">
            <a:avLst/>
          </a:prstGeom>
          <a:solidFill>
            <a:schemeClr val="bg1"/>
          </a:solidFill>
          <a:ln w="28575">
            <a:solidFill>
              <a:srgbClr val="E94E13"/>
            </a:solidFill>
          </a:ln>
        </p:spPr>
        <p:txBody>
          <a:bodyPr wrap="square" lIns="108000" tIns="108000" rIns="108000" bIns="108000" rtlCol="0">
            <a:noAutofit/>
          </a:bodyPr>
          <a:lstStyle/>
          <a:p>
            <a:endParaRPr lang="en-GB" dirty="0"/>
          </a:p>
        </p:txBody>
      </p:sp>
      <p:sp>
        <p:nvSpPr>
          <p:cNvPr id="90" name="TextBox 89">
            <a:extLst>
              <a:ext uri="{FF2B5EF4-FFF2-40B4-BE49-F238E27FC236}">
                <a16:creationId xmlns:a16="http://schemas.microsoft.com/office/drawing/2014/main" id="{42FFF738-4FD8-4261-8CB1-B52B7B0B463A}"/>
              </a:ext>
            </a:extLst>
          </p:cNvPr>
          <p:cNvSpPr txBox="1"/>
          <p:nvPr/>
        </p:nvSpPr>
        <p:spPr>
          <a:xfrm>
            <a:off x="763386" y="2131413"/>
            <a:ext cx="3808614" cy="1983215"/>
          </a:xfrm>
          <a:prstGeom prst="rect">
            <a:avLst/>
          </a:prstGeom>
          <a:solidFill>
            <a:schemeClr val="bg1"/>
          </a:solidFill>
          <a:ln w="28575">
            <a:solidFill>
              <a:srgbClr val="E94E13"/>
            </a:solidFill>
          </a:ln>
        </p:spPr>
        <p:txBody>
          <a:bodyPr wrap="square" lIns="108000" tIns="108000" rIns="108000" bIns="108000" rtlCol="0">
            <a:noAutofit/>
          </a:bodyPr>
          <a:lstStyle/>
          <a:p>
            <a:endParaRPr lang="en-GB" dirty="0"/>
          </a:p>
        </p:txBody>
      </p:sp>
      <p:sp>
        <p:nvSpPr>
          <p:cNvPr id="91" name="TextBox 90">
            <a:extLst>
              <a:ext uri="{FF2B5EF4-FFF2-40B4-BE49-F238E27FC236}">
                <a16:creationId xmlns:a16="http://schemas.microsoft.com/office/drawing/2014/main" id="{0409D814-90AA-495E-A60C-ED50C9F3C615}"/>
              </a:ext>
            </a:extLst>
          </p:cNvPr>
          <p:cNvSpPr txBox="1"/>
          <p:nvPr/>
        </p:nvSpPr>
        <p:spPr>
          <a:xfrm>
            <a:off x="4572000" y="4109610"/>
            <a:ext cx="3824086" cy="1983215"/>
          </a:xfrm>
          <a:prstGeom prst="rect">
            <a:avLst/>
          </a:prstGeom>
          <a:solidFill>
            <a:schemeClr val="bg1"/>
          </a:solidFill>
          <a:ln w="28575">
            <a:solidFill>
              <a:srgbClr val="E94E13"/>
            </a:solidFill>
          </a:ln>
        </p:spPr>
        <p:txBody>
          <a:bodyPr wrap="square" lIns="108000" tIns="108000" rIns="108000" bIns="108000" rtlCol="0">
            <a:noAutofit/>
          </a:bodyPr>
          <a:lstStyle/>
          <a:p>
            <a:endParaRPr lang="en-GB" dirty="0"/>
          </a:p>
        </p:txBody>
      </p:sp>
      <p:sp>
        <p:nvSpPr>
          <p:cNvPr id="92" name="TextBox 91">
            <a:extLst>
              <a:ext uri="{FF2B5EF4-FFF2-40B4-BE49-F238E27FC236}">
                <a16:creationId xmlns:a16="http://schemas.microsoft.com/office/drawing/2014/main" id="{FB4A2AA4-0C41-428D-9882-12417AC9B968}"/>
              </a:ext>
            </a:extLst>
          </p:cNvPr>
          <p:cNvSpPr txBox="1"/>
          <p:nvPr/>
        </p:nvSpPr>
        <p:spPr>
          <a:xfrm>
            <a:off x="763386" y="4109610"/>
            <a:ext cx="3808614" cy="1983215"/>
          </a:xfrm>
          <a:prstGeom prst="rect">
            <a:avLst/>
          </a:prstGeom>
          <a:solidFill>
            <a:schemeClr val="bg1"/>
          </a:solidFill>
          <a:ln w="28575">
            <a:solidFill>
              <a:srgbClr val="E94E13"/>
            </a:solidFill>
          </a:ln>
        </p:spPr>
        <p:txBody>
          <a:bodyPr wrap="square" lIns="108000" tIns="108000" rIns="108000" bIns="108000" rtlCol="0">
            <a:noAutofit/>
          </a:bodyPr>
          <a:lstStyle/>
          <a:p>
            <a:endParaRPr lang="en-GB" dirty="0"/>
          </a:p>
        </p:txBody>
      </p:sp>
      <p:sp>
        <p:nvSpPr>
          <p:cNvPr id="97" name="Rectangle 96"/>
          <p:cNvSpPr/>
          <p:nvPr/>
        </p:nvSpPr>
        <p:spPr>
          <a:xfrm>
            <a:off x="3571875"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3126301"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Analogue to Digital - 24-Hour</a:t>
            </a:r>
          </a:p>
        </p:txBody>
      </p:sp>
      <p:cxnSp>
        <p:nvCxnSpPr>
          <p:cNvPr id="103" name="Straight Connector 102"/>
          <p:cNvCxnSpPr/>
          <p:nvPr/>
        </p:nvCxnSpPr>
        <p:spPr>
          <a:xfrm>
            <a:off x="3571875"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59306"/>
            <a:ext cx="7632700" cy="772107"/>
          </a:xfrm>
          <a:prstGeom prst="rect">
            <a:avLst/>
          </a:prstGeom>
          <a:solidFill>
            <a:srgbClr val="E94E13"/>
          </a:solidFill>
          <a:ln w="28575">
            <a:solidFill>
              <a:srgbClr val="E94E13"/>
            </a:solidFill>
          </a:ln>
        </p:spPr>
        <p:txBody>
          <a:bodyPr wrap="square" lIns="108000" tIns="108000" rIns="108000" bIns="108000" rtlCol="0">
            <a:spAutoFit/>
          </a:bodyPr>
          <a:lstStyle/>
          <a:p>
            <a:pPr defTabSz="776051"/>
            <a:r>
              <a:rPr lang="en-GB" b="1" dirty="0">
                <a:solidFill>
                  <a:schemeClr val="bg1"/>
                </a:solidFill>
              </a:rPr>
              <a:t>Which of the 24-hour digit times matches the time shown on the analogue clocks?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31751" y="2220675"/>
            <a:ext cx="1826492" cy="1823755"/>
          </a:xfrm>
          <a:prstGeom prst="rect">
            <a:avLst/>
          </a:prstGeom>
        </p:spPr>
      </p:pic>
      <p:sp>
        <p:nvSpPr>
          <p:cNvPr id="34" name="TextBox 33"/>
          <p:cNvSpPr txBox="1"/>
          <p:nvPr/>
        </p:nvSpPr>
        <p:spPr>
          <a:xfrm>
            <a:off x="6399358" y="3734426"/>
            <a:ext cx="693279" cy="369332"/>
          </a:xfrm>
          <a:prstGeom prst="rect">
            <a:avLst/>
          </a:prstGeom>
          <a:noFill/>
        </p:spPr>
        <p:txBody>
          <a:bodyPr wrap="square" rtlCol="0">
            <a:spAutoFit/>
          </a:bodyPr>
          <a:lstStyle/>
          <a:p>
            <a:pPr algn="ctr"/>
            <a:r>
              <a:rPr lang="en-GB" dirty="0"/>
              <a:t>p.m.</a:t>
            </a:r>
          </a:p>
        </p:txBody>
      </p:sp>
      <p:sp>
        <p:nvSpPr>
          <p:cNvPr id="19" name="Oval 18"/>
          <p:cNvSpPr/>
          <p:nvPr/>
        </p:nvSpPr>
        <p:spPr>
          <a:xfrm rot="10504556">
            <a:off x="5870985" y="3063113"/>
            <a:ext cx="139393" cy="1393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Arrow Connector 20"/>
          <p:cNvCxnSpPr>
            <a:cxnSpLocks/>
          </p:cNvCxnSpPr>
          <p:nvPr/>
        </p:nvCxnSpPr>
        <p:spPr>
          <a:xfrm flipH="1">
            <a:off x="5593372" y="3127644"/>
            <a:ext cx="345621" cy="632142"/>
          </a:xfrm>
          <a:prstGeom prst="straightConnector1">
            <a:avLst/>
          </a:prstGeom>
          <a:ln w="285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005ACDC6-6889-423F-8A24-1260F67305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31751" y="4191849"/>
            <a:ext cx="1826492" cy="1823755"/>
          </a:xfrm>
          <a:prstGeom prst="rect">
            <a:avLst/>
          </a:prstGeom>
        </p:spPr>
      </p:pic>
      <p:sp>
        <p:nvSpPr>
          <p:cNvPr id="29" name="TextBox 28">
            <a:extLst>
              <a:ext uri="{FF2B5EF4-FFF2-40B4-BE49-F238E27FC236}">
                <a16:creationId xmlns:a16="http://schemas.microsoft.com/office/drawing/2014/main" id="{8308723B-64DE-4888-90B3-9A6B72C1BBCC}"/>
              </a:ext>
            </a:extLst>
          </p:cNvPr>
          <p:cNvSpPr txBox="1"/>
          <p:nvPr/>
        </p:nvSpPr>
        <p:spPr>
          <a:xfrm>
            <a:off x="6399358" y="5705601"/>
            <a:ext cx="693279" cy="369332"/>
          </a:xfrm>
          <a:prstGeom prst="rect">
            <a:avLst/>
          </a:prstGeom>
          <a:noFill/>
        </p:spPr>
        <p:txBody>
          <a:bodyPr wrap="square" rtlCol="0">
            <a:spAutoFit/>
          </a:bodyPr>
          <a:lstStyle/>
          <a:p>
            <a:pPr algn="ctr"/>
            <a:r>
              <a:rPr lang="en-GB" dirty="0"/>
              <a:t>p.m.</a:t>
            </a:r>
          </a:p>
        </p:txBody>
      </p:sp>
      <p:sp>
        <p:nvSpPr>
          <p:cNvPr id="30" name="Oval 29">
            <a:extLst>
              <a:ext uri="{FF2B5EF4-FFF2-40B4-BE49-F238E27FC236}">
                <a16:creationId xmlns:a16="http://schemas.microsoft.com/office/drawing/2014/main" id="{C8FF4867-8211-4B96-8CA1-EA8EDEBA906D}"/>
              </a:ext>
            </a:extLst>
          </p:cNvPr>
          <p:cNvSpPr/>
          <p:nvPr/>
        </p:nvSpPr>
        <p:spPr>
          <a:xfrm rot="10504556">
            <a:off x="5870985" y="5034287"/>
            <a:ext cx="139393" cy="1393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Arrow Connector 30">
            <a:extLst>
              <a:ext uri="{FF2B5EF4-FFF2-40B4-BE49-F238E27FC236}">
                <a16:creationId xmlns:a16="http://schemas.microsoft.com/office/drawing/2014/main" id="{D76C811F-8C96-4783-92ED-32DC28A0788A}"/>
              </a:ext>
            </a:extLst>
          </p:cNvPr>
          <p:cNvCxnSpPr>
            <a:cxnSpLocks/>
          </p:cNvCxnSpPr>
          <p:nvPr/>
        </p:nvCxnSpPr>
        <p:spPr>
          <a:xfrm flipH="1" flipV="1">
            <a:off x="5593372" y="4500618"/>
            <a:ext cx="343844" cy="597383"/>
          </a:xfrm>
          <a:prstGeom prst="straightConnector1">
            <a:avLst/>
          </a:prstGeom>
          <a:ln w="285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83F5A3C8-1BEC-4219-A8F1-02E416EDAD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76027" y="4191849"/>
            <a:ext cx="1826492" cy="1823755"/>
          </a:xfrm>
          <a:prstGeom prst="rect">
            <a:avLst/>
          </a:prstGeom>
        </p:spPr>
      </p:pic>
      <p:sp>
        <p:nvSpPr>
          <p:cNvPr id="33" name="TextBox 32">
            <a:extLst>
              <a:ext uri="{FF2B5EF4-FFF2-40B4-BE49-F238E27FC236}">
                <a16:creationId xmlns:a16="http://schemas.microsoft.com/office/drawing/2014/main" id="{38DE3CEE-2B2F-4818-904D-8987831DFC98}"/>
              </a:ext>
            </a:extLst>
          </p:cNvPr>
          <p:cNvSpPr txBox="1"/>
          <p:nvPr/>
        </p:nvSpPr>
        <p:spPr>
          <a:xfrm>
            <a:off x="2543633" y="5705601"/>
            <a:ext cx="693279" cy="369332"/>
          </a:xfrm>
          <a:prstGeom prst="rect">
            <a:avLst/>
          </a:prstGeom>
          <a:noFill/>
        </p:spPr>
        <p:txBody>
          <a:bodyPr wrap="square" rtlCol="0">
            <a:spAutoFit/>
          </a:bodyPr>
          <a:lstStyle/>
          <a:p>
            <a:pPr algn="ctr"/>
            <a:r>
              <a:rPr lang="en-GB" dirty="0"/>
              <a:t>a.m.</a:t>
            </a:r>
          </a:p>
        </p:txBody>
      </p:sp>
      <p:sp>
        <p:nvSpPr>
          <p:cNvPr id="35" name="Oval 34">
            <a:extLst>
              <a:ext uri="{FF2B5EF4-FFF2-40B4-BE49-F238E27FC236}">
                <a16:creationId xmlns:a16="http://schemas.microsoft.com/office/drawing/2014/main" id="{0FF13CFE-1D2E-4519-BDC5-DA6035FEFC6C}"/>
              </a:ext>
            </a:extLst>
          </p:cNvPr>
          <p:cNvSpPr/>
          <p:nvPr/>
        </p:nvSpPr>
        <p:spPr>
          <a:xfrm rot="10504556">
            <a:off x="2015261" y="5034287"/>
            <a:ext cx="139393" cy="1393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6" name="Straight Arrow Connector 35">
            <a:extLst>
              <a:ext uri="{FF2B5EF4-FFF2-40B4-BE49-F238E27FC236}">
                <a16:creationId xmlns:a16="http://schemas.microsoft.com/office/drawing/2014/main" id="{08E20FD0-FF62-4767-ABC9-F567BBBBF7C9}"/>
              </a:ext>
            </a:extLst>
          </p:cNvPr>
          <p:cNvCxnSpPr>
            <a:cxnSpLocks/>
          </p:cNvCxnSpPr>
          <p:nvPr/>
        </p:nvCxnSpPr>
        <p:spPr>
          <a:xfrm flipV="1">
            <a:off x="2083881" y="4743086"/>
            <a:ext cx="636349" cy="360641"/>
          </a:xfrm>
          <a:prstGeom prst="straightConnector1">
            <a:avLst/>
          </a:prstGeom>
          <a:ln w="285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0A312ADC-7168-43D2-9772-FF97AB49B3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76027" y="2220675"/>
            <a:ext cx="1826492" cy="1823755"/>
          </a:xfrm>
          <a:prstGeom prst="rect">
            <a:avLst/>
          </a:prstGeom>
        </p:spPr>
      </p:pic>
      <p:sp>
        <p:nvSpPr>
          <p:cNvPr id="38" name="TextBox 37">
            <a:extLst>
              <a:ext uri="{FF2B5EF4-FFF2-40B4-BE49-F238E27FC236}">
                <a16:creationId xmlns:a16="http://schemas.microsoft.com/office/drawing/2014/main" id="{36FBB4A5-3672-4AD4-BBFA-3629D6D31FBC}"/>
              </a:ext>
            </a:extLst>
          </p:cNvPr>
          <p:cNvSpPr txBox="1"/>
          <p:nvPr/>
        </p:nvSpPr>
        <p:spPr>
          <a:xfrm>
            <a:off x="2543633" y="3734426"/>
            <a:ext cx="693279" cy="369332"/>
          </a:xfrm>
          <a:prstGeom prst="rect">
            <a:avLst/>
          </a:prstGeom>
          <a:noFill/>
        </p:spPr>
        <p:txBody>
          <a:bodyPr wrap="square" rtlCol="0">
            <a:spAutoFit/>
          </a:bodyPr>
          <a:lstStyle/>
          <a:p>
            <a:pPr algn="ctr"/>
            <a:r>
              <a:rPr lang="en-GB" dirty="0"/>
              <a:t>a.m.</a:t>
            </a:r>
          </a:p>
        </p:txBody>
      </p:sp>
      <p:sp>
        <p:nvSpPr>
          <p:cNvPr id="39" name="Oval 38">
            <a:extLst>
              <a:ext uri="{FF2B5EF4-FFF2-40B4-BE49-F238E27FC236}">
                <a16:creationId xmlns:a16="http://schemas.microsoft.com/office/drawing/2014/main" id="{26C7A5BA-AABE-448C-8FFC-519025423B05}"/>
              </a:ext>
            </a:extLst>
          </p:cNvPr>
          <p:cNvSpPr/>
          <p:nvPr/>
        </p:nvSpPr>
        <p:spPr>
          <a:xfrm rot="10504556">
            <a:off x="2015261" y="3063113"/>
            <a:ext cx="139393" cy="1393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0" name="Straight Arrow Connector 39">
            <a:extLst>
              <a:ext uri="{FF2B5EF4-FFF2-40B4-BE49-F238E27FC236}">
                <a16:creationId xmlns:a16="http://schemas.microsoft.com/office/drawing/2014/main" id="{049FA1FB-FF1E-4DA5-A2BE-87AE2C810E44}"/>
              </a:ext>
            </a:extLst>
          </p:cNvPr>
          <p:cNvCxnSpPr>
            <a:cxnSpLocks/>
          </p:cNvCxnSpPr>
          <p:nvPr/>
        </p:nvCxnSpPr>
        <p:spPr>
          <a:xfrm flipH="1">
            <a:off x="1324481" y="3132552"/>
            <a:ext cx="759807" cy="0"/>
          </a:xfrm>
          <a:prstGeom prst="straightConnector1">
            <a:avLst/>
          </a:prstGeom>
          <a:ln w="285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132C9E7-C384-4294-A883-911DB5EFDC3D}"/>
              </a:ext>
            </a:extLst>
          </p:cNvPr>
          <p:cNvCxnSpPr>
            <a:cxnSpLocks/>
          </p:cNvCxnSpPr>
          <p:nvPr/>
        </p:nvCxnSpPr>
        <p:spPr>
          <a:xfrm>
            <a:off x="2085080" y="3132552"/>
            <a:ext cx="75299" cy="397207"/>
          </a:xfrm>
          <a:prstGeom prst="straightConnector1">
            <a:avLst/>
          </a:prstGeom>
          <a:ln w="285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65A9DC6-59B8-4962-9A84-4C5E2B9E7C34}"/>
              </a:ext>
            </a:extLst>
          </p:cNvPr>
          <p:cNvCxnSpPr>
            <a:cxnSpLocks/>
          </p:cNvCxnSpPr>
          <p:nvPr/>
        </p:nvCxnSpPr>
        <p:spPr>
          <a:xfrm flipH="1" flipV="1">
            <a:off x="5518782" y="3014969"/>
            <a:ext cx="420228" cy="117583"/>
          </a:xfrm>
          <a:prstGeom prst="straightConnector1">
            <a:avLst/>
          </a:prstGeom>
          <a:ln w="285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B3B2CE6-CB65-4A4B-90F4-2CE5BAF1600A}"/>
              </a:ext>
            </a:extLst>
          </p:cNvPr>
          <p:cNvCxnSpPr>
            <a:cxnSpLocks/>
          </p:cNvCxnSpPr>
          <p:nvPr/>
        </p:nvCxnSpPr>
        <p:spPr>
          <a:xfrm flipH="1" flipV="1">
            <a:off x="5931227" y="4695952"/>
            <a:ext cx="1" cy="404183"/>
          </a:xfrm>
          <a:prstGeom prst="straightConnector1">
            <a:avLst/>
          </a:prstGeom>
          <a:ln w="285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BFC7CED-952D-4137-BB63-0E3F0ADE8640}"/>
              </a:ext>
            </a:extLst>
          </p:cNvPr>
          <p:cNvCxnSpPr>
            <a:cxnSpLocks/>
          </p:cNvCxnSpPr>
          <p:nvPr/>
        </p:nvCxnSpPr>
        <p:spPr>
          <a:xfrm flipH="1" flipV="1">
            <a:off x="1930647" y="4688170"/>
            <a:ext cx="153235" cy="415558"/>
          </a:xfrm>
          <a:prstGeom prst="straightConnector1">
            <a:avLst/>
          </a:prstGeom>
          <a:ln w="285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714F3319-5D28-45E2-AC7D-00874B5725FD}"/>
              </a:ext>
            </a:extLst>
          </p:cNvPr>
          <p:cNvSpPr/>
          <p:nvPr/>
        </p:nvSpPr>
        <p:spPr>
          <a:xfrm>
            <a:off x="3255812" y="2426721"/>
            <a:ext cx="856437" cy="40923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06:45</a:t>
            </a:r>
          </a:p>
        </p:txBody>
      </p:sp>
      <p:sp>
        <p:nvSpPr>
          <p:cNvPr id="76" name="Rectangle 75">
            <a:extLst>
              <a:ext uri="{FF2B5EF4-FFF2-40B4-BE49-F238E27FC236}">
                <a16:creationId xmlns:a16="http://schemas.microsoft.com/office/drawing/2014/main" id="{17ACC970-9A8C-4DE0-AA83-DA2A4BB85D61}"/>
              </a:ext>
            </a:extLst>
          </p:cNvPr>
          <p:cNvSpPr/>
          <p:nvPr/>
        </p:nvSpPr>
        <p:spPr>
          <a:xfrm>
            <a:off x="3255812" y="2923041"/>
            <a:ext cx="856437" cy="40923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05:45</a:t>
            </a:r>
          </a:p>
        </p:txBody>
      </p:sp>
      <p:sp>
        <p:nvSpPr>
          <p:cNvPr id="77" name="Rectangle 76">
            <a:extLst>
              <a:ext uri="{FF2B5EF4-FFF2-40B4-BE49-F238E27FC236}">
                <a16:creationId xmlns:a16="http://schemas.microsoft.com/office/drawing/2014/main" id="{B8447BE5-B484-423C-87EC-F1BF07F91F49}"/>
              </a:ext>
            </a:extLst>
          </p:cNvPr>
          <p:cNvSpPr/>
          <p:nvPr/>
        </p:nvSpPr>
        <p:spPr>
          <a:xfrm>
            <a:off x="3255812" y="3419976"/>
            <a:ext cx="856437" cy="40923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17:45</a:t>
            </a:r>
          </a:p>
        </p:txBody>
      </p:sp>
      <p:sp>
        <p:nvSpPr>
          <p:cNvPr id="78" name="Rectangle 77">
            <a:extLst>
              <a:ext uri="{FF2B5EF4-FFF2-40B4-BE49-F238E27FC236}">
                <a16:creationId xmlns:a16="http://schemas.microsoft.com/office/drawing/2014/main" id="{9F25ECD5-6A99-496F-863A-7923B02F330C}"/>
              </a:ext>
            </a:extLst>
          </p:cNvPr>
          <p:cNvSpPr/>
          <p:nvPr/>
        </p:nvSpPr>
        <p:spPr>
          <a:xfrm>
            <a:off x="7097073" y="2426721"/>
            <a:ext cx="856437" cy="40923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09:35</a:t>
            </a:r>
          </a:p>
        </p:txBody>
      </p:sp>
      <p:sp>
        <p:nvSpPr>
          <p:cNvPr id="79" name="Rectangle 78">
            <a:extLst>
              <a:ext uri="{FF2B5EF4-FFF2-40B4-BE49-F238E27FC236}">
                <a16:creationId xmlns:a16="http://schemas.microsoft.com/office/drawing/2014/main" id="{33F90623-DACB-457D-955B-40E278FCD048}"/>
              </a:ext>
            </a:extLst>
          </p:cNvPr>
          <p:cNvSpPr/>
          <p:nvPr/>
        </p:nvSpPr>
        <p:spPr>
          <a:xfrm>
            <a:off x="7097073" y="2923041"/>
            <a:ext cx="856437" cy="40923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15:48</a:t>
            </a:r>
          </a:p>
        </p:txBody>
      </p:sp>
      <p:sp>
        <p:nvSpPr>
          <p:cNvPr id="80" name="Rectangle 79">
            <a:extLst>
              <a:ext uri="{FF2B5EF4-FFF2-40B4-BE49-F238E27FC236}">
                <a16:creationId xmlns:a16="http://schemas.microsoft.com/office/drawing/2014/main" id="{0A1E9D2C-C591-44ED-A3AD-1A67D2E37770}"/>
              </a:ext>
            </a:extLst>
          </p:cNvPr>
          <p:cNvSpPr/>
          <p:nvPr/>
        </p:nvSpPr>
        <p:spPr>
          <a:xfrm>
            <a:off x="7097073" y="3419976"/>
            <a:ext cx="856437" cy="40923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21:35</a:t>
            </a:r>
          </a:p>
        </p:txBody>
      </p:sp>
      <p:sp>
        <p:nvSpPr>
          <p:cNvPr id="81" name="Rectangle 80">
            <a:extLst>
              <a:ext uri="{FF2B5EF4-FFF2-40B4-BE49-F238E27FC236}">
                <a16:creationId xmlns:a16="http://schemas.microsoft.com/office/drawing/2014/main" id="{8BCDDF88-B31A-4534-BA6C-EDA860B0AEA6}"/>
              </a:ext>
            </a:extLst>
          </p:cNvPr>
          <p:cNvSpPr/>
          <p:nvPr/>
        </p:nvSpPr>
        <p:spPr>
          <a:xfrm>
            <a:off x="3255812" y="4428218"/>
            <a:ext cx="856437" cy="40923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11:10</a:t>
            </a:r>
          </a:p>
        </p:txBody>
      </p:sp>
      <p:sp>
        <p:nvSpPr>
          <p:cNvPr id="82" name="Rectangle 81">
            <a:extLst>
              <a:ext uri="{FF2B5EF4-FFF2-40B4-BE49-F238E27FC236}">
                <a16:creationId xmlns:a16="http://schemas.microsoft.com/office/drawing/2014/main" id="{D5E7AACA-EB3D-4580-A600-BF937A555104}"/>
              </a:ext>
            </a:extLst>
          </p:cNvPr>
          <p:cNvSpPr/>
          <p:nvPr/>
        </p:nvSpPr>
        <p:spPr>
          <a:xfrm>
            <a:off x="3255812" y="4924538"/>
            <a:ext cx="856437" cy="40923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14:55</a:t>
            </a:r>
          </a:p>
        </p:txBody>
      </p:sp>
      <p:sp>
        <p:nvSpPr>
          <p:cNvPr id="83" name="Rectangle 82">
            <a:extLst>
              <a:ext uri="{FF2B5EF4-FFF2-40B4-BE49-F238E27FC236}">
                <a16:creationId xmlns:a16="http://schemas.microsoft.com/office/drawing/2014/main" id="{7F126EFE-C68D-4B92-9498-A081E791C038}"/>
              </a:ext>
            </a:extLst>
          </p:cNvPr>
          <p:cNvSpPr/>
          <p:nvPr/>
        </p:nvSpPr>
        <p:spPr>
          <a:xfrm>
            <a:off x="3255812" y="5421473"/>
            <a:ext cx="856437" cy="40923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23:10</a:t>
            </a:r>
          </a:p>
        </p:txBody>
      </p:sp>
      <p:sp>
        <p:nvSpPr>
          <p:cNvPr id="84" name="Rectangle 83">
            <a:extLst>
              <a:ext uri="{FF2B5EF4-FFF2-40B4-BE49-F238E27FC236}">
                <a16:creationId xmlns:a16="http://schemas.microsoft.com/office/drawing/2014/main" id="{0A944CF2-0CD1-4B82-95DF-932F34793183}"/>
              </a:ext>
            </a:extLst>
          </p:cNvPr>
          <p:cNvSpPr/>
          <p:nvPr/>
        </p:nvSpPr>
        <p:spPr>
          <a:xfrm>
            <a:off x="7097073" y="4428218"/>
            <a:ext cx="856437" cy="40923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11:55</a:t>
            </a:r>
          </a:p>
        </p:txBody>
      </p:sp>
      <p:sp>
        <p:nvSpPr>
          <p:cNvPr id="85" name="Rectangle 84">
            <a:extLst>
              <a:ext uri="{FF2B5EF4-FFF2-40B4-BE49-F238E27FC236}">
                <a16:creationId xmlns:a16="http://schemas.microsoft.com/office/drawing/2014/main" id="{475E4CC1-9ED1-46CB-967A-A700BA63C1E2}"/>
              </a:ext>
            </a:extLst>
          </p:cNvPr>
          <p:cNvSpPr/>
          <p:nvPr/>
        </p:nvSpPr>
        <p:spPr>
          <a:xfrm>
            <a:off x="7097073" y="4924538"/>
            <a:ext cx="856437" cy="40923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00:55</a:t>
            </a:r>
          </a:p>
        </p:txBody>
      </p:sp>
      <p:sp>
        <p:nvSpPr>
          <p:cNvPr id="86" name="Rectangle 85">
            <a:extLst>
              <a:ext uri="{FF2B5EF4-FFF2-40B4-BE49-F238E27FC236}">
                <a16:creationId xmlns:a16="http://schemas.microsoft.com/office/drawing/2014/main" id="{B6E6F379-4384-47CD-ACE7-5BD1FF4829AC}"/>
              </a:ext>
            </a:extLst>
          </p:cNvPr>
          <p:cNvSpPr/>
          <p:nvPr/>
        </p:nvSpPr>
        <p:spPr>
          <a:xfrm>
            <a:off x="7097073" y="5421473"/>
            <a:ext cx="856437" cy="40923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23:55</a:t>
            </a:r>
          </a:p>
        </p:txBody>
      </p:sp>
      <p:sp>
        <p:nvSpPr>
          <p:cNvPr id="95" name="Rectangle 94">
            <a:extLst>
              <a:ext uri="{FF2B5EF4-FFF2-40B4-BE49-F238E27FC236}">
                <a16:creationId xmlns:a16="http://schemas.microsoft.com/office/drawing/2014/main" id="{665DFD8F-E493-482F-801C-79BA8713D09F}"/>
              </a:ext>
            </a:extLst>
          </p:cNvPr>
          <p:cNvSpPr/>
          <p:nvPr/>
        </p:nvSpPr>
        <p:spPr>
          <a:xfrm>
            <a:off x="3255812" y="2923041"/>
            <a:ext cx="856437" cy="409236"/>
          </a:xfrm>
          <a:prstGeom prst="rect">
            <a:avLst/>
          </a:prstGeom>
          <a:no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1" name="Rectangle 110">
            <a:extLst>
              <a:ext uri="{FF2B5EF4-FFF2-40B4-BE49-F238E27FC236}">
                <a16:creationId xmlns:a16="http://schemas.microsoft.com/office/drawing/2014/main" id="{6006F7FB-EB7D-4317-86D4-6A6FC35783DB}"/>
              </a:ext>
            </a:extLst>
          </p:cNvPr>
          <p:cNvSpPr/>
          <p:nvPr/>
        </p:nvSpPr>
        <p:spPr>
          <a:xfrm>
            <a:off x="7097072" y="3418841"/>
            <a:ext cx="856437" cy="409236"/>
          </a:xfrm>
          <a:prstGeom prst="rect">
            <a:avLst/>
          </a:prstGeom>
          <a:no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2" name="Rectangle 111">
            <a:extLst>
              <a:ext uri="{FF2B5EF4-FFF2-40B4-BE49-F238E27FC236}">
                <a16:creationId xmlns:a16="http://schemas.microsoft.com/office/drawing/2014/main" id="{54457870-2165-4334-8401-591CF95615AB}"/>
              </a:ext>
            </a:extLst>
          </p:cNvPr>
          <p:cNvSpPr/>
          <p:nvPr/>
        </p:nvSpPr>
        <p:spPr>
          <a:xfrm>
            <a:off x="3255812" y="4428218"/>
            <a:ext cx="856437" cy="409236"/>
          </a:xfrm>
          <a:prstGeom prst="rect">
            <a:avLst/>
          </a:prstGeom>
          <a:no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5" name="Rectangle 114">
            <a:extLst>
              <a:ext uri="{FF2B5EF4-FFF2-40B4-BE49-F238E27FC236}">
                <a16:creationId xmlns:a16="http://schemas.microsoft.com/office/drawing/2014/main" id="{C4243531-D3B5-47A3-8747-62FA58D33B48}"/>
              </a:ext>
            </a:extLst>
          </p:cNvPr>
          <p:cNvSpPr/>
          <p:nvPr/>
        </p:nvSpPr>
        <p:spPr>
          <a:xfrm>
            <a:off x="7097072" y="5421473"/>
            <a:ext cx="856437" cy="409236"/>
          </a:xfrm>
          <a:prstGeom prst="rect">
            <a:avLst/>
          </a:prstGeom>
          <a:no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heel(1)">
                                      <p:cBhvr>
                                        <p:cTn id="7" dur="1000"/>
                                        <p:tgtEl>
                                          <p:spTgt spid="95"/>
                                        </p:tgtEl>
                                      </p:cBhvr>
                                    </p:animEffect>
                                  </p:childTnLst>
                                </p:cTn>
                              </p:par>
                            </p:childTnLst>
                          </p:cTn>
                        </p:par>
                        <p:par>
                          <p:cTn id="8" fill="hold">
                            <p:stCondLst>
                              <p:cond delay="1000"/>
                            </p:stCondLst>
                            <p:childTnLst>
                              <p:par>
                                <p:cTn id="9" presetID="15" presetClass="emph" presetSubtype="0" grpId="0" nodeType="afterEffect">
                                  <p:stCondLst>
                                    <p:cond delay="0"/>
                                  </p:stCondLst>
                                  <p:iterate type="lt">
                                    <p:tmAbs val="25"/>
                                  </p:iterate>
                                  <p:childTnLst>
                                    <p:set>
                                      <p:cBhvr override="childStyle">
                                        <p:cTn id="10" dur="indefinite"/>
                                        <p:tgtEl>
                                          <p:spTgt spid="76"/>
                                        </p:tgtEl>
                                        <p:attrNameLst>
                                          <p:attrName>style.fontWeight</p:attrName>
                                        </p:attrNameLst>
                                      </p:cBhvr>
                                      <p:to>
                                        <p:strVal val="bold"/>
                                      </p:to>
                                    </p:set>
                                  </p:childTnLst>
                                </p:cTn>
                              </p:par>
                            </p:childTnLst>
                          </p:cTn>
                        </p:par>
                        <p:par>
                          <p:cTn id="11" fill="hold">
                            <p:stCondLst>
                              <p:cond delay="1125"/>
                            </p:stCondLst>
                            <p:childTnLst>
                              <p:par>
                                <p:cTn id="12" presetID="9" presetClass="emph" presetSubtype="0" grpId="0" nodeType="afterEffect">
                                  <p:stCondLst>
                                    <p:cond delay="0"/>
                                  </p:stCondLst>
                                  <p:childTnLst>
                                    <p:set>
                                      <p:cBhvr>
                                        <p:cTn id="13" dur="indefinite"/>
                                        <p:tgtEl>
                                          <p:spTgt spid="77"/>
                                        </p:tgtEl>
                                        <p:attrNameLst>
                                          <p:attrName>style.opacity</p:attrName>
                                        </p:attrNameLst>
                                      </p:cBhvr>
                                      <p:to>
                                        <p:strVal val="0.5"/>
                                      </p:to>
                                    </p:set>
                                    <p:animEffect filter="image" prLst="opacity: 0.5">
                                      <p:cBhvr rctx="IE">
                                        <p:cTn id="14" dur="indefinite"/>
                                        <p:tgtEl>
                                          <p:spTgt spid="77"/>
                                        </p:tgtEl>
                                      </p:cBhvr>
                                    </p:animEffect>
                                  </p:childTnLst>
                                </p:cTn>
                              </p:par>
                              <p:par>
                                <p:cTn id="15" presetID="9" presetClass="emph" presetSubtype="0" grpId="0" nodeType="withEffect">
                                  <p:stCondLst>
                                    <p:cond delay="0"/>
                                  </p:stCondLst>
                                  <p:childTnLst>
                                    <p:set>
                                      <p:cBhvr>
                                        <p:cTn id="16" dur="indefinite"/>
                                        <p:tgtEl>
                                          <p:spTgt spid="106"/>
                                        </p:tgtEl>
                                        <p:attrNameLst>
                                          <p:attrName>style.opacity</p:attrName>
                                        </p:attrNameLst>
                                      </p:cBhvr>
                                      <p:to>
                                        <p:strVal val="0.5"/>
                                      </p:to>
                                    </p:set>
                                    <p:animEffect filter="image" prLst="opacity: 0.5">
                                      <p:cBhvr rctx="IE">
                                        <p:cTn id="17" dur="indefinite"/>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wheel(1)">
                                      <p:cBhvr>
                                        <p:cTn id="22" dur="1000"/>
                                        <p:tgtEl>
                                          <p:spTgt spid="111"/>
                                        </p:tgtEl>
                                      </p:cBhvr>
                                    </p:animEffect>
                                  </p:childTnLst>
                                </p:cTn>
                              </p:par>
                            </p:childTnLst>
                          </p:cTn>
                        </p:par>
                        <p:par>
                          <p:cTn id="23" fill="hold">
                            <p:stCondLst>
                              <p:cond delay="1000"/>
                            </p:stCondLst>
                            <p:childTnLst>
                              <p:par>
                                <p:cTn id="24" presetID="15" presetClass="emph" presetSubtype="0" grpId="0" nodeType="afterEffect">
                                  <p:stCondLst>
                                    <p:cond delay="0"/>
                                  </p:stCondLst>
                                  <p:iterate type="lt">
                                    <p:tmAbs val="25"/>
                                  </p:iterate>
                                  <p:childTnLst>
                                    <p:set>
                                      <p:cBhvr override="childStyle">
                                        <p:cTn id="25" dur="indefinite"/>
                                        <p:tgtEl>
                                          <p:spTgt spid="80"/>
                                        </p:tgtEl>
                                        <p:attrNameLst>
                                          <p:attrName>style.fontWeight</p:attrName>
                                        </p:attrNameLst>
                                      </p:cBhvr>
                                      <p:to>
                                        <p:strVal val="bold"/>
                                      </p:to>
                                    </p:set>
                                  </p:childTnLst>
                                </p:cTn>
                              </p:par>
                            </p:childTnLst>
                          </p:cTn>
                        </p:par>
                        <p:par>
                          <p:cTn id="26" fill="hold">
                            <p:stCondLst>
                              <p:cond delay="1125"/>
                            </p:stCondLst>
                            <p:childTnLst>
                              <p:par>
                                <p:cTn id="27" presetID="9" presetClass="emph" presetSubtype="0" grpId="0" nodeType="afterEffect">
                                  <p:stCondLst>
                                    <p:cond delay="0"/>
                                  </p:stCondLst>
                                  <p:childTnLst>
                                    <p:set>
                                      <p:cBhvr>
                                        <p:cTn id="28" dur="indefinite"/>
                                        <p:tgtEl>
                                          <p:spTgt spid="78"/>
                                        </p:tgtEl>
                                        <p:attrNameLst>
                                          <p:attrName>style.opacity</p:attrName>
                                        </p:attrNameLst>
                                      </p:cBhvr>
                                      <p:to>
                                        <p:strVal val="0.5"/>
                                      </p:to>
                                    </p:set>
                                    <p:animEffect filter="image" prLst="opacity: 0.5">
                                      <p:cBhvr rctx="IE">
                                        <p:cTn id="29" dur="indefinite"/>
                                        <p:tgtEl>
                                          <p:spTgt spid="78"/>
                                        </p:tgtEl>
                                      </p:cBhvr>
                                    </p:animEffect>
                                  </p:childTnLst>
                                </p:cTn>
                              </p:par>
                            </p:childTnLst>
                          </p:cTn>
                        </p:par>
                        <p:par>
                          <p:cTn id="30" fill="hold">
                            <p:stCondLst>
                              <p:cond delay="1125"/>
                            </p:stCondLst>
                            <p:childTnLst>
                              <p:par>
                                <p:cTn id="31" presetID="9" presetClass="emph" presetSubtype="0" grpId="0" nodeType="afterEffect">
                                  <p:stCondLst>
                                    <p:cond delay="0"/>
                                  </p:stCondLst>
                                  <p:childTnLst>
                                    <p:set>
                                      <p:cBhvr>
                                        <p:cTn id="32" dur="indefinite"/>
                                        <p:tgtEl>
                                          <p:spTgt spid="79"/>
                                        </p:tgtEl>
                                        <p:attrNameLst>
                                          <p:attrName>style.opacity</p:attrName>
                                        </p:attrNameLst>
                                      </p:cBhvr>
                                      <p:to>
                                        <p:strVal val="0.5"/>
                                      </p:to>
                                    </p:set>
                                    <p:animEffect filter="image" prLst="opacity: 0.5">
                                      <p:cBhvr rctx="IE">
                                        <p:cTn id="33" dur="indefinite"/>
                                        <p:tgtEl>
                                          <p:spTgt spid="7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wheel(1)">
                                      <p:cBhvr>
                                        <p:cTn id="38" dur="1000"/>
                                        <p:tgtEl>
                                          <p:spTgt spid="112"/>
                                        </p:tgtEl>
                                      </p:cBhvr>
                                    </p:animEffect>
                                  </p:childTnLst>
                                </p:cTn>
                              </p:par>
                            </p:childTnLst>
                          </p:cTn>
                        </p:par>
                        <p:par>
                          <p:cTn id="39" fill="hold">
                            <p:stCondLst>
                              <p:cond delay="1000"/>
                            </p:stCondLst>
                            <p:childTnLst>
                              <p:par>
                                <p:cTn id="40" presetID="15" presetClass="emph" presetSubtype="0" grpId="0" nodeType="afterEffect">
                                  <p:stCondLst>
                                    <p:cond delay="0"/>
                                  </p:stCondLst>
                                  <p:iterate type="lt">
                                    <p:tmAbs val="25"/>
                                  </p:iterate>
                                  <p:childTnLst>
                                    <p:set>
                                      <p:cBhvr override="childStyle">
                                        <p:cTn id="41" dur="indefinite"/>
                                        <p:tgtEl>
                                          <p:spTgt spid="81"/>
                                        </p:tgtEl>
                                        <p:attrNameLst>
                                          <p:attrName>style.fontWeight</p:attrName>
                                        </p:attrNameLst>
                                      </p:cBhvr>
                                      <p:to>
                                        <p:strVal val="bold"/>
                                      </p:to>
                                    </p:set>
                                  </p:childTnLst>
                                </p:cTn>
                              </p:par>
                            </p:childTnLst>
                          </p:cTn>
                        </p:par>
                        <p:par>
                          <p:cTn id="42" fill="hold">
                            <p:stCondLst>
                              <p:cond delay="1125"/>
                            </p:stCondLst>
                            <p:childTnLst>
                              <p:par>
                                <p:cTn id="43" presetID="9" presetClass="emph" presetSubtype="0" grpId="0" nodeType="afterEffect">
                                  <p:stCondLst>
                                    <p:cond delay="0"/>
                                  </p:stCondLst>
                                  <p:childTnLst>
                                    <p:set>
                                      <p:cBhvr>
                                        <p:cTn id="44" dur="indefinite"/>
                                        <p:tgtEl>
                                          <p:spTgt spid="82"/>
                                        </p:tgtEl>
                                        <p:attrNameLst>
                                          <p:attrName>style.opacity</p:attrName>
                                        </p:attrNameLst>
                                      </p:cBhvr>
                                      <p:to>
                                        <p:strVal val="0.5"/>
                                      </p:to>
                                    </p:set>
                                    <p:animEffect filter="image" prLst="opacity: 0.5">
                                      <p:cBhvr rctx="IE">
                                        <p:cTn id="45" dur="indefinite"/>
                                        <p:tgtEl>
                                          <p:spTgt spid="82"/>
                                        </p:tgtEl>
                                      </p:cBhvr>
                                    </p:animEffect>
                                  </p:childTnLst>
                                </p:cTn>
                              </p:par>
                            </p:childTnLst>
                          </p:cTn>
                        </p:par>
                        <p:par>
                          <p:cTn id="46" fill="hold">
                            <p:stCondLst>
                              <p:cond delay="1125"/>
                            </p:stCondLst>
                            <p:childTnLst>
                              <p:par>
                                <p:cTn id="47" presetID="9" presetClass="emph" presetSubtype="0" grpId="0" nodeType="afterEffect">
                                  <p:stCondLst>
                                    <p:cond delay="0"/>
                                  </p:stCondLst>
                                  <p:childTnLst>
                                    <p:set>
                                      <p:cBhvr>
                                        <p:cTn id="48" dur="indefinite"/>
                                        <p:tgtEl>
                                          <p:spTgt spid="83"/>
                                        </p:tgtEl>
                                        <p:attrNameLst>
                                          <p:attrName>style.opacity</p:attrName>
                                        </p:attrNameLst>
                                      </p:cBhvr>
                                      <p:to>
                                        <p:strVal val="0.5"/>
                                      </p:to>
                                    </p:set>
                                    <p:animEffect filter="image" prLst="opacity: 0.5">
                                      <p:cBhvr rctx="IE">
                                        <p:cTn id="49" dur="indefinite"/>
                                        <p:tgtEl>
                                          <p:spTgt spid="83"/>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wheel(1)">
                                      <p:cBhvr>
                                        <p:cTn id="54" dur="1000"/>
                                        <p:tgtEl>
                                          <p:spTgt spid="115"/>
                                        </p:tgtEl>
                                      </p:cBhvr>
                                    </p:animEffect>
                                  </p:childTnLst>
                                </p:cTn>
                              </p:par>
                            </p:childTnLst>
                          </p:cTn>
                        </p:par>
                        <p:par>
                          <p:cTn id="55" fill="hold">
                            <p:stCondLst>
                              <p:cond delay="1000"/>
                            </p:stCondLst>
                            <p:childTnLst>
                              <p:par>
                                <p:cTn id="56" presetID="15" presetClass="emph" presetSubtype="0" grpId="0" nodeType="afterEffect">
                                  <p:stCondLst>
                                    <p:cond delay="0"/>
                                  </p:stCondLst>
                                  <p:iterate type="lt">
                                    <p:tmAbs val="25"/>
                                  </p:iterate>
                                  <p:childTnLst>
                                    <p:set>
                                      <p:cBhvr override="childStyle">
                                        <p:cTn id="57" dur="indefinite"/>
                                        <p:tgtEl>
                                          <p:spTgt spid="86"/>
                                        </p:tgtEl>
                                        <p:attrNameLst>
                                          <p:attrName>style.fontWeight</p:attrName>
                                        </p:attrNameLst>
                                      </p:cBhvr>
                                      <p:to>
                                        <p:strVal val="bold"/>
                                      </p:to>
                                    </p:set>
                                  </p:childTnLst>
                                </p:cTn>
                              </p:par>
                            </p:childTnLst>
                          </p:cTn>
                        </p:par>
                        <p:par>
                          <p:cTn id="58" fill="hold">
                            <p:stCondLst>
                              <p:cond delay="1125"/>
                            </p:stCondLst>
                            <p:childTnLst>
                              <p:par>
                                <p:cTn id="59" presetID="9" presetClass="emph" presetSubtype="0" grpId="0" nodeType="afterEffect">
                                  <p:stCondLst>
                                    <p:cond delay="0"/>
                                  </p:stCondLst>
                                  <p:childTnLst>
                                    <p:set>
                                      <p:cBhvr>
                                        <p:cTn id="60" dur="indefinite"/>
                                        <p:tgtEl>
                                          <p:spTgt spid="85"/>
                                        </p:tgtEl>
                                        <p:attrNameLst>
                                          <p:attrName>style.opacity</p:attrName>
                                        </p:attrNameLst>
                                      </p:cBhvr>
                                      <p:to>
                                        <p:strVal val="0.5"/>
                                      </p:to>
                                    </p:set>
                                    <p:animEffect filter="image" prLst="opacity: 0.5">
                                      <p:cBhvr rctx="IE">
                                        <p:cTn id="61" dur="indefinite"/>
                                        <p:tgtEl>
                                          <p:spTgt spid="85"/>
                                        </p:tgtEl>
                                      </p:cBhvr>
                                    </p:animEffect>
                                  </p:childTnLst>
                                </p:cTn>
                              </p:par>
                            </p:childTnLst>
                          </p:cTn>
                        </p:par>
                        <p:par>
                          <p:cTn id="62" fill="hold">
                            <p:stCondLst>
                              <p:cond delay="1125"/>
                            </p:stCondLst>
                            <p:childTnLst>
                              <p:par>
                                <p:cTn id="63" presetID="9" presetClass="emph" presetSubtype="0" grpId="0" nodeType="afterEffect">
                                  <p:stCondLst>
                                    <p:cond delay="0"/>
                                  </p:stCondLst>
                                  <p:childTnLst>
                                    <p:set>
                                      <p:cBhvr>
                                        <p:cTn id="64" dur="indefinite"/>
                                        <p:tgtEl>
                                          <p:spTgt spid="84"/>
                                        </p:tgtEl>
                                        <p:attrNameLst>
                                          <p:attrName>style.opacity</p:attrName>
                                        </p:attrNameLst>
                                      </p:cBhvr>
                                      <p:to>
                                        <p:strVal val="0.5"/>
                                      </p:to>
                                    </p:set>
                                    <p:animEffect filter="image" prLst="opacity: 0.5">
                                      <p:cBhvr rctx="IE">
                                        <p:cTn id="65" dur="indefinite"/>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95" grpId="0" animBg="1"/>
      <p:bldP spid="111" grpId="0" animBg="1"/>
      <p:bldP spid="112" grpId="0" animBg="1"/>
      <p:bldP spid="1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B7467150-61F6-40CC-A4D6-8AAD0087A9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7247" y="3087053"/>
            <a:ext cx="1437211" cy="1956666"/>
          </a:xfrm>
          <a:prstGeom prst="rect">
            <a:avLst/>
          </a:prstGeom>
        </p:spPr>
      </p:pic>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3" name="Speech Bubble: Rectangle 2">
            <a:extLst>
              <a:ext uri="{FF2B5EF4-FFF2-40B4-BE49-F238E27FC236}">
                <a16:creationId xmlns:a16="http://schemas.microsoft.com/office/drawing/2014/main" id="{8F9B5ACC-D03D-409F-BD3E-98771FE8830E}"/>
              </a:ext>
            </a:extLst>
          </p:cNvPr>
          <p:cNvSpPr/>
          <p:nvPr/>
        </p:nvSpPr>
        <p:spPr>
          <a:xfrm>
            <a:off x="2532078" y="2217759"/>
            <a:ext cx="5220591" cy="547332"/>
          </a:xfrm>
          <a:prstGeom prst="wedgeRectCallout">
            <a:avLst>
              <a:gd name="adj1" fmla="val 39760"/>
              <a:gd name="adj2" fmla="val 11298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defTabSz="776051"/>
            <a:r>
              <a:rPr lang="en-GB" dirty="0">
                <a:solidFill>
                  <a:prstClr val="black"/>
                </a:solidFill>
              </a:rPr>
              <a:t>I have ordered these times from earliest to latest.</a:t>
            </a:r>
          </a:p>
        </p:txBody>
      </p:sp>
      <p:grpSp>
        <p:nvGrpSpPr>
          <p:cNvPr id="45" name="Group 44">
            <a:extLst>
              <a:ext uri="{FF2B5EF4-FFF2-40B4-BE49-F238E27FC236}">
                <a16:creationId xmlns:a16="http://schemas.microsoft.com/office/drawing/2014/main" id="{7BE32CCE-DD28-4C6E-8DEE-E6DCD71208AF}"/>
              </a:ext>
            </a:extLst>
          </p:cNvPr>
          <p:cNvGrpSpPr/>
          <p:nvPr/>
        </p:nvGrpSpPr>
        <p:grpSpPr>
          <a:xfrm>
            <a:off x="654175" y="2821375"/>
            <a:ext cx="1385066" cy="1382990"/>
            <a:chOff x="868645" y="2363272"/>
            <a:chExt cx="1826492" cy="1823755"/>
          </a:xfrm>
        </p:grpSpPr>
        <p:pic>
          <p:nvPicPr>
            <p:cNvPr id="31" name="Picture 30">
              <a:extLst>
                <a:ext uri="{FF2B5EF4-FFF2-40B4-BE49-F238E27FC236}">
                  <a16:creationId xmlns:a16="http://schemas.microsoft.com/office/drawing/2014/main" id="{2E17CAF8-EF0D-4231-A683-DC4BF58E45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8645" y="2363272"/>
              <a:ext cx="1826492" cy="1823755"/>
            </a:xfrm>
            <a:prstGeom prst="rect">
              <a:avLst/>
            </a:prstGeom>
          </p:spPr>
        </p:pic>
        <p:sp>
          <p:nvSpPr>
            <p:cNvPr id="33" name="Oval 32">
              <a:extLst>
                <a:ext uri="{FF2B5EF4-FFF2-40B4-BE49-F238E27FC236}">
                  <a16:creationId xmlns:a16="http://schemas.microsoft.com/office/drawing/2014/main" id="{5299911A-86F8-4C37-A7E6-0FE3336D8B99}"/>
                </a:ext>
              </a:extLst>
            </p:cNvPr>
            <p:cNvSpPr/>
            <p:nvPr/>
          </p:nvSpPr>
          <p:spPr>
            <a:xfrm rot="10504556">
              <a:off x="1707879" y="3205710"/>
              <a:ext cx="139393" cy="1393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4" name="Straight Arrow Connector 33">
              <a:extLst>
                <a:ext uri="{FF2B5EF4-FFF2-40B4-BE49-F238E27FC236}">
                  <a16:creationId xmlns:a16="http://schemas.microsoft.com/office/drawing/2014/main" id="{1C63D831-B3F2-427F-B116-F8A9FF6448F9}"/>
                </a:ext>
              </a:extLst>
            </p:cNvPr>
            <p:cNvCxnSpPr>
              <a:cxnSpLocks/>
            </p:cNvCxnSpPr>
            <p:nvPr/>
          </p:nvCxnSpPr>
          <p:spPr>
            <a:xfrm flipH="1">
              <a:off x="1061801" y="3275149"/>
              <a:ext cx="715106" cy="0"/>
            </a:xfrm>
            <a:prstGeom prst="straightConnector1">
              <a:avLst/>
            </a:prstGeom>
            <a:ln w="285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5E5FAD4-C4C3-406B-BA81-6951E4A6D2BA}"/>
                </a:ext>
              </a:extLst>
            </p:cNvPr>
            <p:cNvCxnSpPr>
              <a:cxnSpLocks/>
            </p:cNvCxnSpPr>
            <p:nvPr/>
          </p:nvCxnSpPr>
          <p:spPr>
            <a:xfrm flipV="1">
              <a:off x="1777698" y="3199471"/>
              <a:ext cx="491607" cy="75678"/>
            </a:xfrm>
            <a:prstGeom prst="straightConnector1">
              <a:avLst/>
            </a:prstGeom>
            <a:ln w="285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67B62576-CF37-4C46-86D0-F496E4FBE906}"/>
              </a:ext>
            </a:extLst>
          </p:cNvPr>
          <p:cNvGrpSpPr/>
          <p:nvPr/>
        </p:nvGrpSpPr>
        <p:grpSpPr>
          <a:xfrm>
            <a:off x="4359458" y="2829431"/>
            <a:ext cx="1385066" cy="1382990"/>
            <a:chOff x="5541942" y="2363272"/>
            <a:chExt cx="1826492" cy="1823755"/>
          </a:xfrm>
        </p:grpSpPr>
        <p:pic>
          <p:nvPicPr>
            <p:cNvPr id="36" name="Picture 35">
              <a:extLst>
                <a:ext uri="{FF2B5EF4-FFF2-40B4-BE49-F238E27FC236}">
                  <a16:creationId xmlns:a16="http://schemas.microsoft.com/office/drawing/2014/main" id="{484C4B9F-F92F-4BA2-919B-AC182BF6A5D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541942" y="2363272"/>
              <a:ext cx="1826492" cy="1823755"/>
            </a:xfrm>
            <a:prstGeom prst="rect">
              <a:avLst/>
            </a:prstGeom>
          </p:spPr>
        </p:pic>
        <p:sp>
          <p:nvSpPr>
            <p:cNvPr id="38" name="Oval 37">
              <a:extLst>
                <a:ext uri="{FF2B5EF4-FFF2-40B4-BE49-F238E27FC236}">
                  <a16:creationId xmlns:a16="http://schemas.microsoft.com/office/drawing/2014/main" id="{6513EE7A-B1AB-44A6-9BD8-B1512404CA71}"/>
                </a:ext>
              </a:extLst>
            </p:cNvPr>
            <p:cNvSpPr/>
            <p:nvPr/>
          </p:nvSpPr>
          <p:spPr>
            <a:xfrm rot="10504556">
              <a:off x="6390701" y="3205710"/>
              <a:ext cx="139393" cy="1393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9" name="Straight Arrow Connector 38">
              <a:extLst>
                <a:ext uri="{FF2B5EF4-FFF2-40B4-BE49-F238E27FC236}">
                  <a16:creationId xmlns:a16="http://schemas.microsoft.com/office/drawing/2014/main" id="{D9401674-6A9D-4CF0-AF88-D59D540459F3}"/>
                </a:ext>
              </a:extLst>
            </p:cNvPr>
            <p:cNvCxnSpPr>
              <a:cxnSpLocks/>
            </p:cNvCxnSpPr>
            <p:nvPr/>
          </p:nvCxnSpPr>
          <p:spPr>
            <a:xfrm flipV="1">
              <a:off x="6459729" y="2579825"/>
              <a:ext cx="791" cy="695324"/>
            </a:xfrm>
            <a:prstGeom prst="straightConnector1">
              <a:avLst/>
            </a:prstGeom>
            <a:ln w="285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C5E2BF0-43CC-4DF1-8F47-98B0EB9F2149}"/>
                </a:ext>
              </a:extLst>
            </p:cNvPr>
            <p:cNvCxnSpPr>
              <a:cxnSpLocks/>
            </p:cNvCxnSpPr>
            <p:nvPr/>
          </p:nvCxnSpPr>
          <p:spPr>
            <a:xfrm flipH="1">
              <a:off x="6113087" y="3275149"/>
              <a:ext cx="347433" cy="233542"/>
            </a:xfrm>
            <a:prstGeom prst="straightConnector1">
              <a:avLst/>
            </a:prstGeom>
            <a:ln w="285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EFEB4AA0-4452-4E39-AC33-4FABD19C0CE5}"/>
              </a:ext>
            </a:extLst>
          </p:cNvPr>
          <p:cNvSpPr/>
          <p:nvPr/>
        </p:nvSpPr>
        <p:spPr>
          <a:xfrm>
            <a:off x="2412638" y="3795129"/>
            <a:ext cx="856437" cy="40923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03:30</a:t>
            </a:r>
          </a:p>
        </p:txBody>
      </p:sp>
      <p:sp>
        <p:nvSpPr>
          <p:cNvPr id="42" name="Rectangle 41">
            <a:extLst>
              <a:ext uri="{FF2B5EF4-FFF2-40B4-BE49-F238E27FC236}">
                <a16:creationId xmlns:a16="http://schemas.microsoft.com/office/drawing/2014/main" id="{AB6B8610-7B57-4FCA-B8AE-CB0FA9EB5AE9}"/>
              </a:ext>
            </a:extLst>
          </p:cNvPr>
          <p:cNvSpPr/>
          <p:nvPr/>
        </p:nvSpPr>
        <p:spPr>
          <a:xfrm>
            <a:off x="3444465" y="3795129"/>
            <a:ext cx="856437" cy="40923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15:30</a:t>
            </a:r>
          </a:p>
        </p:txBody>
      </p:sp>
      <p:sp>
        <p:nvSpPr>
          <p:cNvPr id="43" name="Rectangle 42">
            <a:extLst>
              <a:ext uri="{FF2B5EF4-FFF2-40B4-BE49-F238E27FC236}">
                <a16:creationId xmlns:a16="http://schemas.microsoft.com/office/drawing/2014/main" id="{0CF5D139-E54D-4001-87DD-03702B32F19B}"/>
              </a:ext>
            </a:extLst>
          </p:cNvPr>
          <p:cNvSpPr/>
          <p:nvPr/>
        </p:nvSpPr>
        <p:spPr>
          <a:xfrm>
            <a:off x="6080810" y="3795129"/>
            <a:ext cx="856437" cy="391405"/>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00:10</a:t>
            </a:r>
          </a:p>
        </p:txBody>
      </p:sp>
      <p:cxnSp>
        <p:nvCxnSpPr>
          <p:cNvPr id="12" name="Straight Arrow Connector 11">
            <a:extLst>
              <a:ext uri="{FF2B5EF4-FFF2-40B4-BE49-F238E27FC236}">
                <a16:creationId xmlns:a16="http://schemas.microsoft.com/office/drawing/2014/main" id="{A14A7B1B-E8DC-4B65-B3A2-67C53869A3FD}"/>
              </a:ext>
            </a:extLst>
          </p:cNvPr>
          <p:cNvCxnSpPr>
            <a:cxnSpLocks/>
          </p:cNvCxnSpPr>
          <p:nvPr/>
        </p:nvCxnSpPr>
        <p:spPr>
          <a:xfrm>
            <a:off x="755650" y="4311941"/>
            <a:ext cx="6105099"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C77BA5B-BECC-4BFF-9A49-9DDBBBC8B5CD}"/>
              </a:ext>
            </a:extLst>
          </p:cNvPr>
          <p:cNvSpPr/>
          <p:nvPr/>
        </p:nvSpPr>
        <p:spPr>
          <a:xfrm>
            <a:off x="755650" y="4396884"/>
            <a:ext cx="946093" cy="369332"/>
          </a:xfrm>
          <a:prstGeom prst="rect">
            <a:avLst/>
          </a:prstGeom>
        </p:spPr>
        <p:txBody>
          <a:bodyPr wrap="none">
            <a:spAutoFit/>
          </a:bodyPr>
          <a:lstStyle/>
          <a:p>
            <a:r>
              <a:rPr lang="en-GB" dirty="0"/>
              <a:t>Earliest</a:t>
            </a:r>
          </a:p>
        </p:txBody>
      </p:sp>
      <p:sp>
        <p:nvSpPr>
          <p:cNvPr id="47" name="Rectangle 46">
            <a:extLst>
              <a:ext uri="{FF2B5EF4-FFF2-40B4-BE49-F238E27FC236}">
                <a16:creationId xmlns:a16="http://schemas.microsoft.com/office/drawing/2014/main" id="{5E53D402-67B5-4D57-B11D-585BAE563E92}"/>
              </a:ext>
            </a:extLst>
          </p:cNvPr>
          <p:cNvSpPr/>
          <p:nvPr/>
        </p:nvSpPr>
        <p:spPr>
          <a:xfrm>
            <a:off x="6068544" y="4396884"/>
            <a:ext cx="792205" cy="369332"/>
          </a:xfrm>
          <a:prstGeom prst="rect">
            <a:avLst/>
          </a:prstGeom>
        </p:spPr>
        <p:txBody>
          <a:bodyPr wrap="none">
            <a:spAutoFit/>
          </a:bodyPr>
          <a:lstStyle/>
          <a:p>
            <a:pPr algn="r"/>
            <a:r>
              <a:rPr lang="en-GB" dirty="0"/>
              <a:t>Latest</a:t>
            </a:r>
          </a:p>
        </p:txBody>
      </p:sp>
      <p:sp>
        <p:nvSpPr>
          <p:cNvPr id="48" name="TextBox 47">
            <a:extLst>
              <a:ext uri="{FF2B5EF4-FFF2-40B4-BE49-F238E27FC236}">
                <a16:creationId xmlns:a16="http://schemas.microsoft.com/office/drawing/2014/main" id="{244DEF5D-7987-4608-A88D-13C0778940EB}"/>
              </a:ext>
            </a:extLst>
          </p:cNvPr>
          <p:cNvSpPr txBox="1"/>
          <p:nvPr/>
        </p:nvSpPr>
        <p:spPr>
          <a:xfrm>
            <a:off x="755650" y="4750769"/>
            <a:ext cx="7632700" cy="1326105"/>
          </a:xfrm>
          <a:prstGeom prst="rect">
            <a:avLst/>
          </a:prstGeom>
          <a:solidFill>
            <a:schemeClr val="bg1"/>
          </a:solidFill>
          <a:ln w="28575">
            <a:solidFill>
              <a:srgbClr val="689429"/>
            </a:solidFill>
          </a:ln>
        </p:spPr>
        <p:txBody>
          <a:bodyPr wrap="square" lIns="108000" tIns="108000" rIns="108000" bIns="108000" rtlCol="0">
            <a:spAutoFit/>
          </a:bodyPr>
          <a:lstStyle/>
          <a:p>
            <a:pPr lvl="0" defTabSz="776051"/>
            <a:r>
              <a:rPr lang="en-GB" b="1" dirty="0"/>
              <a:t>The correct order is: </a:t>
            </a:r>
          </a:p>
          <a:p>
            <a:pPr lvl="0" defTabSz="776051"/>
            <a:r>
              <a:rPr lang="en-GB" b="1" dirty="0"/>
              <a:t>00:10, 03:30, 14:45, 15:30, 20:00 </a:t>
            </a:r>
          </a:p>
          <a:p>
            <a:pPr lvl="0" defTabSz="776051"/>
            <a:r>
              <a:rPr lang="en-GB" b="1" dirty="0"/>
              <a:t>Jack didn't take into account whether the time was before noon or after noon.</a:t>
            </a:r>
          </a:p>
        </p:txBody>
      </p:sp>
      <p:sp>
        <p:nvSpPr>
          <p:cNvPr id="55" name="TextBox 54">
            <a:extLst>
              <a:ext uri="{FF2B5EF4-FFF2-40B4-BE49-F238E27FC236}">
                <a16:creationId xmlns:a16="http://schemas.microsoft.com/office/drawing/2014/main" id="{9B5879E3-0906-41A3-9050-3E8B1A74786E}"/>
              </a:ext>
            </a:extLst>
          </p:cNvPr>
          <p:cNvSpPr txBox="1"/>
          <p:nvPr/>
        </p:nvSpPr>
        <p:spPr>
          <a:xfrm>
            <a:off x="755650" y="1359306"/>
            <a:ext cx="7632700" cy="772107"/>
          </a:xfrm>
          <a:prstGeom prst="rect">
            <a:avLst/>
          </a:prstGeom>
          <a:solidFill>
            <a:srgbClr val="E94E13"/>
          </a:solidFill>
          <a:ln w="28575">
            <a:solidFill>
              <a:srgbClr val="E94E13"/>
            </a:solidFill>
          </a:ln>
        </p:spPr>
        <p:txBody>
          <a:bodyPr wrap="square" lIns="108000" tIns="108000" rIns="108000" bIns="108000" rtlCol="0">
            <a:spAutoFit/>
          </a:bodyPr>
          <a:lstStyle/>
          <a:p>
            <a:pPr defTabSz="776051"/>
            <a:r>
              <a:rPr lang="en-GB" b="1" dirty="0">
                <a:solidFill>
                  <a:schemeClr val="bg1"/>
                </a:solidFill>
              </a:rPr>
              <a:t>Do you agree that Jack has ordered the times correctly? If not, correct and explain any mistakes he has made.</a:t>
            </a:r>
          </a:p>
        </p:txBody>
      </p:sp>
      <p:sp>
        <p:nvSpPr>
          <p:cNvPr id="28" name="TextBox 27">
            <a:extLst>
              <a:ext uri="{FF2B5EF4-FFF2-40B4-BE49-F238E27FC236}">
                <a16:creationId xmlns:a16="http://schemas.microsoft.com/office/drawing/2014/main" id="{D096A137-3350-40CD-9BAA-AD7DCD0181C3}"/>
              </a:ext>
            </a:extLst>
          </p:cNvPr>
          <p:cNvSpPr txBox="1"/>
          <p:nvPr/>
        </p:nvSpPr>
        <p:spPr>
          <a:xfrm>
            <a:off x="1665844" y="3916648"/>
            <a:ext cx="746794" cy="369332"/>
          </a:xfrm>
          <a:prstGeom prst="rect">
            <a:avLst/>
          </a:prstGeom>
          <a:noFill/>
        </p:spPr>
        <p:txBody>
          <a:bodyPr wrap="square" rtlCol="0">
            <a:spAutoFit/>
          </a:bodyPr>
          <a:lstStyle/>
          <a:p>
            <a:pPr algn="ctr"/>
            <a:r>
              <a:rPr lang="en-GB" dirty="0"/>
              <a:t>p.m.</a:t>
            </a:r>
          </a:p>
        </p:txBody>
      </p:sp>
      <p:sp>
        <p:nvSpPr>
          <p:cNvPr id="29" name="TextBox 28">
            <a:extLst>
              <a:ext uri="{FF2B5EF4-FFF2-40B4-BE49-F238E27FC236}">
                <a16:creationId xmlns:a16="http://schemas.microsoft.com/office/drawing/2014/main" id="{E64DE017-FCFA-406E-8BEB-E503030A7BDA}"/>
              </a:ext>
            </a:extLst>
          </p:cNvPr>
          <p:cNvSpPr txBox="1"/>
          <p:nvPr/>
        </p:nvSpPr>
        <p:spPr>
          <a:xfrm>
            <a:off x="5391285" y="3931140"/>
            <a:ext cx="651170" cy="369332"/>
          </a:xfrm>
          <a:prstGeom prst="rect">
            <a:avLst/>
          </a:prstGeom>
          <a:noFill/>
        </p:spPr>
        <p:txBody>
          <a:bodyPr wrap="square" rtlCol="0">
            <a:spAutoFit/>
          </a:bodyPr>
          <a:lstStyle/>
          <a:p>
            <a:pPr algn="ctr"/>
            <a:r>
              <a:rPr lang="en-GB" dirty="0"/>
              <a:t>p.m.</a:t>
            </a:r>
          </a:p>
        </p:txBody>
      </p:sp>
      <p:sp>
        <p:nvSpPr>
          <p:cNvPr id="30" name="Rectangle 29">
            <a:extLst>
              <a:ext uri="{FF2B5EF4-FFF2-40B4-BE49-F238E27FC236}">
                <a16:creationId xmlns:a16="http://schemas.microsoft.com/office/drawing/2014/main" id="{E4ACA6BF-0936-4FBA-8886-BAC1FB22F00F}"/>
              </a:ext>
            </a:extLst>
          </p:cNvPr>
          <p:cNvSpPr/>
          <p:nvPr/>
        </p:nvSpPr>
        <p:spPr>
          <a:xfrm>
            <a:off x="445574" y="702863"/>
            <a:ext cx="3126301"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Analogue to Digital - 24-Hour</a:t>
            </a:r>
          </a:p>
        </p:txBody>
      </p:sp>
      <p:sp>
        <p:nvSpPr>
          <p:cNvPr id="57" name="Rectangle 56">
            <a:extLst>
              <a:ext uri="{FF2B5EF4-FFF2-40B4-BE49-F238E27FC236}">
                <a16:creationId xmlns:a16="http://schemas.microsoft.com/office/drawing/2014/main" id="{E1CBE01A-BF9B-43BE-85BC-8201C3D90F75}"/>
              </a:ext>
            </a:extLst>
          </p:cNvPr>
          <p:cNvSpPr/>
          <p:nvPr/>
        </p:nvSpPr>
        <p:spPr>
          <a:xfrm>
            <a:off x="3564400"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58" name="Straight Connector 57">
            <a:extLst>
              <a:ext uri="{FF2B5EF4-FFF2-40B4-BE49-F238E27FC236}">
                <a16:creationId xmlns:a16="http://schemas.microsoft.com/office/drawing/2014/main" id="{6448B371-8316-4BBA-8EEF-0C11519AF744}"/>
              </a:ext>
            </a:extLst>
          </p:cNvPr>
          <p:cNvCxnSpPr/>
          <p:nvPr/>
        </p:nvCxnSpPr>
        <p:spPr>
          <a:xfrm>
            <a:off x="3564400"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2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3817545-8AEA-4F0D-8F80-760787B8EBDE}"/>
              </a:ext>
            </a:extLst>
          </p:cNvPr>
          <p:cNvSpPr/>
          <p:nvPr/>
        </p:nvSpPr>
        <p:spPr>
          <a:xfrm>
            <a:off x="445574" y="702863"/>
            <a:ext cx="3126301"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Analogue to Digital - 24-Hour</a:t>
            </a:r>
          </a:p>
        </p:txBody>
      </p:sp>
      <p:sp>
        <p:nvSpPr>
          <p:cNvPr id="28" name="TextBox 27">
            <a:extLst>
              <a:ext uri="{FF2B5EF4-FFF2-40B4-BE49-F238E27FC236}">
                <a16:creationId xmlns:a16="http://schemas.microsoft.com/office/drawing/2014/main" id="{5FCF693B-583A-4A8C-A46D-42357554E3C3}"/>
              </a:ext>
            </a:extLst>
          </p:cNvPr>
          <p:cNvSpPr txBox="1"/>
          <p:nvPr/>
        </p:nvSpPr>
        <p:spPr>
          <a:xfrm>
            <a:off x="4572000" y="2448240"/>
            <a:ext cx="3824086" cy="2961062"/>
          </a:xfrm>
          <a:prstGeom prst="rect">
            <a:avLst/>
          </a:prstGeom>
          <a:solidFill>
            <a:schemeClr val="bg1"/>
          </a:solidFill>
          <a:ln w="28575">
            <a:solidFill>
              <a:srgbClr val="E94E13"/>
            </a:solidFill>
          </a:ln>
        </p:spPr>
        <p:txBody>
          <a:bodyPr wrap="square" lIns="108000" tIns="108000" rIns="108000" bIns="108000" rtlCol="0">
            <a:noAutofit/>
          </a:bodyPr>
          <a:lstStyle/>
          <a:p>
            <a:endParaRPr lang="en-GB" dirty="0"/>
          </a:p>
        </p:txBody>
      </p:sp>
      <p:sp>
        <p:nvSpPr>
          <p:cNvPr id="38" name="TextBox 37">
            <a:extLst>
              <a:ext uri="{FF2B5EF4-FFF2-40B4-BE49-F238E27FC236}">
                <a16:creationId xmlns:a16="http://schemas.microsoft.com/office/drawing/2014/main" id="{888CE7C6-0C69-4D3F-B350-1C9CCDF7005A}"/>
              </a:ext>
            </a:extLst>
          </p:cNvPr>
          <p:cNvSpPr txBox="1"/>
          <p:nvPr/>
        </p:nvSpPr>
        <p:spPr>
          <a:xfrm>
            <a:off x="763386" y="2448240"/>
            <a:ext cx="3808614" cy="2961062"/>
          </a:xfrm>
          <a:prstGeom prst="rect">
            <a:avLst/>
          </a:prstGeom>
          <a:solidFill>
            <a:schemeClr val="bg1"/>
          </a:solidFill>
          <a:ln w="28575">
            <a:solidFill>
              <a:srgbClr val="E94E13"/>
            </a:solidFill>
          </a:ln>
        </p:spPr>
        <p:txBody>
          <a:bodyPr wrap="square" lIns="108000" tIns="108000" rIns="108000" bIns="108000" rtlCol="0">
            <a:noAutofit/>
          </a:bodyPr>
          <a:lstStyle/>
          <a:p>
            <a:endParaRPr lang="en-GB" dirty="0"/>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29" name="TextBox 28">
            <a:extLst>
              <a:ext uri="{FF2B5EF4-FFF2-40B4-BE49-F238E27FC236}">
                <a16:creationId xmlns:a16="http://schemas.microsoft.com/office/drawing/2014/main" id="{6DA24F18-45C9-4AE0-AC7E-319CA9447D37}"/>
              </a:ext>
            </a:extLst>
          </p:cNvPr>
          <p:cNvSpPr txBox="1"/>
          <p:nvPr/>
        </p:nvSpPr>
        <p:spPr>
          <a:xfrm>
            <a:off x="755650" y="1149868"/>
            <a:ext cx="6197236" cy="553998"/>
          </a:xfrm>
          <a:prstGeom prst="rect">
            <a:avLst/>
          </a:prstGeom>
          <a:noFill/>
          <a:ln w="28575">
            <a:noFill/>
          </a:ln>
        </p:spPr>
        <p:txBody>
          <a:bodyPr wrap="square" lIns="0" tIns="0" rIns="0" bIns="0" rtlCol="0">
            <a:spAutoFit/>
          </a:bodyPr>
          <a:lstStyle/>
          <a:p>
            <a:r>
              <a:rPr lang="en-GB" dirty="0"/>
              <a:t>Parts of these clocks have been covered, including the hour</a:t>
            </a:r>
            <a:br>
              <a:rPr lang="en-GB" dirty="0"/>
            </a:br>
            <a:r>
              <a:rPr lang="en-GB" dirty="0"/>
              <a:t>and minute hands.</a:t>
            </a:r>
          </a:p>
        </p:txBody>
      </p:sp>
      <p:sp>
        <p:nvSpPr>
          <p:cNvPr id="34" name="Rectangle 33">
            <a:extLst>
              <a:ext uri="{FF2B5EF4-FFF2-40B4-BE49-F238E27FC236}">
                <a16:creationId xmlns:a16="http://schemas.microsoft.com/office/drawing/2014/main" id="{0EE8F932-738B-4E99-99B9-F8A021B482DF}"/>
              </a:ext>
            </a:extLst>
          </p:cNvPr>
          <p:cNvSpPr/>
          <p:nvPr/>
        </p:nvSpPr>
        <p:spPr>
          <a:xfrm>
            <a:off x="3564610"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35" name="Straight Connector 34">
            <a:extLst>
              <a:ext uri="{FF2B5EF4-FFF2-40B4-BE49-F238E27FC236}">
                <a16:creationId xmlns:a16="http://schemas.microsoft.com/office/drawing/2014/main" id="{A5472162-DE38-4CA2-87B5-79ED64B14904}"/>
              </a:ext>
            </a:extLst>
          </p:cNvPr>
          <p:cNvCxnSpPr/>
          <p:nvPr/>
        </p:nvCxnSpPr>
        <p:spPr>
          <a:xfrm>
            <a:off x="3564610"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F8DB94D0-A3D2-4A9E-B7BD-72FFEDEE31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42371" y="2563697"/>
            <a:ext cx="1702961" cy="1700409"/>
          </a:xfrm>
          <a:prstGeom prst="rect">
            <a:avLst/>
          </a:prstGeom>
        </p:spPr>
      </p:pic>
      <p:sp>
        <p:nvSpPr>
          <p:cNvPr id="32" name="Pie 3">
            <a:extLst>
              <a:ext uri="{FF2B5EF4-FFF2-40B4-BE49-F238E27FC236}">
                <a16:creationId xmlns:a16="http://schemas.microsoft.com/office/drawing/2014/main" id="{8869C2D6-239C-4263-A1F4-2E22734108FD}"/>
              </a:ext>
            </a:extLst>
          </p:cNvPr>
          <p:cNvSpPr/>
          <p:nvPr/>
        </p:nvSpPr>
        <p:spPr>
          <a:xfrm rot="5400000">
            <a:off x="1843646" y="2562423"/>
            <a:ext cx="1700409" cy="1702961"/>
          </a:xfrm>
          <a:prstGeom prst="pie">
            <a:avLst>
              <a:gd name="adj1" fmla="val 5199651"/>
              <a:gd name="adj2" fmla="val 1080615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Pie 3">
            <a:extLst>
              <a:ext uri="{FF2B5EF4-FFF2-40B4-BE49-F238E27FC236}">
                <a16:creationId xmlns:a16="http://schemas.microsoft.com/office/drawing/2014/main" id="{FC777BB1-81C6-4C1D-A65F-2C9ED59E7F0A}"/>
              </a:ext>
            </a:extLst>
          </p:cNvPr>
          <p:cNvSpPr/>
          <p:nvPr/>
        </p:nvSpPr>
        <p:spPr>
          <a:xfrm rot="16200000">
            <a:off x="1826737" y="2545508"/>
            <a:ext cx="1734230" cy="1702964"/>
          </a:xfrm>
          <a:prstGeom prst="pie">
            <a:avLst>
              <a:gd name="adj1" fmla="val 5493838"/>
              <a:gd name="adj2" fmla="val 1073595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Oval 36">
            <a:extLst>
              <a:ext uri="{FF2B5EF4-FFF2-40B4-BE49-F238E27FC236}">
                <a16:creationId xmlns:a16="http://schemas.microsoft.com/office/drawing/2014/main" id="{CC5AEE7C-838A-4B7A-ADC2-30216C27AAA2}"/>
              </a:ext>
            </a:extLst>
          </p:cNvPr>
          <p:cNvSpPr/>
          <p:nvPr/>
        </p:nvSpPr>
        <p:spPr>
          <a:xfrm rot="12426421">
            <a:off x="2642407" y="3358744"/>
            <a:ext cx="102886" cy="1028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Picture 29">
            <a:extLst>
              <a:ext uri="{FF2B5EF4-FFF2-40B4-BE49-F238E27FC236}">
                <a16:creationId xmlns:a16="http://schemas.microsoft.com/office/drawing/2014/main" id="{0C644BBD-DE92-4D8E-91AB-FF5A99C3C9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09555" y="2546786"/>
            <a:ext cx="1702961" cy="1700409"/>
          </a:xfrm>
          <a:prstGeom prst="rect">
            <a:avLst/>
          </a:prstGeom>
        </p:spPr>
      </p:pic>
      <p:sp>
        <p:nvSpPr>
          <p:cNvPr id="39" name="Oval 38">
            <a:extLst>
              <a:ext uri="{FF2B5EF4-FFF2-40B4-BE49-F238E27FC236}">
                <a16:creationId xmlns:a16="http://schemas.microsoft.com/office/drawing/2014/main" id="{5E1C1283-7AEA-4886-8FED-98EC6AE7A766}"/>
              </a:ext>
            </a:extLst>
          </p:cNvPr>
          <p:cNvSpPr/>
          <p:nvPr/>
        </p:nvSpPr>
        <p:spPr>
          <a:xfrm rot="12426421">
            <a:off x="6509591" y="3341834"/>
            <a:ext cx="102886" cy="1028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Pie 3">
            <a:extLst>
              <a:ext uri="{FF2B5EF4-FFF2-40B4-BE49-F238E27FC236}">
                <a16:creationId xmlns:a16="http://schemas.microsoft.com/office/drawing/2014/main" id="{E3C03D0B-A4BE-43E3-93C9-D1C9C3EFBBCD}"/>
              </a:ext>
            </a:extLst>
          </p:cNvPr>
          <p:cNvSpPr/>
          <p:nvPr/>
        </p:nvSpPr>
        <p:spPr>
          <a:xfrm rot="16200000">
            <a:off x="5710831" y="2545510"/>
            <a:ext cx="1700410" cy="1702963"/>
          </a:xfrm>
          <a:prstGeom prst="pie">
            <a:avLst>
              <a:gd name="adj1" fmla="val 32975"/>
              <a:gd name="adj2" fmla="val 1075611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1" name="TextBox 40">
            <a:extLst>
              <a:ext uri="{FF2B5EF4-FFF2-40B4-BE49-F238E27FC236}">
                <a16:creationId xmlns:a16="http://schemas.microsoft.com/office/drawing/2014/main" id="{AD198520-41CE-4CA6-A4B8-CA2298717D5E}"/>
              </a:ext>
            </a:extLst>
          </p:cNvPr>
          <p:cNvSpPr txBox="1"/>
          <p:nvPr/>
        </p:nvSpPr>
        <p:spPr>
          <a:xfrm>
            <a:off x="1333365" y="4352611"/>
            <a:ext cx="2720975" cy="956773"/>
          </a:xfrm>
          <a:prstGeom prst="rect">
            <a:avLst/>
          </a:prstGeom>
          <a:solidFill>
            <a:schemeClr val="bg1"/>
          </a:solidFill>
          <a:ln w="28575">
            <a:solidFill>
              <a:srgbClr val="689429"/>
            </a:solidFill>
          </a:ln>
        </p:spPr>
        <p:txBody>
          <a:bodyPr wrap="square" lIns="108000" tIns="108000" rIns="108000" bIns="108000" rtlCol="0">
            <a:spAutoFit/>
          </a:bodyPr>
          <a:lstStyle/>
          <a:p>
            <a:r>
              <a:rPr lang="en-GB" sz="1600" b="1" dirty="0"/>
              <a:t>Various times are possible.</a:t>
            </a:r>
          </a:p>
          <a:p>
            <a:r>
              <a:rPr lang="en-GB" sz="1600" b="1" dirty="0"/>
              <a:t>For example: 11:55, 09:20 or 16:50.</a:t>
            </a:r>
          </a:p>
        </p:txBody>
      </p:sp>
      <p:sp>
        <p:nvSpPr>
          <p:cNvPr id="42" name="TextBox 41">
            <a:extLst>
              <a:ext uri="{FF2B5EF4-FFF2-40B4-BE49-F238E27FC236}">
                <a16:creationId xmlns:a16="http://schemas.microsoft.com/office/drawing/2014/main" id="{6CC88BC1-A887-422C-A31C-0A88A4297240}"/>
              </a:ext>
            </a:extLst>
          </p:cNvPr>
          <p:cNvSpPr txBox="1"/>
          <p:nvPr/>
        </p:nvSpPr>
        <p:spPr>
          <a:xfrm>
            <a:off x="5200544" y="4352610"/>
            <a:ext cx="2720976" cy="956773"/>
          </a:xfrm>
          <a:prstGeom prst="rect">
            <a:avLst/>
          </a:prstGeom>
          <a:solidFill>
            <a:schemeClr val="bg1"/>
          </a:solidFill>
          <a:ln w="28575">
            <a:solidFill>
              <a:srgbClr val="689429"/>
            </a:solidFill>
          </a:ln>
        </p:spPr>
        <p:txBody>
          <a:bodyPr wrap="square" lIns="108000" tIns="108000" rIns="108000" bIns="108000" rtlCol="0">
            <a:spAutoFit/>
          </a:bodyPr>
          <a:lstStyle/>
          <a:p>
            <a:r>
              <a:rPr lang="en-GB" sz="1600" b="1" dirty="0"/>
              <a:t>Various times are possible.</a:t>
            </a:r>
          </a:p>
          <a:p>
            <a:r>
              <a:rPr lang="en-GB" sz="1600" b="1" dirty="0"/>
              <a:t>For example: 21:05, 04:45</a:t>
            </a:r>
            <a:br>
              <a:rPr lang="en-GB" sz="1600" b="1" dirty="0"/>
            </a:br>
            <a:r>
              <a:rPr lang="en-GB" sz="1600" b="1" dirty="0"/>
              <a:t>or 17:20.</a:t>
            </a:r>
          </a:p>
        </p:txBody>
      </p:sp>
      <p:sp>
        <p:nvSpPr>
          <p:cNvPr id="44" name="TextBox 43">
            <a:extLst>
              <a:ext uri="{FF2B5EF4-FFF2-40B4-BE49-F238E27FC236}">
                <a16:creationId xmlns:a16="http://schemas.microsoft.com/office/drawing/2014/main" id="{40991BA2-7869-4767-96B7-B3041F05DBBC}"/>
              </a:ext>
            </a:extLst>
          </p:cNvPr>
          <p:cNvSpPr txBox="1"/>
          <p:nvPr/>
        </p:nvSpPr>
        <p:spPr>
          <a:xfrm>
            <a:off x="768026" y="1737689"/>
            <a:ext cx="7620324" cy="710552"/>
          </a:xfrm>
          <a:prstGeom prst="rect">
            <a:avLst/>
          </a:prstGeom>
          <a:solidFill>
            <a:srgbClr val="E94E13"/>
          </a:solidFill>
          <a:ln w="28575">
            <a:solidFill>
              <a:srgbClr val="E94E13"/>
            </a:solidFill>
          </a:ln>
        </p:spPr>
        <p:txBody>
          <a:bodyPr wrap="square" lIns="108000" tIns="108000" rIns="108000" bIns="108000" rtlCol="0">
            <a:spAutoFit/>
          </a:bodyPr>
          <a:lstStyle/>
          <a:p>
            <a:r>
              <a:rPr lang="en-GB" sz="1600" b="1" dirty="0">
                <a:solidFill>
                  <a:schemeClr val="bg1"/>
                </a:solidFill>
              </a:rPr>
              <a:t>Give three possible 24-hour digital clock times that each analogue clock could be showing.</a:t>
            </a:r>
          </a:p>
        </p:txBody>
      </p:sp>
      <p:sp>
        <p:nvSpPr>
          <p:cNvPr id="45" name="TextBox 44">
            <a:extLst>
              <a:ext uri="{FF2B5EF4-FFF2-40B4-BE49-F238E27FC236}">
                <a16:creationId xmlns:a16="http://schemas.microsoft.com/office/drawing/2014/main" id="{89DE5129-0F45-426C-9FD0-89E2E155B4D1}"/>
              </a:ext>
            </a:extLst>
          </p:cNvPr>
          <p:cNvSpPr txBox="1"/>
          <p:nvPr/>
        </p:nvSpPr>
        <p:spPr>
          <a:xfrm>
            <a:off x="539750" y="5584118"/>
            <a:ext cx="2501900" cy="710552"/>
          </a:xfrm>
          <a:prstGeom prst="rect">
            <a:avLst/>
          </a:prstGeom>
          <a:solidFill>
            <a:srgbClr val="E94E13"/>
          </a:solidFill>
          <a:ln w="28575">
            <a:solidFill>
              <a:srgbClr val="E94E13"/>
            </a:solidFill>
          </a:ln>
        </p:spPr>
        <p:txBody>
          <a:bodyPr wrap="square" lIns="108000" tIns="108000" rIns="108000" bIns="108000" rtlCol="0">
            <a:spAutoFit/>
          </a:bodyPr>
          <a:lstStyle/>
          <a:p>
            <a:r>
              <a:rPr lang="en-GB" sz="1600" b="1" dirty="0">
                <a:solidFill>
                  <a:schemeClr val="bg1"/>
                </a:solidFill>
              </a:rPr>
              <a:t>What is the latest time each clock could show?</a:t>
            </a:r>
          </a:p>
        </p:txBody>
      </p:sp>
      <p:sp>
        <p:nvSpPr>
          <p:cNvPr id="46" name="TextBox 45">
            <a:extLst>
              <a:ext uri="{FF2B5EF4-FFF2-40B4-BE49-F238E27FC236}">
                <a16:creationId xmlns:a16="http://schemas.microsoft.com/office/drawing/2014/main" id="{CF9F6277-E012-4986-9382-730C81376BB6}"/>
              </a:ext>
            </a:extLst>
          </p:cNvPr>
          <p:cNvSpPr txBox="1"/>
          <p:nvPr/>
        </p:nvSpPr>
        <p:spPr>
          <a:xfrm>
            <a:off x="4665183" y="5584118"/>
            <a:ext cx="2624616" cy="710552"/>
          </a:xfrm>
          <a:prstGeom prst="rect">
            <a:avLst/>
          </a:prstGeom>
          <a:solidFill>
            <a:srgbClr val="E94E13"/>
          </a:solidFill>
          <a:ln w="28575">
            <a:solidFill>
              <a:srgbClr val="E94E13"/>
            </a:solidFill>
          </a:ln>
        </p:spPr>
        <p:txBody>
          <a:bodyPr wrap="square" lIns="108000" tIns="108000" rIns="108000" bIns="108000" rtlCol="0">
            <a:spAutoFit/>
          </a:bodyPr>
          <a:lstStyle/>
          <a:p>
            <a:r>
              <a:rPr lang="en-GB" sz="1600" b="1" dirty="0">
                <a:solidFill>
                  <a:schemeClr val="bg1"/>
                </a:solidFill>
              </a:rPr>
              <a:t>What is the earliest time each clock could show?</a:t>
            </a:r>
          </a:p>
        </p:txBody>
      </p:sp>
      <p:sp>
        <p:nvSpPr>
          <p:cNvPr id="48" name="TextBox 47">
            <a:extLst>
              <a:ext uri="{FF2B5EF4-FFF2-40B4-BE49-F238E27FC236}">
                <a16:creationId xmlns:a16="http://schemas.microsoft.com/office/drawing/2014/main" id="{64B25C4A-F4E4-4E60-88B6-C5648EDD655C}"/>
              </a:ext>
            </a:extLst>
          </p:cNvPr>
          <p:cNvSpPr txBox="1"/>
          <p:nvPr/>
        </p:nvSpPr>
        <p:spPr>
          <a:xfrm>
            <a:off x="3041650" y="5584118"/>
            <a:ext cx="1314450" cy="710552"/>
          </a:xfrm>
          <a:prstGeom prst="rect">
            <a:avLst/>
          </a:prstGeom>
          <a:solidFill>
            <a:schemeClr val="bg1"/>
          </a:solidFill>
          <a:ln w="28575">
            <a:solidFill>
              <a:srgbClr val="689429"/>
            </a:solidFill>
          </a:ln>
        </p:spPr>
        <p:txBody>
          <a:bodyPr wrap="square" lIns="108000" tIns="108000" rIns="108000" bIns="108000" rtlCol="0">
            <a:spAutoFit/>
          </a:bodyPr>
          <a:lstStyle/>
          <a:p>
            <a:pPr marL="342900" indent="-342900" algn="ctr">
              <a:buAutoNum type="alphaUcParenBoth"/>
            </a:pPr>
            <a:r>
              <a:rPr lang="en-GB" sz="1600" b="1" dirty="0"/>
              <a:t>= 23:59</a:t>
            </a:r>
          </a:p>
          <a:p>
            <a:pPr algn="ctr"/>
            <a:r>
              <a:rPr lang="en-GB" sz="1600" b="1" dirty="0"/>
              <a:t>(B) = 21:47</a:t>
            </a:r>
          </a:p>
        </p:txBody>
      </p:sp>
      <p:sp>
        <p:nvSpPr>
          <p:cNvPr id="49" name="TextBox 48">
            <a:extLst>
              <a:ext uri="{FF2B5EF4-FFF2-40B4-BE49-F238E27FC236}">
                <a16:creationId xmlns:a16="http://schemas.microsoft.com/office/drawing/2014/main" id="{6167886A-386C-4462-B9B7-E11EC055E5A5}"/>
              </a:ext>
            </a:extLst>
          </p:cNvPr>
          <p:cNvSpPr txBox="1"/>
          <p:nvPr/>
        </p:nvSpPr>
        <p:spPr>
          <a:xfrm>
            <a:off x="7289800" y="5584118"/>
            <a:ext cx="1314450" cy="710552"/>
          </a:xfrm>
          <a:prstGeom prst="rect">
            <a:avLst/>
          </a:prstGeom>
          <a:solidFill>
            <a:schemeClr val="bg1"/>
          </a:solidFill>
          <a:ln w="28575">
            <a:solidFill>
              <a:srgbClr val="689429"/>
            </a:solidFill>
          </a:ln>
        </p:spPr>
        <p:txBody>
          <a:bodyPr wrap="square" lIns="108000" tIns="108000" rIns="108000" bIns="108000" rtlCol="0">
            <a:spAutoFit/>
          </a:bodyPr>
          <a:lstStyle/>
          <a:p>
            <a:pPr marL="342900" indent="-342900" algn="ctr">
              <a:buAutoNum type="alphaUcParenBoth"/>
            </a:pPr>
            <a:r>
              <a:rPr lang="en-GB" sz="1600" b="1" dirty="0"/>
              <a:t>= 03:15</a:t>
            </a:r>
          </a:p>
          <a:p>
            <a:pPr algn="ctr"/>
            <a:r>
              <a:rPr lang="en-GB" sz="1600" b="1" dirty="0"/>
              <a:t>(B) = 00:00</a:t>
            </a:r>
          </a:p>
        </p:txBody>
      </p:sp>
      <p:sp>
        <p:nvSpPr>
          <p:cNvPr id="6" name="Rectangle 5">
            <a:extLst>
              <a:ext uri="{FF2B5EF4-FFF2-40B4-BE49-F238E27FC236}">
                <a16:creationId xmlns:a16="http://schemas.microsoft.com/office/drawing/2014/main" id="{ABEAE79E-1C34-4BCE-86F0-F93F067E85B0}"/>
              </a:ext>
            </a:extLst>
          </p:cNvPr>
          <p:cNvSpPr/>
          <p:nvPr/>
        </p:nvSpPr>
        <p:spPr>
          <a:xfrm>
            <a:off x="1455352" y="2499504"/>
            <a:ext cx="335348" cy="369332"/>
          </a:xfrm>
          <a:prstGeom prst="rect">
            <a:avLst/>
          </a:prstGeom>
        </p:spPr>
        <p:txBody>
          <a:bodyPr wrap="none">
            <a:spAutoFit/>
          </a:bodyPr>
          <a:lstStyle/>
          <a:p>
            <a:r>
              <a:rPr lang="en-GB" b="1" dirty="0"/>
              <a:t>A</a:t>
            </a:r>
          </a:p>
        </p:txBody>
      </p:sp>
      <p:sp>
        <p:nvSpPr>
          <p:cNvPr id="50" name="Rectangle 49">
            <a:extLst>
              <a:ext uri="{FF2B5EF4-FFF2-40B4-BE49-F238E27FC236}">
                <a16:creationId xmlns:a16="http://schemas.microsoft.com/office/drawing/2014/main" id="{E38C229A-128A-41B1-8C3B-FEF58565D62E}"/>
              </a:ext>
            </a:extLst>
          </p:cNvPr>
          <p:cNvSpPr/>
          <p:nvPr/>
        </p:nvSpPr>
        <p:spPr>
          <a:xfrm>
            <a:off x="5263319" y="2499504"/>
            <a:ext cx="335348" cy="369332"/>
          </a:xfrm>
          <a:prstGeom prst="rect">
            <a:avLst/>
          </a:prstGeom>
        </p:spPr>
        <p:txBody>
          <a:bodyPr wrap="none">
            <a:spAutoFit/>
          </a:bodyPr>
          <a:lstStyle/>
          <a:p>
            <a:r>
              <a:rPr lang="en-GB" b="1" dirty="0"/>
              <a:t>B</a:t>
            </a:r>
          </a:p>
        </p:txBody>
      </p:sp>
      <p:sp>
        <p:nvSpPr>
          <p:cNvPr id="47" name="Pie 3">
            <a:extLst>
              <a:ext uri="{FF2B5EF4-FFF2-40B4-BE49-F238E27FC236}">
                <a16:creationId xmlns:a16="http://schemas.microsoft.com/office/drawing/2014/main" id="{81202672-A4A6-4140-B0F4-1BC018C9A3A6}"/>
              </a:ext>
            </a:extLst>
          </p:cNvPr>
          <p:cNvSpPr/>
          <p:nvPr/>
        </p:nvSpPr>
        <p:spPr>
          <a:xfrm rot="5400000">
            <a:off x="5710829" y="2542855"/>
            <a:ext cx="1700410" cy="1702963"/>
          </a:xfrm>
          <a:prstGeom prst="pie">
            <a:avLst>
              <a:gd name="adj1" fmla="val 4243631"/>
              <a:gd name="adj2" fmla="val 66091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Rectangle 1">
            <a:extLst>
              <a:ext uri="{FF2B5EF4-FFF2-40B4-BE49-F238E27FC236}">
                <a16:creationId xmlns:a16="http://schemas.microsoft.com/office/drawing/2014/main" id="{14B59BFC-5CAD-4D57-BDE3-EC90CCDCA189}"/>
              </a:ext>
            </a:extLst>
          </p:cNvPr>
          <p:cNvSpPr/>
          <p:nvPr/>
        </p:nvSpPr>
        <p:spPr>
          <a:xfrm>
            <a:off x="5772565" y="3105017"/>
            <a:ext cx="857702" cy="5683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661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5" grpId="0" animBg="1"/>
      <p:bldP spid="46" grpId="0" animBg="1"/>
      <p:bldP spid="48"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82397" y="2031286"/>
            <a:ext cx="2721541" cy="3849664"/>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9650"/>
          <a:stretch/>
        </p:blipFill>
        <p:spPr>
          <a:xfrm rot="1560000">
            <a:off x="2514657" y="2816266"/>
            <a:ext cx="839577" cy="2358679"/>
          </a:xfrm>
          <a:prstGeom prst="rect">
            <a:avLst/>
          </a:prstGeom>
          <a:effectLst/>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38472"/>
          <a:stretch/>
        </p:blipFill>
        <p:spPr>
          <a:xfrm rot="1568896">
            <a:off x="1039095" y="2273682"/>
            <a:ext cx="1653615" cy="1442559"/>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50" y="1928694"/>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118549" y="2031286"/>
            <a:ext cx="2721541" cy="3849664"/>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4700" y="2031286"/>
            <a:ext cx="2721541" cy="3849664"/>
          </a:xfrm>
          <a:prstGeom prst="rect">
            <a:avLst/>
          </a:prstGeom>
          <a:effectLst>
            <a:outerShdw blurRad="63500" sx="102000" sy="102000" algn="ctr" rotWithShape="0">
              <a:prstClr val="black">
                <a:alpha val="20000"/>
              </a:prstClr>
            </a:outerShdw>
          </a:effectLst>
        </p:spPr>
      </p:pic>
      <p:sp>
        <p:nvSpPr>
          <p:cNvPr id="13" name="Rectangle 12">
            <a:extLst>
              <a:ext uri="{FF2B5EF4-FFF2-40B4-BE49-F238E27FC236}">
                <a16:creationId xmlns:a16="http://schemas.microsoft.com/office/drawing/2014/main" id="{0B08FA64-71A9-4EB7-B1A9-837E487D960F}"/>
              </a:ext>
            </a:extLst>
          </p:cNvPr>
          <p:cNvSpPr/>
          <p:nvPr/>
        </p:nvSpPr>
        <p:spPr>
          <a:xfrm>
            <a:off x="445574" y="702863"/>
            <a:ext cx="3126301"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Analogue to Digital - 24-Hour</a:t>
            </a:r>
          </a:p>
        </p:txBody>
      </p:sp>
    </p:spTree>
    <p:extLst>
      <p:ext uri="{BB962C8B-B14F-4D97-AF65-F5344CB8AC3E}">
        <p14:creationId xmlns:p14="http://schemas.microsoft.com/office/powerpoint/2010/main" val="17712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Roboto" panose="02000000000000000000" pitchFamily="2" charset="0"/>
                <a:ea typeface="Roboto" panose="02000000000000000000" pitchFamily="2" charset="0"/>
              </a:rPr>
              <a:t>For more planning resources to support this aim, </a:t>
            </a:r>
            <a:r>
              <a:rPr lang="en-GB" sz="2000" b="1" dirty="0">
                <a:solidFill>
                  <a:srgbClr val="18A0DB"/>
                </a:solidFill>
                <a:latin typeface="Roboto" panose="02000000000000000000" pitchFamily="2" charset="0"/>
                <a:ea typeface="Roboto" panose="02000000000000000000" pitchFamily="2" charset="0"/>
                <a:hlinkClick r:id="rId2"/>
              </a:rPr>
              <a:t>click here</a:t>
            </a:r>
            <a:r>
              <a:rPr lang="en-GB" sz="2000" dirty="0">
                <a:solidFill>
                  <a:schemeClr val="bg1"/>
                </a:solidFill>
                <a:latin typeface="Roboto" panose="02000000000000000000" pitchFamily="2" charset="0"/>
                <a:ea typeface="Roboto" panose="02000000000000000000" pitchFamily="2"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Roboto" panose="02000000000000000000" pitchFamily="2" charset="0"/>
                <a:ea typeface="Roboto" panose="02000000000000000000" pitchFamily="2" charset="0"/>
              </a:rPr>
              <a:t>Twinkl</a:t>
            </a:r>
            <a:r>
              <a:rPr lang="en-GB" sz="2000" dirty="0">
                <a:solidFill>
                  <a:schemeClr val="bg1"/>
                </a:solidFill>
                <a:latin typeface="Roboto" panose="02000000000000000000" pitchFamily="2" charset="0"/>
                <a:ea typeface="Roboto" panose="02000000000000000000" pitchFamily="2" charset="0"/>
              </a:rPr>
              <a:t> </a:t>
            </a:r>
            <a:r>
              <a:rPr lang="en-GB" sz="2000" dirty="0" err="1">
                <a:solidFill>
                  <a:schemeClr val="bg1"/>
                </a:solidFill>
                <a:latin typeface="Roboto" panose="02000000000000000000" pitchFamily="2" charset="0"/>
                <a:ea typeface="Roboto" panose="02000000000000000000" pitchFamily="2" charset="0"/>
              </a:rPr>
              <a:t>PlanIt</a:t>
            </a:r>
            <a:r>
              <a:rPr lang="en-GB" sz="2000" dirty="0">
                <a:solidFill>
                  <a:schemeClr val="bg1"/>
                </a:solidFill>
                <a:latin typeface="Roboto" panose="02000000000000000000" pitchFamily="2" charset="0"/>
                <a:ea typeface="Roboto" panose="02000000000000000000" pitchFamily="2" charset="0"/>
              </a:rPr>
              <a:t> is our award-winning scheme of work </a:t>
            </a:r>
            <a:br>
              <a:rPr lang="en-GB" sz="2000" dirty="0">
                <a:solidFill>
                  <a:schemeClr val="bg1"/>
                </a:solidFill>
                <a:latin typeface="Roboto" panose="02000000000000000000" pitchFamily="2" charset="0"/>
                <a:ea typeface="Roboto" panose="02000000000000000000" pitchFamily="2" charset="0"/>
              </a:rPr>
            </a:br>
            <a:r>
              <a:rPr lang="en-GB" sz="2000" dirty="0">
                <a:solidFill>
                  <a:schemeClr val="bg1"/>
                </a:solidFill>
                <a:latin typeface="Roboto" panose="02000000000000000000" pitchFamily="2" charset="0"/>
                <a:ea typeface="Roboto" panose="02000000000000000000" pitchFamily="2"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Roboto" panose="02000000000000000000" pitchFamily="2" charset="0"/>
                <a:ea typeface="Roboto" panose="02000000000000000000" pitchFamily="2" charset="0"/>
              </a:rPr>
              <a:t>Need Planning to Complement this Resource?</a:t>
            </a:r>
          </a:p>
        </p:txBody>
      </p:sp>
      <p:sp>
        <p:nvSpPr>
          <p:cNvPr id="23" name="Rectangle 22"/>
          <p:cNvSpPr/>
          <p:nvPr/>
        </p:nvSpPr>
        <p:spPr>
          <a:xfrm>
            <a:off x="755650" y="1789800"/>
            <a:ext cx="7564566" cy="707886"/>
          </a:xfrm>
          <a:prstGeom prst="rect">
            <a:avLst/>
          </a:prstGeom>
          <a:solidFill>
            <a:schemeClr val="bg1"/>
          </a:solidFill>
        </p:spPr>
        <p:txBody>
          <a:bodyPr wrap="square">
            <a:spAutoFit/>
          </a:bodyPr>
          <a:lstStyle/>
          <a:p>
            <a:pPr algn="ctr"/>
            <a:r>
              <a:rPr lang="en-GB" sz="2000" b="1" dirty="0">
                <a:solidFill>
                  <a:srgbClr val="002060"/>
                </a:solidFill>
                <a:latin typeface="Tuffy" panose="020B0603060100000000" pitchFamily="34" charset="0"/>
                <a:ea typeface="Tuffy" panose="020B0603060100000000" pitchFamily="34" charset="0"/>
              </a:rPr>
              <a:t>Read, write and convert time between analogue</a:t>
            </a:r>
            <a:br>
              <a:rPr lang="en-GB" sz="2000" b="1" dirty="0">
                <a:solidFill>
                  <a:srgbClr val="002060"/>
                </a:solidFill>
                <a:latin typeface="Tuffy" panose="020B0603060100000000" pitchFamily="34" charset="0"/>
                <a:ea typeface="Tuffy" panose="020B0603060100000000" pitchFamily="34" charset="0"/>
              </a:rPr>
            </a:br>
            <a:r>
              <a:rPr lang="en-GB" sz="2000" b="1" dirty="0">
                <a:solidFill>
                  <a:srgbClr val="002060"/>
                </a:solidFill>
                <a:latin typeface="Tuffy" panose="020B0603060100000000" pitchFamily="34" charset="0"/>
                <a:ea typeface="Tuffy" panose="020B0603060100000000" pitchFamily="34" charset="0"/>
              </a:rPr>
              <a:t>and digital 12- and 24-hour clocks.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Roboto" panose="02000000000000000000" pitchFamily="2" charset="0"/>
                <a:ea typeface="Roboto" panose="02000000000000000000" pitchFamily="2" charset="0"/>
              </a:rPr>
              <a:t>National Curriculum Aim</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78450" y="3226834"/>
            <a:ext cx="3706073" cy="18530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764" y="3225825"/>
            <a:ext cx="3721238" cy="186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150859" y="3177154"/>
            <a:ext cx="870596" cy="557939"/>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ptx" id="{3BD20C4A-250B-4648-9FC8-9A06643C064F}" vid="{8A1EB70A-12F0-4EA0-89BA-7AF8BF1D2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531</TotalTime>
  <Words>348</Words>
  <Application>Microsoft Office PowerPoint</Application>
  <PresentationFormat>On-screen Show (4:3)</PresentationFormat>
  <Paragraphs>68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Roboto</vt:lpstr>
      <vt:lpstr>Twinkl</vt:lpstr>
      <vt:lpstr>Calibri</vt:lpstr>
      <vt:lpstr>Tuffy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Hall</dc:creator>
  <cp:lastModifiedBy>Staff</cp:lastModifiedBy>
  <cp:revision>168</cp:revision>
  <dcterms:created xsi:type="dcterms:W3CDTF">2020-04-23T09:50:58Z</dcterms:created>
  <dcterms:modified xsi:type="dcterms:W3CDTF">2020-07-04T10:24:35Z</dcterms:modified>
</cp:coreProperties>
</file>