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Lst>
  <p:handoutMasterIdLst>
    <p:handoutMasterId r:id="rId25"/>
  </p:handoutMasterIdLst>
  <p:sldIdLst>
    <p:sldId id="303" r:id="rId2"/>
    <p:sldId id="304"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276" r:id="rId24"/>
  </p:sldIdLst>
  <p:sldSz cx="9144000" cy="6858000" type="screen4x3"/>
  <p:notesSz cx="6858000" cy="9144000"/>
  <p:embeddedFontLst>
    <p:embeddedFont>
      <p:font typeface="Tuffy" panose="020B0603060100000000" charset="0"/>
      <p:regular r:id="rId26"/>
      <p:bold r:id="rId27"/>
      <p:italic r:id="rId28"/>
      <p:boldItalic r:id="rId29"/>
    </p:embeddedFont>
    <p:embeddedFont>
      <p:font typeface="Twinkl SemiBold" charset="0"/>
      <p:bold r:id="rId30"/>
    </p:embeddedFont>
    <p:embeddedFont>
      <p:font typeface="Roboto" panose="020B0604020202020204" charset="0"/>
      <p:regular r:id="rId31"/>
      <p:bold r:id="rId32"/>
      <p:italic r:id="rId33"/>
      <p:boldItalic r:id="rId34"/>
    </p:embeddedFont>
    <p:embeddedFont>
      <p:font typeface="Twinkl" panose="020B060402020202020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7BC"/>
    <a:srgbClr val="F08115"/>
    <a:srgbClr val="7768AD"/>
    <a:srgbClr val="ED954D"/>
    <a:srgbClr val="594B8B"/>
    <a:srgbClr val="653B8F"/>
    <a:srgbClr val="EF7D1A"/>
    <a:srgbClr val="EF864B"/>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showGuides="1">
      <p:cViewPr>
        <p:scale>
          <a:sx n="87" d="100"/>
          <a:sy n="87" d="100"/>
        </p:scale>
        <p:origin x="-774"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4" d="100"/>
          <a:sy n="74" d="100"/>
        </p:scale>
        <p:origin x="26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B4E0D1-99F3-44A7-A5D8-E85384F5E21A}" type="datetimeFigureOut">
              <a:rPr lang="en-GB" smtClean="0">
                <a:latin typeface="Roboto" panose="02000000000000000000" pitchFamily="2" charset="0"/>
              </a:rPr>
              <a:t>07/07/2020</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48B79-10E6-48C5-8B17-D1CE54EC1363}"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15167444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cpd-twinkl-move/healthy-and-active-lifestyle-cpd-twinkl-move/active-assemblies-major-sporting-events-school-improvement-and-leadership-cpd-twinkl-mov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cpd-twinkl-move/healthy-and-active-lifestyle-cpd-twinkl-move/active-assemblies-major-sporting-events-school-improvement-and-leadership-cpd-twinkl-mov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99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solidFill>
                  <a:srgbClr val="1C1C1C"/>
                </a:solidFill>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solidFill>
                  <a:srgbClr val="1C1C1C"/>
                </a:solidFill>
                <a:latin typeface="Twinkl" pitchFamily="50" charset="0"/>
              </a:rPr>
              <a:t>Aim</a:t>
            </a:r>
          </a:p>
        </p:txBody>
      </p:sp>
      <p:sp>
        <p:nvSpPr>
          <p:cNvPr id="11" name="Content Placeholder 15"/>
          <p:cNvSpPr>
            <a:spLocks noGrp="1"/>
          </p:cNvSpPr>
          <p:nvPr>
            <p:ph idx="1"/>
          </p:nvPr>
        </p:nvSpPr>
        <p:spPr>
          <a:xfrm>
            <a:off x="628650" y="1127760"/>
            <a:ext cx="7886700" cy="1409700"/>
          </a:xfrm>
          <a:prstGeom prst="roundRect">
            <a:avLst>
              <a:gd name="adj" fmla="val 2585"/>
            </a:avLst>
          </a:prstGeo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ea typeface="Roboto" panose="02000000000000000000" pitchFamily="2" charset="0"/>
              </a:rPr>
              <a:t>Statement 1 Lorem ipsum </a:t>
            </a:r>
            <a:r>
              <a:rPr lang="en-GB" dirty="0" err="1">
                <a:latin typeface="Twinkl" pitchFamily="50" charset="0"/>
                <a:ea typeface="Roboto" panose="02000000000000000000" pitchFamily="2" charset="0"/>
              </a:rPr>
              <a:t>dolor</a:t>
            </a:r>
            <a:r>
              <a:rPr lang="en-GB" dirty="0">
                <a:latin typeface="Twinkl" pitchFamily="50" charset="0"/>
                <a:ea typeface="Roboto" panose="02000000000000000000" pitchFamily="2" charset="0"/>
              </a:rPr>
              <a:t> sit </a:t>
            </a:r>
            <a:r>
              <a:rPr lang="en-GB" dirty="0" err="1">
                <a:latin typeface="Twinkl" pitchFamily="50" charset="0"/>
                <a:ea typeface="Roboto" panose="02000000000000000000" pitchFamily="2" charset="0"/>
              </a:rPr>
              <a:t>amet</a:t>
            </a:r>
            <a:r>
              <a:rPr lang="en-GB" dirty="0">
                <a:latin typeface="Twinkl" pitchFamily="50" charset="0"/>
                <a:ea typeface="Roboto" panose="02000000000000000000" pitchFamily="2" charset="0"/>
              </a:rPr>
              <a:t>, </a:t>
            </a:r>
            <a:r>
              <a:rPr lang="en-GB" dirty="0" err="1">
                <a:latin typeface="Twinkl" pitchFamily="50" charset="0"/>
                <a:ea typeface="Roboto" panose="02000000000000000000" pitchFamily="2" charset="0"/>
              </a:rPr>
              <a:t>consectetur</a:t>
            </a:r>
            <a:r>
              <a:rPr lang="en-GB" dirty="0">
                <a:latin typeface="Twinkl" pitchFamily="50" charset="0"/>
                <a:ea typeface="Roboto" panose="02000000000000000000" pitchFamily="2" charset="0"/>
              </a:rPr>
              <a:t> </a:t>
            </a:r>
            <a:r>
              <a:rPr lang="en-GB" dirty="0" err="1">
                <a:latin typeface="Twinkl" pitchFamily="50" charset="0"/>
                <a:ea typeface="Roboto" panose="02000000000000000000" pitchFamily="2" charset="0"/>
              </a:rPr>
              <a:t>adipiscing</a:t>
            </a:r>
            <a:r>
              <a:rPr lang="en-GB" dirty="0">
                <a:latin typeface="Twinkl" pitchFamily="50" charset="0"/>
                <a:ea typeface="Roboto" panose="02000000000000000000" pitchFamily="2" charset="0"/>
              </a:rPr>
              <a:t> </a:t>
            </a:r>
            <a:r>
              <a:rPr lang="en-GB" dirty="0" err="1">
                <a:latin typeface="Twinkl" pitchFamily="50" charset="0"/>
                <a:ea typeface="Roboto" panose="02000000000000000000" pitchFamily="2" charset="0"/>
              </a:rPr>
              <a:t>elit</a:t>
            </a:r>
            <a:r>
              <a:rPr lang="en-GB" dirty="0">
                <a:latin typeface="Twinkl" pitchFamily="50" charset="0"/>
                <a:ea typeface="Roboto" panose="02000000000000000000" pitchFamily="2" charset="0"/>
              </a:rPr>
              <a:t>.</a:t>
            </a:r>
          </a:p>
          <a:p>
            <a:r>
              <a:rPr lang="en-GB" dirty="0">
                <a:latin typeface="Twinkl" pitchFamily="50" charset="0"/>
                <a:ea typeface="Roboto" panose="02000000000000000000" pitchFamily="2" charset="0"/>
              </a:rPr>
              <a:t>Statement 2</a:t>
            </a:r>
          </a:p>
          <a:p>
            <a:pPr lvl="1"/>
            <a:r>
              <a:rPr lang="en-GB" dirty="0">
                <a:latin typeface="Twinkl" pitchFamily="50" charset="0"/>
                <a:ea typeface="Roboto" panose="02000000000000000000" pitchFamily="2" charset="0"/>
              </a:rPr>
              <a:t>Sub statement</a:t>
            </a:r>
          </a:p>
        </p:txBody>
      </p:sp>
    </p:spTree>
    <p:extLst>
      <p:ext uri="{BB962C8B-B14F-4D97-AF65-F5344CB8AC3E}">
        <p14:creationId xmlns:p14="http://schemas.microsoft.com/office/powerpoint/2010/main" val="121046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950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48724564"/>
      </p:ext>
    </p:extLst>
  </p:cSld>
  <p:clrMapOvr>
    <a:masterClrMapping/>
  </p:clrMapOvr>
  <p:extLst mod="1">
    <p:ext uri="{DCECCB84-F9BA-43D5-87BE-67443E8EF086}">
      <p15:sldGuideLst xmlns:p15="http://schemas.microsoft.com/office/powerpoint/2012/main" xmlns="">
        <p15:guide id="1" pos="5284">
          <p15:clr>
            <a:srgbClr val="FBAE40"/>
          </p15:clr>
        </p15:guide>
        <p15:guide id="2" pos="476">
          <p15:clr>
            <a:srgbClr val="FBAE40"/>
          </p15:clr>
        </p15:guide>
        <p15:guide id="3" orient="horz" pos="3838">
          <p15:clr>
            <a:srgbClr val="FBAE40"/>
          </p15:clr>
        </p15:guide>
        <p15:guide id="4" orient="horz" pos="459">
          <p15:clr>
            <a:srgbClr val="FBAE40"/>
          </p15:clr>
        </p15:guide>
        <p15:guide id="5" pos="340">
          <p15:clr>
            <a:srgbClr val="FBAE40"/>
          </p15:clr>
        </p15:guide>
        <p15:guide id="6" pos="5420">
          <p15:clr>
            <a:srgbClr val="FBAE40"/>
          </p15:clr>
        </p15:guide>
        <p15:guide id="7" orient="horz" pos="346">
          <p15:clr>
            <a:srgbClr val="FBAE40"/>
          </p15:clr>
        </p15:guide>
        <p15:guide id="8" orient="horz" pos="39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lani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2215468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815517"/>
      </p:ext>
    </p:extLst>
  </p:cSld>
  <p:clrMap bg1="lt1" tx1="dk1" bg2="lt2" tx2="dk2" accent1="accent1" accent2="accent2" accent3="accent3" accent4="accent4" accent5="accent5" accent6="accent6" hlink="hlink" folHlink="folHlink"/>
  <p:sldLayoutIdLst>
    <p:sldLayoutId id="2147483689" r:id="rId1"/>
    <p:sldLayoutId id="2147483692" r:id="rId2"/>
    <p:sldLayoutId id="2147483693" r:id="rId3"/>
    <p:sldLayoutId id="2147483700" r:id="rId4"/>
    <p:sldLayoutId id="2147483702"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17" userDrawn="1">
          <p15:clr>
            <a:srgbClr val="F26B43"/>
          </p15:clr>
        </p15:guide>
        <p15:guide id="0" pos="2880" userDrawn="1">
          <p15:clr>
            <a:srgbClr val="F26B43"/>
          </p15:clr>
        </p15:guide>
        <p15:guide id="3" pos="453" userDrawn="1">
          <p15:clr>
            <a:srgbClr val="F26B43"/>
          </p15:clr>
        </p15:guide>
        <p15:guide id="4" pos="5443" userDrawn="1">
          <p15:clr>
            <a:srgbClr val="F26B43"/>
          </p15:clr>
        </p15:guide>
        <p15:guide id="5" pos="5307" userDrawn="1">
          <p15:clr>
            <a:srgbClr val="F26B43"/>
          </p15:clr>
        </p15:guide>
        <p15:guide id="6" orient="horz" pos="323" userDrawn="1">
          <p15:clr>
            <a:srgbClr val="F26B43"/>
          </p15:clr>
        </p15:guide>
        <p15:guide id="7" orient="horz" pos="459" userDrawn="1">
          <p15:clr>
            <a:srgbClr val="F26B43"/>
          </p15:clr>
        </p15:guide>
        <p15:guide id="8" orient="horz" pos="3861" userDrawn="1">
          <p15:clr>
            <a:srgbClr val="F26B43"/>
          </p15:clr>
        </p15:guide>
        <p15:guide id="9"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011" y="2556937"/>
            <a:ext cx="2635977" cy="1744127"/>
          </a:xfrm>
          <a:prstGeom prst="rect">
            <a:avLst/>
          </a:prstGeom>
        </p:spPr>
      </p:pic>
    </p:spTree>
    <p:extLst>
      <p:ext uri="{BB962C8B-B14F-4D97-AF65-F5344CB8AC3E}">
        <p14:creationId xmlns:p14="http://schemas.microsoft.com/office/powerpoint/2010/main" val="842635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lstStyle/>
          <a:p>
            <a:pPr algn="ctr"/>
            <a:r>
              <a:rPr lang="en-GB" sz="3600" dirty="0">
                <a:latin typeface="+mj-lt"/>
              </a:rPr>
              <a:t>Inside Out</a:t>
            </a:r>
          </a:p>
        </p:txBody>
      </p:sp>
      <p:sp>
        <p:nvSpPr>
          <p:cNvPr id="2" name="Rectangle 1">
            <a:extLst>
              <a:ext uri="{FF2B5EF4-FFF2-40B4-BE49-F238E27FC236}">
                <a16:creationId xmlns:a16="http://schemas.microsoft.com/office/drawing/2014/main" xmlns="" id="{9526704A-87AA-4540-BC77-F01E70912E37}"/>
              </a:ext>
            </a:extLst>
          </p:cNvPr>
          <p:cNvSpPr/>
          <p:nvPr/>
        </p:nvSpPr>
        <p:spPr>
          <a:xfrm>
            <a:off x="720247" y="1747317"/>
            <a:ext cx="5354876" cy="3139321"/>
          </a:xfrm>
          <a:prstGeom prst="rect">
            <a:avLst/>
          </a:prstGeom>
        </p:spPr>
        <p:txBody>
          <a:bodyPr wrap="square">
            <a:spAutoFit/>
          </a:bodyPr>
          <a:lstStyle/>
          <a:p>
            <a:pPr marL="285750" indent="-285750">
              <a:buFont typeface="Arial" panose="020B0604020202020204" pitchFamily="34" charset="0"/>
              <a:buChar char="•"/>
            </a:pPr>
            <a:r>
              <a:rPr lang="en-GB" dirty="0"/>
              <a:t>Stand next to a hoop, 2m apart.</a:t>
            </a:r>
          </a:p>
          <a:p>
            <a:pPr marL="285750" indent="-285750">
              <a:buFont typeface="Arial" panose="020B0604020202020204" pitchFamily="34" charset="0"/>
              <a:buChar char="•"/>
            </a:pPr>
            <a:r>
              <a:rPr lang="en-GB" dirty="0"/>
              <a:t>Put your hands inside the hoop and keep them in the same position while moving your feet round the outside of the hoop.</a:t>
            </a:r>
          </a:p>
          <a:p>
            <a:pPr marL="285750" indent="-285750">
              <a:buFont typeface="Arial" panose="020B0604020202020204" pitchFamily="34" charset="0"/>
              <a:buChar char="•"/>
            </a:pPr>
            <a:r>
              <a:rPr lang="en-GB" dirty="0"/>
              <a:t>Next, put your feet inside the hoop and keep them in the same position while moving your hands round the outside of the hoop.</a:t>
            </a:r>
          </a:p>
          <a:p>
            <a:pPr marL="285750" indent="-285750">
              <a:buFont typeface="Arial" panose="020B0604020202020204" pitchFamily="34" charset="0"/>
              <a:buChar char="•"/>
            </a:pPr>
            <a:r>
              <a:rPr lang="en-GB" dirty="0"/>
              <a:t>Finally, put one foot inside the hoop and one outside it. Move the outside foot round the hoop. Try to move in a forwards </a:t>
            </a:r>
            <a:br>
              <a:rPr lang="en-GB" dirty="0"/>
            </a:br>
            <a:r>
              <a:rPr lang="en-GB" dirty="0"/>
              <a:t>direction and then backwards.</a:t>
            </a:r>
          </a:p>
        </p:txBody>
      </p:sp>
      <p:sp>
        <p:nvSpPr>
          <p:cNvPr id="8" name="Rectangle 7">
            <a:extLst>
              <a:ext uri="{FF2B5EF4-FFF2-40B4-BE49-F238E27FC236}">
                <a16:creationId xmlns:a16="http://schemas.microsoft.com/office/drawing/2014/main" xmlns="" id="{BDFA8AC8-6439-43C3-B38E-C3A373979A31}"/>
              </a:ext>
            </a:extLst>
          </p:cNvPr>
          <p:cNvSpPr/>
          <p:nvPr/>
        </p:nvSpPr>
        <p:spPr>
          <a:xfrm>
            <a:off x="744690" y="4847666"/>
            <a:ext cx="2044149" cy="369332"/>
          </a:xfrm>
          <a:prstGeom prst="rect">
            <a:avLst/>
          </a:prstGeom>
        </p:spPr>
        <p:txBody>
          <a:bodyPr wrap="none">
            <a:spAutoFit/>
          </a:bodyPr>
          <a:lstStyle/>
          <a:p>
            <a:r>
              <a:rPr lang="en-GB" b="1" dirty="0">
                <a:solidFill>
                  <a:srgbClr val="F08115"/>
                </a:solidFill>
              </a:rPr>
              <a:t>Equipment: hoops</a:t>
            </a:r>
          </a:p>
        </p:txBody>
      </p:sp>
      <p:sp>
        <p:nvSpPr>
          <p:cNvPr id="14" name="Rectangle: Rounded Corners 13">
            <a:extLst>
              <a:ext uri="{FF2B5EF4-FFF2-40B4-BE49-F238E27FC236}">
                <a16:creationId xmlns:a16="http://schemas.microsoft.com/office/drawing/2014/main" xmlns="" id="{034F8C36-2617-4C2A-8190-A22B6814217B}"/>
              </a:ext>
            </a:extLst>
          </p:cNvPr>
          <p:cNvSpPr/>
          <p:nvPr/>
        </p:nvSpPr>
        <p:spPr>
          <a:xfrm flipH="1" flipV="1">
            <a:off x="632173" y="1447539"/>
            <a:ext cx="7860474" cy="9089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xmlns="" id="{205EE061-B484-4DFB-A812-2915EA2EAFD5}"/>
              </a:ext>
            </a:extLst>
          </p:cNvPr>
          <p:cNvSpPr/>
          <p:nvPr/>
        </p:nvSpPr>
        <p:spPr>
          <a:xfrm flipH="1" flipV="1">
            <a:off x="632173" y="1572800"/>
            <a:ext cx="7860474" cy="90896"/>
          </a:xfrm>
          <a:prstGeom prst="roundRect">
            <a:avLst>
              <a:gd name="adj" fmla="val 50000"/>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951341B2-FCA5-4AA0-9666-4D915DA5E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44951" y="3082709"/>
            <a:ext cx="3760222" cy="3105589"/>
          </a:xfrm>
          <a:prstGeom prst="rect">
            <a:avLst/>
          </a:prstGeom>
        </p:spPr>
      </p:pic>
    </p:spTree>
    <p:extLst>
      <p:ext uri="{BB962C8B-B14F-4D97-AF65-F5344CB8AC3E}">
        <p14:creationId xmlns:p14="http://schemas.microsoft.com/office/powerpoint/2010/main" val="221761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3"/>
            <a:ext cx="7903923" cy="751562"/>
          </a:xfrm>
          <a:prstGeom prst="roundRect">
            <a:avLst>
              <a:gd name="adj" fmla="val 1397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Jumping Jacks</a:t>
            </a:r>
          </a:p>
        </p:txBody>
      </p:sp>
      <p:sp>
        <p:nvSpPr>
          <p:cNvPr id="7" name="Rectangle 6"/>
          <p:cNvSpPr/>
          <p:nvPr/>
        </p:nvSpPr>
        <p:spPr>
          <a:xfrm>
            <a:off x="843332" y="1468122"/>
            <a:ext cx="7632700" cy="699404"/>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by a cone, at least 2m apart from everybody else.</a:t>
            </a:r>
          </a:p>
          <a:p>
            <a:pPr marL="285750" indent="-285750">
              <a:buFont typeface="Arial" panose="020B0604020202020204" pitchFamily="34" charset="0"/>
              <a:buChar char="•"/>
            </a:pPr>
            <a:r>
              <a:rPr lang="en-GB" dirty="0"/>
              <a:t>Carry out the cone command as it is called out.</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13775" y="2254681"/>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Cone Commands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7" y="2786977"/>
            <a:ext cx="5104356" cy="2308324"/>
          </a:xfrm>
          <a:prstGeom prst="rect">
            <a:avLst/>
          </a:prstGeom>
        </p:spPr>
        <p:txBody>
          <a:bodyPr wrap="square">
            <a:spAutoFit/>
          </a:bodyPr>
          <a:lstStyle/>
          <a:p>
            <a:pPr marL="285750" indent="-285750">
              <a:buFont typeface="Arial" panose="020B0604020202020204" pitchFamily="34" charset="0"/>
              <a:buChar char="•"/>
            </a:pPr>
            <a:r>
              <a:rPr lang="en-GB" b="1" dirty="0"/>
              <a:t>Star jump! </a:t>
            </a:r>
            <a:r>
              <a:rPr lang="en-GB" dirty="0"/>
              <a:t>Jump in the air and make a </a:t>
            </a:r>
            <a:br>
              <a:rPr lang="en-GB" dirty="0"/>
            </a:br>
            <a:r>
              <a:rPr lang="en-GB" dirty="0"/>
              <a:t>star shape.</a:t>
            </a:r>
          </a:p>
          <a:p>
            <a:pPr marL="285750" indent="-285750">
              <a:buFont typeface="Arial" panose="020B0604020202020204" pitchFamily="34" charset="0"/>
              <a:buChar char="•"/>
            </a:pPr>
            <a:r>
              <a:rPr lang="en-GB" b="1" dirty="0"/>
              <a:t>Side to side! </a:t>
            </a:r>
            <a:r>
              <a:rPr lang="en-GB" dirty="0"/>
              <a:t>Jump side to side over the cone.</a:t>
            </a:r>
          </a:p>
          <a:p>
            <a:pPr marL="285750" indent="-285750">
              <a:buFont typeface="Arial" panose="020B0604020202020204" pitchFamily="34" charset="0"/>
              <a:buChar char="•"/>
            </a:pPr>
            <a:r>
              <a:rPr lang="en-GB" b="1" dirty="0"/>
              <a:t>Back and forth! </a:t>
            </a:r>
            <a:r>
              <a:rPr lang="en-GB" dirty="0"/>
              <a:t>Jump forwards and backwards over the cone.</a:t>
            </a:r>
          </a:p>
          <a:p>
            <a:pPr marL="285750" indent="-285750">
              <a:buFont typeface="Arial" panose="020B0604020202020204" pitchFamily="34" charset="0"/>
              <a:buChar char="•"/>
            </a:pPr>
            <a:r>
              <a:rPr lang="en-GB" b="1" dirty="0"/>
              <a:t>Hop round! </a:t>
            </a:r>
            <a:r>
              <a:rPr lang="en-GB" dirty="0"/>
              <a:t>Hop round the cone.</a:t>
            </a:r>
          </a:p>
          <a:p>
            <a:pPr marL="285750" indent="-285750">
              <a:buFont typeface="Arial" panose="020B0604020202020204" pitchFamily="34" charset="0"/>
              <a:buChar char="•"/>
            </a:pPr>
            <a:r>
              <a:rPr lang="en-GB" b="1" dirty="0"/>
              <a:t>Hop over! </a:t>
            </a:r>
            <a:r>
              <a:rPr lang="en-GB" dirty="0"/>
              <a:t>Hop over the cone!</a:t>
            </a:r>
          </a:p>
          <a:p>
            <a:pPr marL="285750" indent="-285750">
              <a:buFont typeface="Arial" panose="020B0604020202020204" pitchFamily="34" charset="0"/>
              <a:buChar char="•"/>
            </a:pPr>
            <a:r>
              <a:rPr lang="en-GB" b="1" dirty="0"/>
              <a:t>Hopscotch! </a:t>
            </a:r>
            <a:r>
              <a:rPr lang="en-GB" dirty="0"/>
              <a:t>Jump and hop next to the cone.</a:t>
            </a:r>
          </a:p>
        </p:txBody>
      </p:sp>
      <p:sp>
        <p:nvSpPr>
          <p:cNvPr id="8" name="Rectangle 7">
            <a:extLst>
              <a:ext uri="{FF2B5EF4-FFF2-40B4-BE49-F238E27FC236}">
                <a16:creationId xmlns:a16="http://schemas.microsoft.com/office/drawing/2014/main" xmlns="" id="{BDFA8AC8-6439-43C3-B38E-C3A373979A31}"/>
              </a:ext>
            </a:extLst>
          </p:cNvPr>
          <p:cNvSpPr/>
          <p:nvPr/>
        </p:nvSpPr>
        <p:spPr>
          <a:xfrm>
            <a:off x="744690" y="5098186"/>
            <a:ext cx="2010487" cy="369332"/>
          </a:xfrm>
          <a:prstGeom prst="rect">
            <a:avLst/>
          </a:prstGeom>
        </p:spPr>
        <p:txBody>
          <a:bodyPr wrap="none">
            <a:spAutoFit/>
          </a:bodyPr>
          <a:lstStyle/>
          <a:p>
            <a:r>
              <a:rPr lang="en-GB" b="1" dirty="0">
                <a:solidFill>
                  <a:srgbClr val="F08115"/>
                </a:solidFill>
              </a:rPr>
              <a:t>Equipment: cones</a:t>
            </a:r>
          </a:p>
        </p:txBody>
      </p:sp>
      <p:pic>
        <p:nvPicPr>
          <p:cNvPr id="6" name="Picture 5">
            <a:extLst>
              <a:ext uri="{FF2B5EF4-FFF2-40B4-BE49-F238E27FC236}">
                <a16:creationId xmlns:a16="http://schemas.microsoft.com/office/drawing/2014/main" xmlns="" id="{CC54985F-1DC2-4D3D-9042-F29F916C3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7274" y="2342366"/>
            <a:ext cx="2585286" cy="3450921"/>
          </a:xfrm>
          <a:prstGeom prst="rect">
            <a:avLst/>
          </a:prstGeom>
        </p:spPr>
      </p:pic>
      <p:pic>
        <p:nvPicPr>
          <p:cNvPr id="12" name="Picture 11">
            <a:extLst>
              <a:ext uri="{FF2B5EF4-FFF2-40B4-BE49-F238E27FC236}">
                <a16:creationId xmlns:a16="http://schemas.microsoft.com/office/drawing/2014/main" xmlns="" id="{287639A7-02E4-4C06-BE83-8F0BD9AAB2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8542" b="72603"/>
          <a:stretch/>
        </p:blipFill>
        <p:spPr>
          <a:xfrm>
            <a:off x="6246874" y="5561557"/>
            <a:ext cx="671793" cy="532356"/>
          </a:xfrm>
          <a:prstGeom prst="rect">
            <a:avLst/>
          </a:prstGeom>
        </p:spPr>
      </p:pic>
    </p:spTree>
    <p:extLst>
      <p:ext uri="{BB962C8B-B14F-4D97-AF65-F5344CB8AC3E}">
        <p14:creationId xmlns:p14="http://schemas.microsoft.com/office/powerpoint/2010/main" val="346299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2"/>
            <a:ext cx="7903923" cy="1302707"/>
          </a:xfrm>
          <a:prstGeom prst="roundRect">
            <a:avLst>
              <a:gd name="adj" fmla="val 1013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To the Beat of the Drum </a:t>
            </a:r>
          </a:p>
        </p:txBody>
      </p:sp>
      <p:sp>
        <p:nvSpPr>
          <p:cNvPr id="7" name="Rectangle 6"/>
          <p:cNvSpPr/>
          <p:nvPr/>
        </p:nvSpPr>
        <p:spPr>
          <a:xfrm>
            <a:off x="843332" y="1468122"/>
            <a:ext cx="7632700" cy="1253402"/>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at least 2m apart.</a:t>
            </a:r>
          </a:p>
          <a:p>
            <a:pPr marL="285750" indent="-285750">
              <a:buFont typeface="Arial" panose="020B0604020202020204" pitchFamily="34" charset="0"/>
              <a:buChar char="•"/>
            </a:pPr>
            <a:r>
              <a:rPr lang="en-GB" dirty="0"/>
              <a:t>Your teacher will use a percussion instrument to tap out a beat, starting fast and getting slower and slower.</a:t>
            </a:r>
          </a:p>
          <a:p>
            <a:pPr marL="285750" indent="-285750">
              <a:buFont typeface="Arial" panose="020B0604020202020204" pitchFamily="34" charset="0"/>
              <a:buChar char="•"/>
            </a:pPr>
            <a:r>
              <a:rPr lang="en-GB" dirty="0"/>
              <a:t>Move around the space to the beat of the drum while staying 2m apart.</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13775" y="2805826"/>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Alternative Version</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7" y="3338122"/>
            <a:ext cx="5542768" cy="1200329"/>
          </a:xfrm>
          <a:prstGeom prst="rect">
            <a:avLst/>
          </a:prstGeom>
        </p:spPr>
        <p:txBody>
          <a:bodyPr wrap="square">
            <a:spAutoFit/>
          </a:bodyPr>
          <a:lstStyle/>
          <a:p>
            <a:pPr marL="285750" indent="-285750">
              <a:buFont typeface="Arial" panose="020B0604020202020204" pitchFamily="34" charset="0"/>
              <a:buChar char="•"/>
            </a:pPr>
            <a:r>
              <a:rPr lang="en-GB" dirty="0"/>
              <a:t>Stand on the spot, 2m apart in a space.</a:t>
            </a:r>
          </a:p>
          <a:p>
            <a:pPr marL="285750" indent="-285750">
              <a:buFont typeface="Arial" panose="020B0604020202020204" pitchFamily="34" charset="0"/>
              <a:buChar char="•"/>
            </a:pPr>
            <a:r>
              <a:rPr lang="en-GB" dirty="0"/>
              <a:t>Move different body parts or perform different movements to the beat of the drum, such as running on the spot or doing arm circles.</a:t>
            </a:r>
          </a:p>
        </p:txBody>
      </p:sp>
      <p:sp>
        <p:nvSpPr>
          <p:cNvPr id="8" name="Rectangle 7">
            <a:extLst>
              <a:ext uri="{FF2B5EF4-FFF2-40B4-BE49-F238E27FC236}">
                <a16:creationId xmlns:a16="http://schemas.microsoft.com/office/drawing/2014/main" xmlns="" id="{BDFA8AC8-6439-43C3-B38E-C3A373979A31}"/>
              </a:ext>
            </a:extLst>
          </p:cNvPr>
          <p:cNvSpPr/>
          <p:nvPr/>
        </p:nvSpPr>
        <p:spPr>
          <a:xfrm>
            <a:off x="744690" y="4572093"/>
            <a:ext cx="2194832" cy="369332"/>
          </a:xfrm>
          <a:prstGeom prst="rect">
            <a:avLst/>
          </a:prstGeom>
        </p:spPr>
        <p:txBody>
          <a:bodyPr wrap="none">
            <a:spAutoFit/>
          </a:bodyPr>
          <a:lstStyle/>
          <a:p>
            <a:r>
              <a:rPr lang="en-GB" b="1" dirty="0">
                <a:solidFill>
                  <a:srgbClr val="F08115"/>
                </a:solidFill>
              </a:rPr>
              <a:t>Equipment: a drum</a:t>
            </a:r>
          </a:p>
        </p:txBody>
      </p:sp>
      <p:pic>
        <p:nvPicPr>
          <p:cNvPr id="11" name="Picture 10">
            <a:extLst>
              <a:ext uri="{FF2B5EF4-FFF2-40B4-BE49-F238E27FC236}">
                <a16:creationId xmlns:a16="http://schemas.microsoft.com/office/drawing/2014/main" xmlns="" id="{E7533D3A-32B6-4D30-9EBB-F9B9D9D97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271" y="2780778"/>
            <a:ext cx="1501641" cy="3331924"/>
          </a:xfrm>
          <a:prstGeom prst="rect">
            <a:avLst/>
          </a:prstGeom>
        </p:spPr>
      </p:pic>
    </p:spTree>
    <p:extLst>
      <p:ext uri="{BB962C8B-B14F-4D97-AF65-F5344CB8AC3E}">
        <p14:creationId xmlns:p14="http://schemas.microsoft.com/office/powerpoint/2010/main" val="4175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2"/>
            <a:ext cx="7903923" cy="1302707"/>
          </a:xfrm>
          <a:prstGeom prst="roundRect">
            <a:avLst>
              <a:gd name="adj" fmla="val 1013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Land the Plane</a:t>
            </a:r>
          </a:p>
        </p:txBody>
      </p:sp>
      <p:sp>
        <p:nvSpPr>
          <p:cNvPr id="7" name="Rectangle 6"/>
          <p:cNvSpPr/>
          <p:nvPr/>
        </p:nvSpPr>
        <p:spPr>
          <a:xfrm>
            <a:off x="743123" y="1468122"/>
            <a:ext cx="7787101" cy="1253402"/>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at least 2m apart.</a:t>
            </a:r>
          </a:p>
          <a:p>
            <a:pPr marL="285750" indent="-285750">
              <a:buFont typeface="Arial" panose="020B0604020202020204" pitchFamily="34" charset="0"/>
              <a:buChar char="•"/>
            </a:pPr>
            <a:r>
              <a:rPr lang="en-GB" dirty="0"/>
              <a:t>You are about to go on a flight!</a:t>
            </a:r>
          </a:p>
          <a:p>
            <a:pPr marL="285750" indent="-285750">
              <a:buFont typeface="Arial" panose="020B0604020202020204" pitchFamily="34" charset="0"/>
              <a:buChar char="•"/>
            </a:pPr>
            <a:r>
              <a:rPr lang="en-GB" dirty="0"/>
              <a:t>Listen to the aeroplane instructions being called and perform the actions. </a:t>
            </a:r>
          </a:p>
          <a:p>
            <a:pPr marL="285750" indent="-285750">
              <a:buFont typeface="Arial" panose="020B0604020202020204" pitchFamily="34" charset="0"/>
              <a:buChar char="•"/>
            </a:pPr>
            <a:r>
              <a:rPr lang="en-GB" dirty="0"/>
              <a:t>Remember to stay 2m apart.</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13775" y="2805826"/>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Aeroplane Instructions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7" y="3338122"/>
            <a:ext cx="4340268" cy="2862322"/>
          </a:xfrm>
          <a:prstGeom prst="rect">
            <a:avLst/>
          </a:prstGeom>
        </p:spPr>
        <p:txBody>
          <a:bodyPr wrap="square">
            <a:spAutoFit/>
          </a:bodyPr>
          <a:lstStyle/>
          <a:p>
            <a:pPr marL="285750" indent="-285750">
              <a:buFont typeface="Arial" panose="020B0604020202020204" pitchFamily="34" charset="0"/>
              <a:buChar char="•"/>
            </a:pPr>
            <a:r>
              <a:rPr lang="en-GB" b="1" dirty="0"/>
              <a:t>Take off! </a:t>
            </a:r>
            <a:r>
              <a:rPr lang="en-GB" dirty="0"/>
              <a:t>Walk with your arms stretched out to the side.</a:t>
            </a:r>
          </a:p>
          <a:p>
            <a:pPr marL="285750" indent="-285750">
              <a:buFont typeface="Arial" panose="020B0604020202020204" pitchFamily="34" charset="0"/>
              <a:buChar char="•"/>
            </a:pPr>
            <a:r>
              <a:rPr lang="en-GB" b="1" dirty="0"/>
              <a:t>Cruise! </a:t>
            </a:r>
            <a:r>
              <a:rPr lang="en-GB" dirty="0"/>
              <a:t>Jog around the space.</a:t>
            </a:r>
          </a:p>
          <a:p>
            <a:pPr marL="285750" indent="-285750">
              <a:buFont typeface="Arial" panose="020B0604020202020204" pitchFamily="34" charset="0"/>
              <a:buChar char="•"/>
            </a:pPr>
            <a:r>
              <a:rPr lang="en-GB" b="1" dirty="0"/>
              <a:t>Turbulence! </a:t>
            </a:r>
            <a:r>
              <a:rPr lang="en-GB" dirty="0"/>
              <a:t>Perform little jumps up and down.</a:t>
            </a:r>
          </a:p>
          <a:p>
            <a:pPr marL="285750" indent="-285750">
              <a:buFont typeface="Arial" panose="020B0604020202020204" pitchFamily="34" charset="0"/>
              <a:buChar char="•"/>
            </a:pPr>
            <a:r>
              <a:rPr lang="en-GB" b="1" dirty="0"/>
              <a:t>Descend! </a:t>
            </a:r>
            <a:r>
              <a:rPr lang="en-GB" dirty="0"/>
              <a:t>Slow down your movements to a walk.</a:t>
            </a:r>
          </a:p>
          <a:p>
            <a:pPr marL="285750" indent="-285750">
              <a:buFont typeface="Arial" panose="020B0604020202020204" pitchFamily="34" charset="0"/>
              <a:buChar char="•"/>
            </a:pPr>
            <a:r>
              <a:rPr lang="en-GB" b="1" dirty="0"/>
              <a:t>Land! </a:t>
            </a:r>
            <a:r>
              <a:rPr lang="en-GB" dirty="0"/>
              <a:t>Sit on the floor, arms still out.</a:t>
            </a:r>
          </a:p>
          <a:p>
            <a:pPr marL="285750" indent="-285750">
              <a:buFont typeface="Arial" panose="020B0604020202020204" pitchFamily="34" charset="0"/>
              <a:buChar char="•"/>
            </a:pPr>
            <a:r>
              <a:rPr lang="en-GB" b="1" dirty="0"/>
              <a:t>Stop! </a:t>
            </a:r>
            <a:r>
              <a:rPr lang="en-GB" dirty="0"/>
              <a:t>Place your arms by your side. </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xmlns="" id="{2C97D364-45CC-4150-AF79-B35382E1D7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156" y="2542784"/>
            <a:ext cx="2852574" cy="3739019"/>
          </a:xfrm>
          <a:prstGeom prst="rect">
            <a:avLst/>
          </a:prstGeom>
        </p:spPr>
      </p:pic>
    </p:spTree>
    <p:extLst>
      <p:ext uri="{BB962C8B-B14F-4D97-AF65-F5344CB8AC3E}">
        <p14:creationId xmlns:p14="http://schemas.microsoft.com/office/powerpoint/2010/main" val="26623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lstStyle/>
          <a:p>
            <a:pPr algn="ctr"/>
            <a:r>
              <a:rPr lang="en-GB" sz="3600" dirty="0">
                <a:latin typeface="+mj-lt"/>
              </a:rPr>
              <a:t>Statues</a:t>
            </a:r>
          </a:p>
        </p:txBody>
      </p:sp>
      <p:sp>
        <p:nvSpPr>
          <p:cNvPr id="2" name="Rectangle 1">
            <a:extLst>
              <a:ext uri="{FF2B5EF4-FFF2-40B4-BE49-F238E27FC236}">
                <a16:creationId xmlns:a16="http://schemas.microsoft.com/office/drawing/2014/main" xmlns="" id="{9526704A-87AA-4540-BC77-F01E70912E37}"/>
              </a:ext>
            </a:extLst>
          </p:cNvPr>
          <p:cNvSpPr/>
          <p:nvPr/>
        </p:nvSpPr>
        <p:spPr>
          <a:xfrm>
            <a:off x="720247" y="1747317"/>
            <a:ext cx="5354876" cy="2031325"/>
          </a:xfrm>
          <a:prstGeom prst="rect">
            <a:avLst/>
          </a:prstGeom>
        </p:spPr>
        <p:txBody>
          <a:bodyPr wrap="square">
            <a:spAutoFit/>
          </a:bodyPr>
          <a:lstStyle/>
          <a:p>
            <a:pPr marL="285750" indent="-285750">
              <a:buFont typeface="Arial" panose="020B0604020202020204" pitchFamily="34" charset="0"/>
              <a:buChar char="•"/>
            </a:pPr>
            <a:r>
              <a:rPr lang="en-GB" dirty="0"/>
              <a:t>Move around the space using different movements while remaining 2m apart.</a:t>
            </a:r>
          </a:p>
          <a:p>
            <a:pPr marL="285750" indent="-285750">
              <a:buFont typeface="Arial" panose="020B0604020202020204" pitchFamily="34" charset="0"/>
              <a:buChar char="•"/>
            </a:pPr>
            <a:r>
              <a:rPr lang="en-GB" dirty="0"/>
              <a:t>When a spell is cast, you will slowly begin to turn to stone.</a:t>
            </a:r>
          </a:p>
          <a:p>
            <a:pPr marL="285750" indent="-285750">
              <a:buFont typeface="Arial" panose="020B0604020202020204" pitchFamily="34" charset="0"/>
              <a:buChar char="•"/>
            </a:pPr>
            <a:r>
              <a:rPr lang="en-GB" dirty="0"/>
              <a:t>Your movements should get slower and heavier until you come to a complete stop and are frozen like a statue. </a:t>
            </a:r>
          </a:p>
        </p:txBody>
      </p:sp>
      <p:sp>
        <p:nvSpPr>
          <p:cNvPr id="14" name="Rectangle: Rounded Corners 13">
            <a:extLst>
              <a:ext uri="{FF2B5EF4-FFF2-40B4-BE49-F238E27FC236}">
                <a16:creationId xmlns:a16="http://schemas.microsoft.com/office/drawing/2014/main" xmlns="" id="{034F8C36-2617-4C2A-8190-A22B6814217B}"/>
              </a:ext>
            </a:extLst>
          </p:cNvPr>
          <p:cNvSpPr/>
          <p:nvPr/>
        </p:nvSpPr>
        <p:spPr>
          <a:xfrm flipH="1" flipV="1">
            <a:off x="632173" y="1447539"/>
            <a:ext cx="7860474" cy="9089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xmlns="" id="{205EE061-B484-4DFB-A812-2915EA2EAFD5}"/>
              </a:ext>
            </a:extLst>
          </p:cNvPr>
          <p:cNvSpPr/>
          <p:nvPr/>
        </p:nvSpPr>
        <p:spPr>
          <a:xfrm flipH="1" flipV="1">
            <a:off x="632173" y="1572800"/>
            <a:ext cx="7860474" cy="90896"/>
          </a:xfrm>
          <a:prstGeom prst="roundRect">
            <a:avLst>
              <a:gd name="adj" fmla="val 50000"/>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69C27C2C-E7D0-4B2A-9025-2D223A3713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295" y="1590805"/>
            <a:ext cx="2331306" cy="4640893"/>
          </a:xfrm>
          <a:prstGeom prst="rect">
            <a:avLst/>
          </a:prstGeom>
        </p:spPr>
      </p:pic>
    </p:spTree>
    <p:extLst>
      <p:ext uri="{BB962C8B-B14F-4D97-AF65-F5344CB8AC3E}">
        <p14:creationId xmlns:p14="http://schemas.microsoft.com/office/powerpoint/2010/main" val="1977018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lstStyle/>
          <a:p>
            <a:pPr algn="ctr"/>
            <a:r>
              <a:rPr lang="en-GB" sz="3600" dirty="0">
                <a:latin typeface="+mj-lt"/>
              </a:rPr>
              <a:t>Copycat Dance</a:t>
            </a:r>
          </a:p>
        </p:txBody>
      </p:sp>
      <p:sp>
        <p:nvSpPr>
          <p:cNvPr id="2" name="Rectangle 1">
            <a:extLst>
              <a:ext uri="{FF2B5EF4-FFF2-40B4-BE49-F238E27FC236}">
                <a16:creationId xmlns:a16="http://schemas.microsoft.com/office/drawing/2014/main" xmlns="" id="{9526704A-87AA-4540-BC77-F01E70912E37}"/>
              </a:ext>
            </a:extLst>
          </p:cNvPr>
          <p:cNvSpPr/>
          <p:nvPr/>
        </p:nvSpPr>
        <p:spPr>
          <a:xfrm>
            <a:off x="720247" y="1597004"/>
            <a:ext cx="5354876" cy="2585323"/>
          </a:xfrm>
          <a:prstGeom prst="rect">
            <a:avLst/>
          </a:prstGeom>
        </p:spPr>
        <p:txBody>
          <a:bodyPr wrap="square">
            <a:spAutoFit/>
          </a:bodyPr>
          <a:lstStyle/>
          <a:p>
            <a:pPr marL="285750" indent="-285750">
              <a:buFont typeface="Arial" panose="020B0604020202020204" pitchFamily="34" charset="0"/>
              <a:buChar char="•"/>
            </a:pPr>
            <a:r>
              <a:rPr lang="en-GB" dirty="0"/>
              <a:t>This is a paired activity.</a:t>
            </a:r>
          </a:p>
          <a:p>
            <a:pPr marL="285750" indent="-285750">
              <a:buFont typeface="Arial" panose="020B0604020202020204" pitchFamily="34" charset="0"/>
              <a:buChar char="•"/>
            </a:pPr>
            <a:r>
              <a:rPr lang="en-GB" dirty="0"/>
              <a:t>Each of you will stand in your own hoop opposite a partner at least 2m apart.</a:t>
            </a:r>
          </a:p>
          <a:p>
            <a:pPr marL="285750" indent="-285750">
              <a:buFont typeface="Arial" panose="020B0604020202020204" pitchFamily="34" charset="0"/>
              <a:buChar char="•"/>
            </a:pPr>
            <a:r>
              <a:rPr lang="en-GB" dirty="0"/>
              <a:t>One will start as the dance instructor and will perform a selection of dance moves.</a:t>
            </a:r>
          </a:p>
          <a:p>
            <a:pPr marL="285750" indent="-285750">
              <a:buFont typeface="Arial" panose="020B0604020202020204" pitchFamily="34" charset="0"/>
              <a:buChar char="•"/>
            </a:pPr>
            <a:r>
              <a:rPr lang="en-GB" dirty="0"/>
              <a:t>Your partner will copy the dance moves.</a:t>
            </a:r>
          </a:p>
          <a:p>
            <a:pPr marL="285750" indent="-285750">
              <a:buFont typeface="Arial" panose="020B0604020202020204" pitchFamily="34" charset="0"/>
              <a:buChar char="•"/>
            </a:pPr>
            <a:r>
              <a:rPr lang="en-GB" dirty="0"/>
              <a:t>The dance instructor should try to use a variety of body parts and movements in their dances.</a:t>
            </a:r>
          </a:p>
          <a:p>
            <a:pPr marL="285750" indent="-285750">
              <a:buFont typeface="Arial" panose="020B0604020202020204" pitchFamily="34" charset="0"/>
              <a:buChar char="•"/>
            </a:pPr>
            <a:r>
              <a:rPr lang="en-GB" dirty="0"/>
              <a:t>After a few minutes, you will swap over roles.</a:t>
            </a:r>
          </a:p>
        </p:txBody>
      </p:sp>
      <p:sp>
        <p:nvSpPr>
          <p:cNvPr id="14" name="Rectangle: Rounded Corners 13">
            <a:extLst>
              <a:ext uri="{FF2B5EF4-FFF2-40B4-BE49-F238E27FC236}">
                <a16:creationId xmlns:a16="http://schemas.microsoft.com/office/drawing/2014/main" xmlns="" id="{034F8C36-2617-4C2A-8190-A22B6814217B}"/>
              </a:ext>
            </a:extLst>
          </p:cNvPr>
          <p:cNvSpPr/>
          <p:nvPr/>
        </p:nvSpPr>
        <p:spPr>
          <a:xfrm flipH="1" flipV="1">
            <a:off x="632173" y="1447539"/>
            <a:ext cx="7860474" cy="9089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xmlns="" id="{60F2A69F-F491-44A8-A53B-02B14E642434}"/>
              </a:ext>
            </a:extLst>
          </p:cNvPr>
          <p:cNvGrpSpPr/>
          <p:nvPr/>
        </p:nvGrpSpPr>
        <p:grpSpPr>
          <a:xfrm>
            <a:off x="613775" y="4246320"/>
            <a:ext cx="7916450" cy="488518"/>
            <a:chOff x="601249" y="2229629"/>
            <a:chExt cx="7916450" cy="488518"/>
          </a:xfrm>
        </p:grpSpPr>
        <p:sp>
          <p:nvSpPr>
            <p:cNvPr id="8" name="Rectangle: Rounded Corners 7">
              <a:extLst>
                <a:ext uri="{FF2B5EF4-FFF2-40B4-BE49-F238E27FC236}">
                  <a16:creationId xmlns:a16="http://schemas.microsoft.com/office/drawing/2014/main" xmlns="" id="{5095240E-8D84-47A2-BAB0-3B39A890B8B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96C449BC-75FA-4FFC-A757-6FF625F0A6DF}"/>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Alternative Version</a:t>
              </a:r>
            </a:p>
          </p:txBody>
        </p:sp>
      </p:grpSp>
      <p:sp>
        <p:nvSpPr>
          <p:cNvPr id="10" name="Rectangle 9">
            <a:extLst>
              <a:ext uri="{FF2B5EF4-FFF2-40B4-BE49-F238E27FC236}">
                <a16:creationId xmlns:a16="http://schemas.microsoft.com/office/drawing/2014/main" xmlns="" id="{95F7A3AC-2228-4361-84E9-0B3F7D5CBAE3}"/>
              </a:ext>
            </a:extLst>
          </p:cNvPr>
          <p:cNvSpPr/>
          <p:nvPr/>
        </p:nvSpPr>
        <p:spPr>
          <a:xfrm>
            <a:off x="720247" y="4778616"/>
            <a:ext cx="4352794" cy="923330"/>
          </a:xfrm>
          <a:prstGeom prst="rect">
            <a:avLst/>
          </a:prstGeom>
        </p:spPr>
        <p:txBody>
          <a:bodyPr wrap="square">
            <a:spAutoFit/>
          </a:bodyPr>
          <a:lstStyle/>
          <a:p>
            <a:r>
              <a:rPr lang="en-GB" dirty="0"/>
              <a:t>Perform this as a group all together, with one person chosen as the dance instructor and the rest copying.</a:t>
            </a:r>
          </a:p>
        </p:txBody>
      </p:sp>
      <p:sp>
        <p:nvSpPr>
          <p:cNvPr id="11" name="Rectangle 10">
            <a:extLst>
              <a:ext uri="{FF2B5EF4-FFF2-40B4-BE49-F238E27FC236}">
                <a16:creationId xmlns:a16="http://schemas.microsoft.com/office/drawing/2014/main" xmlns="" id="{4684F97E-182F-4A6E-AFD7-CBCC3EB1423D}"/>
              </a:ext>
            </a:extLst>
          </p:cNvPr>
          <p:cNvSpPr/>
          <p:nvPr/>
        </p:nvSpPr>
        <p:spPr>
          <a:xfrm>
            <a:off x="744690" y="5699435"/>
            <a:ext cx="2977097" cy="369332"/>
          </a:xfrm>
          <a:prstGeom prst="rect">
            <a:avLst/>
          </a:prstGeom>
        </p:spPr>
        <p:txBody>
          <a:bodyPr wrap="none">
            <a:spAutoFit/>
          </a:bodyPr>
          <a:lstStyle/>
          <a:p>
            <a:r>
              <a:rPr lang="en-GB" b="1" dirty="0">
                <a:solidFill>
                  <a:srgbClr val="F08115"/>
                </a:solidFill>
              </a:rPr>
              <a:t>Equipment: hoops or cones</a:t>
            </a:r>
          </a:p>
        </p:txBody>
      </p:sp>
      <p:pic>
        <p:nvPicPr>
          <p:cNvPr id="5" name="Picture 4">
            <a:extLst>
              <a:ext uri="{FF2B5EF4-FFF2-40B4-BE49-F238E27FC236}">
                <a16:creationId xmlns:a16="http://schemas.microsoft.com/office/drawing/2014/main" xmlns="" id="{029E6544-212A-4F7E-A2DD-A91A0139DA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7024" y="3643426"/>
            <a:ext cx="2885934" cy="2450486"/>
          </a:xfrm>
          <a:prstGeom prst="rect">
            <a:avLst/>
          </a:prstGeom>
        </p:spPr>
      </p:pic>
    </p:spTree>
    <p:extLst>
      <p:ext uri="{BB962C8B-B14F-4D97-AF65-F5344CB8AC3E}">
        <p14:creationId xmlns:p14="http://schemas.microsoft.com/office/powerpoint/2010/main" val="35065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lstStyle/>
          <a:p>
            <a:pPr algn="ctr"/>
            <a:r>
              <a:rPr lang="en-GB" sz="3600" dirty="0">
                <a:latin typeface="+mj-lt"/>
              </a:rPr>
              <a:t>Simon Says</a:t>
            </a:r>
          </a:p>
        </p:txBody>
      </p:sp>
      <p:sp>
        <p:nvSpPr>
          <p:cNvPr id="2" name="Rectangle 1">
            <a:extLst>
              <a:ext uri="{FF2B5EF4-FFF2-40B4-BE49-F238E27FC236}">
                <a16:creationId xmlns:a16="http://schemas.microsoft.com/office/drawing/2014/main" xmlns="" id="{9526704A-87AA-4540-BC77-F01E70912E37}"/>
              </a:ext>
            </a:extLst>
          </p:cNvPr>
          <p:cNvSpPr/>
          <p:nvPr/>
        </p:nvSpPr>
        <p:spPr>
          <a:xfrm>
            <a:off x="720247" y="1747317"/>
            <a:ext cx="5354876" cy="3416320"/>
          </a:xfrm>
          <a:prstGeom prst="rect">
            <a:avLst/>
          </a:prstGeom>
        </p:spPr>
        <p:txBody>
          <a:bodyPr wrap="square">
            <a:spAutoFit/>
          </a:bodyPr>
          <a:lstStyle/>
          <a:p>
            <a:pPr marL="285750" indent="-285750">
              <a:buFont typeface="Arial" panose="020B0604020202020204" pitchFamily="34" charset="0"/>
              <a:buChar char="•"/>
            </a:pPr>
            <a:r>
              <a:rPr lang="en-GB" dirty="0"/>
              <a:t>Stand at least 2m apart.</a:t>
            </a:r>
          </a:p>
          <a:p>
            <a:pPr marL="285750" indent="-285750">
              <a:buFont typeface="Arial" panose="020B0604020202020204" pitchFamily="34" charset="0"/>
              <a:buChar char="•"/>
            </a:pPr>
            <a:r>
              <a:rPr lang="en-GB" dirty="0"/>
              <a:t>One of you will be chosen to be ‘Simon’.</a:t>
            </a:r>
          </a:p>
          <a:p>
            <a:pPr marL="285750" indent="-285750">
              <a:buFont typeface="Arial" panose="020B0604020202020204" pitchFamily="34" charset="0"/>
              <a:buChar char="•"/>
            </a:pPr>
            <a:r>
              <a:rPr lang="en-GB" dirty="0"/>
              <a:t>‘Simon’ will say and perform a movement or action, such as, “Simon says do arm circles,” or “Simon says do star jumps.”</a:t>
            </a:r>
          </a:p>
          <a:p>
            <a:pPr marL="285750" indent="-285750">
              <a:buFont typeface="Arial" panose="020B0604020202020204" pitchFamily="34" charset="0"/>
              <a:buChar char="•"/>
            </a:pPr>
            <a:r>
              <a:rPr lang="en-GB" dirty="0"/>
              <a:t>All other players must copy the movement.</a:t>
            </a:r>
          </a:p>
          <a:p>
            <a:pPr marL="285750" indent="-285750">
              <a:buFont typeface="Arial" panose="020B0604020202020204" pitchFamily="34" charset="0"/>
              <a:buChar char="•"/>
            </a:pPr>
            <a:r>
              <a:rPr lang="en-GB" dirty="0"/>
              <a:t>You should not copy the action if the leader does not say, “Simon says…” before the action. If you do, you will perform a forfeit (such as five star jumps).</a:t>
            </a:r>
          </a:p>
          <a:p>
            <a:pPr marL="285750" indent="-285750">
              <a:buFont typeface="Arial" panose="020B0604020202020204" pitchFamily="34" charset="0"/>
              <a:buChar char="•"/>
            </a:pPr>
            <a:r>
              <a:rPr lang="en-GB" dirty="0"/>
              <a:t>Different people will take on the role of ‘Simon’ throughout the game. </a:t>
            </a:r>
          </a:p>
        </p:txBody>
      </p:sp>
      <p:sp>
        <p:nvSpPr>
          <p:cNvPr id="14" name="Rectangle: Rounded Corners 13">
            <a:extLst>
              <a:ext uri="{FF2B5EF4-FFF2-40B4-BE49-F238E27FC236}">
                <a16:creationId xmlns:a16="http://schemas.microsoft.com/office/drawing/2014/main" xmlns="" id="{034F8C36-2617-4C2A-8190-A22B6814217B}"/>
              </a:ext>
            </a:extLst>
          </p:cNvPr>
          <p:cNvSpPr/>
          <p:nvPr/>
        </p:nvSpPr>
        <p:spPr>
          <a:xfrm flipH="1" flipV="1">
            <a:off x="632173" y="1447539"/>
            <a:ext cx="7860474" cy="9089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xmlns="" id="{205EE061-B484-4DFB-A812-2915EA2EAFD5}"/>
              </a:ext>
            </a:extLst>
          </p:cNvPr>
          <p:cNvSpPr/>
          <p:nvPr/>
        </p:nvSpPr>
        <p:spPr>
          <a:xfrm flipH="1" flipV="1">
            <a:off x="632173" y="1572800"/>
            <a:ext cx="7860474" cy="90896"/>
          </a:xfrm>
          <a:prstGeom prst="roundRect">
            <a:avLst>
              <a:gd name="adj" fmla="val 50000"/>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F4B030EC-4F63-4317-BF57-332BF80C5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5052" y="1515650"/>
            <a:ext cx="2641378" cy="3826700"/>
          </a:xfrm>
          <a:prstGeom prst="rect">
            <a:avLst/>
          </a:prstGeom>
        </p:spPr>
      </p:pic>
    </p:spTree>
    <p:extLst>
      <p:ext uri="{BB962C8B-B14F-4D97-AF65-F5344CB8AC3E}">
        <p14:creationId xmlns:p14="http://schemas.microsoft.com/office/powerpoint/2010/main" val="131259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lstStyle/>
          <a:p>
            <a:pPr algn="ctr"/>
            <a:r>
              <a:rPr lang="en-GB" sz="3600" dirty="0">
                <a:latin typeface="+mj-lt"/>
              </a:rPr>
              <a:t>Fitness Circuit</a:t>
            </a:r>
          </a:p>
        </p:txBody>
      </p:sp>
      <p:sp>
        <p:nvSpPr>
          <p:cNvPr id="3" name="Rectangle: Rounded Corners 2">
            <a:extLst>
              <a:ext uri="{FF2B5EF4-FFF2-40B4-BE49-F238E27FC236}">
                <a16:creationId xmlns:a16="http://schemas.microsoft.com/office/drawing/2014/main" xmlns="" id="{8EF5C5DF-DB20-47B8-87DE-A6BF33CF962B}"/>
              </a:ext>
            </a:extLst>
          </p:cNvPr>
          <p:cNvSpPr/>
          <p:nvPr/>
        </p:nvSpPr>
        <p:spPr>
          <a:xfrm>
            <a:off x="582461" y="1499650"/>
            <a:ext cx="7910186" cy="1191816"/>
          </a:xfrm>
          <a:prstGeom prst="roundRect">
            <a:avLst/>
          </a:prstGeom>
          <a:solidFill>
            <a:schemeClr val="accent4">
              <a:lumMod val="40000"/>
              <a:lumOff val="60000"/>
            </a:schemeClr>
          </a:solidFill>
        </p:spPr>
        <p:txBody>
          <a:bodyPr wrap="square">
            <a:spAutoFit/>
          </a:bodyPr>
          <a:lstStyle/>
          <a:p>
            <a:r>
              <a:rPr lang="en-GB" sz="1600" b="1" dirty="0">
                <a:solidFill>
                  <a:srgbClr val="000000"/>
                </a:solidFill>
                <a:latin typeface="Twinkl" pitchFamily="2" charset="0"/>
              </a:rPr>
              <a:t>Teacher </a:t>
            </a:r>
          </a:p>
          <a:p>
            <a:r>
              <a:rPr lang="en-GB" sz="1600" dirty="0">
                <a:solidFill>
                  <a:srgbClr val="000000"/>
                </a:solidFill>
                <a:latin typeface="Twinkl" pitchFamily="2" charset="0"/>
              </a:rPr>
              <a:t>Lay out as many cones as the number of children in the group, e.g. 15 cones for 15 children. Make sure they are at least 2m apart and laid out in a easy to follow circuit.</a:t>
            </a:r>
          </a:p>
        </p:txBody>
      </p:sp>
      <p:sp>
        <p:nvSpPr>
          <p:cNvPr id="8" name="Rectangle: Rounded Corners 7">
            <a:extLst>
              <a:ext uri="{FF2B5EF4-FFF2-40B4-BE49-F238E27FC236}">
                <a16:creationId xmlns:a16="http://schemas.microsoft.com/office/drawing/2014/main" xmlns="" id="{5EFCA961-BBBB-418B-85C6-CBA00DB7D6E2}"/>
              </a:ext>
            </a:extLst>
          </p:cNvPr>
          <p:cNvSpPr/>
          <p:nvPr/>
        </p:nvSpPr>
        <p:spPr>
          <a:xfrm>
            <a:off x="601250" y="2765075"/>
            <a:ext cx="7903923" cy="1553229"/>
          </a:xfrm>
          <a:prstGeom prst="roundRect">
            <a:avLst>
              <a:gd name="adj" fmla="val 1335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22F8AE52-82A1-431E-B3C4-5FB0AA79EE66}"/>
              </a:ext>
            </a:extLst>
          </p:cNvPr>
          <p:cNvSpPr/>
          <p:nvPr/>
        </p:nvSpPr>
        <p:spPr>
          <a:xfrm>
            <a:off x="743123" y="2792705"/>
            <a:ext cx="7787101" cy="1530401"/>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Choose a cone of your own to stand by.</a:t>
            </a:r>
          </a:p>
          <a:p>
            <a:pPr marL="285750" indent="-285750">
              <a:buFont typeface="Arial" panose="020B0604020202020204" pitchFamily="34" charset="0"/>
              <a:buChar char="•"/>
            </a:pPr>
            <a:r>
              <a:rPr lang="en-GB" dirty="0"/>
              <a:t>When you hear an exercise from the list being called out, you will spend 15 seconds doing that exercise.</a:t>
            </a:r>
          </a:p>
          <a:p>
            <a:pPr marL="285750" indent="-285750">
              <a:buFont typeface="Arial" panose="020B0604020202020204" pitchFamily="34" charset="0"/>
              <a:buChar char="•"/>
            </a:pPr>
            <a:r>
              <a:rPr lang="en-GB" dirty="0"/>
              <a:t>After 15 seconds, walk to the next cone and carry out the next exercise that is called out.</a:t>
            </a:r>
          </a:p>
        </p:txBody>
      </p:sp>
      <p:grpSp>
        <p:nvGrpSpPr>
          <p:cNvPr id="10" name="Group 9">
            <a:extLst>
              <a:ext uri="{FF2B5EF4-FFF2-40B4-BE49-F238E27FC236}">
                <a16:creationId xmlns:a16="http://schemas.microsoft.com/office/drawing/2014/main" xmlns="" id="{5C24543E-D2F3-4922-BDC3-4338EA9D00F2}"/>
              </a:ext>
            </a:extLst>
          </p:cNvPr>
          <p:cNvGrpSpPr/>
          <p:nvPr/>
        </p:nvGrpSpPr>
        <p:grpSpPr>
          <a:xfrm>
            <a:off x="613775" y="4393456"/>
            <a:ext cx="7916450" cy="488518"/>
            <a:chOff x="601249" y="2229629"/>
            <a:chExt cx="7916450" cy="488518"/>
          </a:xfrm>
        </p:grpSpPr>
        <p:sp>
          <p:nvSpPr>
            <p:cNvPr id="11" name="Rectangle: Rounded Corners 10">
              <a:extLst>
                <a:ext uri="{FF2B5EF4-FFF2-40B4-BE49-F238E27FC236}">
                  <a16:creationId xmlns:a16="http://schemas.microsoft.com/office/drawing/2014/main" xmlns="" id="{FEB07785-8063-44AC-AE59-EF65F2D402B0}"/>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7A817C58-A7FA-4872-BED1-E47CAEEB9489}"/>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Exercises</a:t>
              </a:r>
            </a:p>
          </p:txBody>
        </p:sp>
      </p:grpSp>
      <p:sp>
        <p:nvSpPr>
          <p:cNvPr id="13" name="Rectangle 12">
            <a:extLst>
              <a:ext uri="{FF2B5EF4-FFF2-40B4-BE49-F238E27FC236}">
                <a16:creationId xmlns:a16="http://schemas.microsoft.com/office/drawing/2014/main" xmlns="" id="{8CF6A0F9-8B8B-46E0-8A32-AAC254023625}"/>
              </a:ext>
            </a:extLst>
          </p:cNvPr>
          <p:cNvSpPr/>
          <p:nvPr/>
        </p:nvSpPr>
        <p:spPr>
          <a:xfrm>
            <a:off x="582461" y="4925752"/>
            <a:ext cx="4352794" cy="1400383"/>
          </a:xfrm>
          <a:prstGeom prst="rect">
            <a:avLst/>
          </a:prstGeom>
        </p:spPr>
        <p:txBody>
          <a:bodyPr wrap="square">
            <a:spAutoFit/>
          </a:bodyPr>
          <a:lstStyle/>
          <a:p>
            <a:pPr marL="285750" indent="-285750">
              <a:buFont typeface="Arial" panose="020B0604020202020204" pitchFamily="34" charset="0"/>
              <a:buChar char="•"/>
            </a:pPr>
            <a:r>
              <a:rPr lang="en-GB" sz="1700" dirty="0"/>
              <a:t>Star jumps</a:t>
            </a:r>
          </a:p>
          <a:p>
            <a:pPr marL="285750" indent="-285750">
              <a:buFont typeface="Arial" panose="020B0604020202020204" pitchFamily="34" charset="0"/>
              <a:buChar char="•"/>
            </a:pPr>
            <a:r>
              <a:rPr lang="en-GB" sz="1700" dirty="0"/>
              <a:t>Running on the spot</a:t>
            </a:r>
          </a:p>
          <a:p>
            <a:pPr marL="285750" indent="-285750">
              <a:buFont typeface="Arial" panose="020B0604020202020204" pitchFamily="34" charset="0"/>
              <a:buChar char="•"/>
            </a:pPr>
            <a:r>
              <a:rPr lang="en-GB" sz="1700" dirty="0"/>
              <a:t>Lunges</a:t>
            </a:r>
          </a:p>
          <a:p>
            <a:pPr marL="285750" indent="-285750">
              <a:buFont typeface="Arial" panose="020B0604020202020204" pitchFamily="34" charset="0"/>
              <a:buChar char="•"/>
            </a:pPr>
            <a:r>
              <a:rPr lang="en-GB" sz="1700" dirty="0"/>
              <a:t>Punches</a:t>
            </a:r>
          </a:p>
          <a:p>
            <a:pPr marL="285750" indent="-285750">
              <a:buFont typeface="Arial" panose="020B0604020202020204" pitchFamily="34" charset="0"/>
              <a:buChar char="•"/>
            </a:pPr>
            <a:r>
              <a:rPr lang="en-GB" sz="1700" dirty="0"/>
              <a:t>Marching on the spot</a:t>
            </a:r>
          </a:p>
        </p:txBody>
      </p:sp>
      <p:sp>
        <p:nvSpPr>
          <p:cNvPr id="15" name="Rectangle 14">
            <a:extLst>
              <a:ext uri="{FF2B5EF4-FFF2-40B4-BE49-F238E27FC236}">
                <a16:creationId xmlns:a16="http://schemas.microsoft.com/office/drawing/2014/main" xmlns="" id="{50E4DED1-E9BB-460F-B097-1EEAEFDF6CB2}"/>
              </a:ext>
            </a:extLst>
          </p:cNvPr>
          <p:cNvSpPr/>
          <p:nvPr/>
        </p:nvSpPr>
        <p:spPr>
          <a:xfrm>
            <a:off x="3243271" y="4925752"/>
            <a:ext cx="4352794" cy="1400383"/>
          </a:xfrm>
          <a:prstGeom prst="rect">
            <a:avLst/>
          </a:prstGeom>
        </p:spPr>
        <p:txBody>
          <a:bodyPr wrap="square">
            <a:spAutoFit/>
          </a:bodyPr>
          <a:lstStyle/>
          <a:p>
            <a:pPr marL="285750" indent="-285750">
              <a:buFont typeface="Arial" panose="020B0604020202020204" pitchFamily="34" charset="0"/>
              <a:buChar char="•"/>
            </a:pPr>
            <a:r>
              <a:rPr lang="en-GB" sz="1700" dirty="0"/>
              <a:t>Squats</a:t>
            </a:r>
          </a:p>
          <a:p>
            <a:pPr marL="285750" indent="-285750">
              <a:buFont typeface="Arial" panose="020B0604020202020204" pitchFamily="34" charset="0"/>
              <a:buChar char="•"/>
            </a:pPr>
            <a:r>
              <a:rPr lang="en-GB" sz="1700" dirty="0"/>
              <a:t>Front Kicks</a:t>
            </a:r>
          </a:p>
          <a:p>
            <a:pPr marL="285750" indent="-285750">
              <a:buFont typeface="Arial" panose="020B0604020202020204" pitchFamily="34" charset="0"/>
              <a:buChar char="•"/>
            </a:pPr>
            <a:r>
              <a:rPr lang="en-GB" sz="1700" dirty="0"/>
              <a:t>Running and punching</a:t>
            </a:r>
          </a:p>
          <a:p>
            <a:pPr marL="285750" indent="-285750">
              <a:buFont typeface="Arial" panose="020B0604020202020204" pitchFamily="34" charset="0"/>
              <a:buChar char="•"/>
            </a:pPr>
            <a:r>
              <a:rPr lang="en-GB" sz="1700" dirty="0"/>
              <a:t>Mountain climbers</a:t>
            </a:r>
          </a:p>
          <a:p>
            <a:pPr marL="285750" indent="-285750">
              <a:buFont typeface="Arial" panose="020B0604020202020204" pitchFamily="34" charset="0"/>
              <a:buChar char="•"/>
            </a:pPr>
            <a:r>
              <a:rPr lang="en-GB" sz="1700" dirty="0"/>
              <a:t>Climb the rope</a:t>
            </a:r>
          </a:p>
        </p:txBody>
      </p:sp>
      <p:sp>
        <p:nvSpPr>
          <p:cNvPr id="17" name="Rectangle 16">
            <a:extLst>
              <a:ext uri="{FF2B5EF4-FFF2-40B4-BE49-F238E27FC236}">
                <a16:creationId xmlns:a16="http://schemas.microsoft.com/office/drawing/2014/main" xmlns="" id="{15723731-A8C2-416F-89E4-14027A8A6A8B}"/>
              </a:ext>
            </a:extLst>
          </p:cNvPr>
          <p:cNvSpPr/>
          <p:nvPr/>
        </p:nvSpPr>
        <p:spPr>
          <a:xfrm>
            <a:off x="6039047" y="4925752"/>
            <a:ext cx="4352794" cy="1400383"/>
          </a:xfrm>
          <a:prstGeom prst="rect">
            <a:avLst/>
          </a:prstGeom>
        </p:spPr>
        <p:txBody>
          <a:bodyPr wrap="square">
            <a:spAutoFit/>
          </a:bodyPr>
          <a:lstStyle/>
          <a:p>
            <a:pPr marL="285750" indent="-285750">
              <a:buFont typeface="Arial" panose="020B0604020202020204" pitchFamily="34" charset="0"/>
              <a:buChar char="•"/>
            </a:pPr>
            <a:r>
              <a:rPr lang="en-GB" sz="1700" dirty="0"/>
              <a:t>Frog jumps</a:t>
            </a:r>
          </a:p>
          <a:p>
            <a:pPr marL="285750" indent="-285750">
              <a:buFont typeface="Arial" panose="020B0604020202020204" pitchFamily="34" charset="0"/>
              <a:buChar char="•"/>
            </a:pPr>
            <a:r>
              <a:rPr lang="en-GB" sz="1700" dirty="0"/>
              <a:t>Freestyle dancing</a:t>
            </a:r>
          </a:p>
          <a:p>
            <a:pPr marL="285750" indent="-285750">
              <a:buFont typeface="Arial" panose="020B0604020202020204" pitchFamily="34" charset="0"/>
              <a:buChar char="•"/>
            </a:pPr>
            <a:r>
              <a:rPr lang="en-GB" sz="1700" dirty="0"/>
              <a:t>Knee lifts</a:t>
            </a:r>
          </a:p>
          <a:p>
            <a:pPr marL="285750" indent="-285750">
              <a:buFont typeface="Arial" panose="020B0604020202020204" pitchFamily="34" charset="0"/>
              <a:buChar char="•"/>
            </a:pPr>
            <a:r>
              <a:rPr lang="en-GB" sz="1700" dirty="0"/>
              <a:t>Touch alternate toes</a:t>
            </a:r>
          </a:p>
          <a:p>
            <a:pPr marL="285750" indent="-285750">
              <a:buFont typeface="Arial" panose="020B0604020202020204" pitchFamily="34" charset="0"/>
              <a:buChar char="•"/>
            </a:pPr>
            <a:r>
              <a:rPr lang="en-GB" sz="1700" dirty="0"/>
              <a:t>Own choice</a:t>
            </a:r>
          </a:p>
        </p:txBody>
      </p:sp>
    </p:spTree>
    <p:extLst>
      <p:ext uri="{BB962C8B-B14F-4D97-AF65-F5344CB8AC3E}">
        <p14:creationId xmlns:p14="http://schemas.microsoft.com/office/powerpoint/2010/main" val="42407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2"/>
            <a:ext cx="7903923" cy="1302707"/>
          </a:xfrm>
          <a:prstGeom prst="roundRect">
            <a:avLst>
              <a:gd name="adj" fmla="val 1013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Jump It!</a:t>
            </a:r>
          </a:p>
        </p:txBody>
      </p:sp>
      <p:sp>
        <p:nvSpPr>
          <p:cNvPr id="7" name="Rectangle 6"/>
          <p:cNvSpPr/>
          <p:nvPr/>
        </p:nvSpPr>
        <p:spPr>
          <a:xfrm>
            <a:off x="743123" y="1468122"/>
            <a:ext cx="7787101" cy="1253402"/>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at least 2m apart.</a:t>
            </a:r>
          </a:p>
          <a:p>
            <a:pPr marL="285750" indent="-285750">
              <a:buFont typeface="Arial" panose="020B0604020202020204" pitchFamily="34" charset="0"/>
              <a:buChar char="•"/>
            </a:pPr>
            <a:r>
              <a:rPr lang="en-GB" dirty="0"/>
              <a:t>Listen out for the different instructions as they are called out. </a:t>
            </a:r>
            <a:br>
              <a:rPr lang="en-GB" dirty="0"/>
            </a:br>
            <a:r>
              <a:rPr lang="en-GB" dirty="0"/>
              <a:t>Remember to stay at least 2m apart at all times.</a:t>
            </a:r>
          </a:p>
          <a:p>
            <a:pPr marL="285750" indent="-285750">
              <a:buFont typeface="Arial" panose="020B0604020202020204" pitchFamily="34" charset="0"/>
              <a:buChar char="•"/>
            </a:pPr>
            <a:r>
              <a:rPr lang="en-GB" dirty="0"/>
              <a:t>Can you think up any actions of your own?</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13775" y="2805826"/>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Instructions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6" y="3338122"/>
            <a:ext cx="6394537" cy="2585323"/>
          </a:xfrm>
          <a:prstGeom prst="rect">
            <a:avLst/>
          </a:prstGeom>
        </p:spPr>
        <p:txBody>
          <a:bodyPr wrap="square">
            <a:spAutoFit/>
          </a:bodyPr>
          <a:lstStyle/>
          <a:p>
            <a:pPr marL="285750" indent="-285750">
              <a:buFont typeface="Arial" panose="020B0604020202020204" pitchFamily="34" charset="0"/>
              <a:buChar char="•"/>
            </a:pPr>
            <a:r>
              <a:rPr lang="en-GB" b="1" dirty="0"/>
              <a:t>Kick it! </a:t>
            </a:r>
            <a:r>
              <a:rPr lang="en-GB" dirty="0"/>
              <a:t>Carefully, kick out in front of you.</a:t>
            </a:r>
          </a:p>
          <a:p>
            <a:pPr marL="285750" indent="-285750">
              <a:buFont typeface="Arial" panose="020B0604020202020204" pitchFamily="34" charset="0"/>
              <a:buChar char="•"/>
            </a:pPr>
            <a:r>
              <a:rPr lang="en-GB" b="1" dirty="0"/>
              <a:t>Twist it! </a:t>
            </a:r>
            <a:r>
              <a:rPr lang="en-GB" dirty="0"/>
              <a:t>Twist the top half of your body at the waist halfway round and then back again, keeping your feet in the same place on the floor. Then repeat, twisting to the other side.</a:t>
            </a:r>
          </a:p>
          <a:p>
            <a:pPr marL="285750" indent="-285750">
              <a:buFont typeface="Arial" panose="020B0604020202020204" pitchFamily="34" charset="0"/>
              <a:buChar char="•"/>
            </a:pPr>
            <a:r>
              <a:rPr lang="en-GB" b="1" dirty="0"/>
              <a:t>Spin it! </a:t>
            </a:r>
            <a:r>
              <a:rPr lang="en-GB" dirty="0"/>
              <a:t>Turn round in a circle.</a:t>
            </a:r>
          </a:p>
          <a:p>
            <a:pPr marL="285750" indent="-285750">
              <a:buFont typeface="Arial" panose="020B0604020202020204" pitchFamily="34" charset="0"/>
              <a:buChar char="•"/>
            </a:pPr>
            <a:r>
              <a:rPr lang="en-GB" b="1" dirty="0"/>
              <a:t>Pull it! </a:t>
            </a:r>
            <a:r>
              <a:rPr lang="en-GB" dirty="0"/>
              <a:t>Imagine you are pulling two levers down from above your head. </a:t>
            </a:r>
          </a:p>
          <a:p>
            <a:pPr marL="285750" indent="-285750">
              <a:buFont typeface="Arial" panose="020B0604020202020204" pitchFamily="34" charset="0"/>
              <a:buChar char="•"/>
            </a:pPr>
            <a:r>
              <a:rPr lang="en-GB" b="1" dirty="0"/>
              <a:t>Jump it! </a:t>
            </a:r>
            <a:r>
              <a:rPr lang="en-GB" dirty="0"/>
              <a:t>Jump as high as you can in the air.</a:t>
            </a:r>
          </a:p>
        </p:txBody>
      </p:sp>
      <p:pic>
        <p:nvPicPr>
          <p:cNvPr id="8" name="Picture 7">
            <a:extLst>
              <a:ext uri="{FF2B5EF4-FFF2-40B4-BE49-F238E27FC236}">
                <a16:creationId xmlns:a16="http://schemas.microsoft.com/office/drawing/2014/main" xmlns="" id="{158BDFD6-0F0D-4276-A631-1211D8931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561" y="2091847"/>
            <a:ext cx="1521434" cy="3989538"/>
          </a:xfrm>
          <a:prstGeom prst="rect">
            <a:avLst/>
          </a:prstGeom>
        </p:spPr>
      </p:pic>
    </p:spTree>
    <p:extLst>
      <p:ext uri="{BB962C8B-B14F-4D97-AF65-F5344CB8AC3E}">
        <p14:creationId xmlns:p14="http://schemas.microsoft.com/office/powerpoint/2010/main" val="298348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chor="ctr"/>
          <a:lstStyle/>
          <a:p>
            <a:pPr algn="ctr"/>
            <a:r>
              <a:rPr lang="en-GB" sz="3600" dirty="0">
                <a:latin typeface="+mj-lt"/>
              </a:rPr>
              <a:t>Making Shapes</a:t>
            </a:r>
          </a:p>
        </p:txBody>
      </p:sp>
      <p:sp>
        <p:nvSpPr>
          <p:cNvPr id="2" name="Rectangle 1">
            <a:extLst>
              <a:ext uri="{FF2B5EF4-FFF2-40B4-BE49-F238E27FC236}">
                <a16:creationId xmlns:a16="http://schemas.microsoft.com/office/drawing/2014/main" xmlns="" id="{9526704A-87AA-4540-BC77-F01E70912E37}"/>
              </a:ext>
            </a:extLst>
          </p:cNvPr>
          <p:cNvSpPr/>
          <p:nvPr/>
        </p:nvSpPr>
        <p:spPr>
          <a:xfrm>
            <a:off x="720247" y="1747317"/>
            <a:ext cx="5354876" cy="2862322"/>
          </a:xfrm>
          <a:prstGeom prst="rect">
            <a:avLst/>
          </a:prstGeom>
        </p:spPr>
        <p:txBody>
          <a:bodyPr wrap="square">
            <a:spAutoFit/>
          </a:bodyPr>
          <a:lstStyle/>
          <a:p>
            <a:pPr marL="285750" indent="-285750">
              <a:buFont typeface="Arial" panose="020B0604020202020204" pitchFamily="34" charset="0"/>
              <a:buChar char="•"/>
            </a:pPr>
            <a:r>
              <a:rPr lang="en-GB" dirty="0"/>
              <a:t>While staying 2m apart, move slowly around the space and listen out for the names of different shapes.</a:t>
            </a:r>
          </a:p>
          <a:p>
            <a:pPr marL="285750" indent="-285750">
              <a:buFont typeface="Arial" panose="020B0604020202020204" pitchFamily="34" charset="0"/>
              <a:buChar char="•"/>
            </a:pPr>
            <a:r>
              <a:rPr lang="en-GB" dirty="0"/>
              <a:t>When you hear a shape, jog around the space, tracing a path of that shape. For example, for a square, jog around an imaginary square-shaped path.</a:t>
            </a:r>
          </a:p>
          <a:p>
            <a:pPr marL="285750" indent="-285750">
              <a:buFont typeface="Arial" panose="020B0604020202020204" pitchFamily="34" charset="0"/>
              <a:buChar char="•"/>
            </a:pPr>
            <a:r>
              <a:rPr lang="en-GB" dirty="0"/>
              <a:t>Remember to stay 2m apart while following your own pathway.</a:t>
            </a:r>
            <a:br>
              <a:rPr lang="en-GB" dirty="0"/>
            </a:br>
            <a:endParaRPr lang="en-GB" dirty="0"/>
          </a:p>
        </p:txBody>
      </p:sp>
      <p:sp>
        <p:nvSpPr>
          <p:cNvPr id="14" name="Rectangle: Rounded Corners 13">
            <a:extLst>
              <a:ext uri="{FF2B5EF4-FFF2-40B4-BE49-F238E27FC236}">
                <a16:creationId xmlns:a16="http://schemas.microsoft.com/office/drawing/2014/main" xmlns="" id="{034F8C36-2617-4C2A-8190-A22B6814217B}"/>
              </a:ext>
            </a:extLst>
          </p:cNvPr>
          <p:cNvSpPr/>
          <p:nvPr/>
        </p:nvSpPr>
        <p:spPr>
          <a:xfrm flipH="1" flipV="1">
            <a:off x="632173" y="1447539"/>
            <a:ext cx="7860474" cy="9089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xmlns="" id="{205EE061-B484-4DFB-A812-2915EA2EAFD5}"/>
              </a:ext>
            </a:extLst>
          </p:cNvPr>
          <p:cNvSpPr/>
          <p:nvPr/>
        </p:nvSpPr>
        <p:spPr>
          <a:xfrm flipH="1" flipV="1">
            <a:off x="632173" y="1572800"/>
            <a:ext cx="7860474" cy="90896"/>
          </a:xfrm>
          <a:prstGeom prst="roundRect">
            <a:avLst>
              <a:gd name="adj" fmla="val 50000"/>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6439AFF8-C50F-438A-B787-14FBBE615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299" y="2267210"/>
            <a:ext cx="2313151" cy="3526077"/>
          </a:xfrm>
          <a:prstGeom prst="rect">
            <a:avLst/>
          </a:prstGeom>
        </p:spPr>
      </p:pic>
    </p:spTree>
    <p:extLst>
      <p:ext uri="{BB962C8B-B14F-4D97-AF65-F5344CB8AC3E}">
        <p14:creationId xmlns:p14="http://schemas.microsoft.com/office/powerpoint/2010/main" val="38783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88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2"/>
            <a:ext cx="7903923" cy="1064713"/>
          </a:xfrm>
          <a:prstGeom prst="roundRect">
            <a:avLst>
              <a:gd name="adj" fmla="val 1013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Bean Game</a:t>
            </a:r>
          </a:p>
        </p:txBody>
      </p:sp>
      <p:sp>
        <p:nvSpPr>
          <p:cNvPr id="7" name="Rectangle 6"/>
          <p:cNvSpPr/>
          <p:nvPr/>
        </p:nvSpPr>
        <p:spPr>
          <a:xfrm>
            <a:off x="743123" y="1468122"/>
            <a:ext cx="6634707" cy="976403"/>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Move slowly around the space and listen out for some different ‘bean commands’.</a:t>
            </a:r>
          </a:p>
          <a:p>
            <a:pPr marL="285750" indent="-285750">
              <a:buFont typeface="Arial" panose="020B0604020202020204" pitchFamily="34" charset="0"/>
              <a:buChar char="•"/>
            </a:pPr>
            <a:r>
              <a:rPr lang="en-GB" dirty="0"/>
              <a:t>Remain 2m apart at all times.</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13775" y="2567831"/>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Bean Commands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6" y="3100127"/>
            <a:ext cx="6394537" cy="3139321"/>
          </a:xfrm>
          <a:prstGeom prst="rect">
            <a:avLst/>
          </a:prstGeom>
        </p:spPr>
        <p:txBody>
          <a:bodyPr wrap="square">
            <a:spAutoFit/>
          </a:bodyPr>
          <a:lstStyle/>
          <a:p>
            <a:pPr marL="285750" indent="-285750">
              <a:buFont typeface="Arial" panose="020B0604020202020204" pitchFamily="34" charset="0"/>
              <a:buChar char="•"/>
            </a:pPr>
            <a:r>
              <a:rPr lang="en-GB" b="1" dirty="0"/>
              <a:t>Jumping bean – </a:t>
            </a:r>
            <a:r>
              <a:rPr lang="en-GB" dirty="0"/>
              <a:t>Jump on the spot.</a:t>
            </a:r>
          </a:p>
          <a:p>
            <a:pPr marL="285750" indent="-285750">
              <a:buFont typeface="Arial" panose="020B0604020202020204" pitchFamily="34" charset="0"/>
              <a:buChar char="•"/>
            </a:pPr>
            <a:r>
              <a:rPr lang="en-GB" b="1" dirty="0"/>
              <a:t>Runner bean – </a:t>
            </a:r>
            <a:r>
              <a:rPr lang="en-GB" dirty="0"/>
              <a:t>Run on the spot.</a:t>
            </a:r>
          </a:p>
          <a:p>
            <a:pPr marL="285750" indent="-285750">
              <a:buFont typeface="Arial" panose="020B0604020202020204" pitchFamily="34" charset="0"/>
              <a:buChar char="•"/>
            </a:pPr>
            <a:r>
              <a:rPr lang="en-GB" b="1" dirty="0"/>
              <a:t>Broad bean – </a:t>
            </a:r>
            <a:r>
              <a:rPr lang="en-GB" dirty="0"/>
              <a:t>Stretch your arms and legs out as wide as you can.</a:t>
            </a:r>
          </a:p>
          <a:p>
            <a:pPr marL="285750" indent="-285750">
              <a:buFont typeface="Arial" panose="020B0604020202020204" pitchFamily="34" charset="0"/>
              <a:buChar char="•"/>
            </a:pPr>
            <a:r>
              <a:rPr lang="en-GB" b="1" dirty="0"/>
              <a:t>Baked bean – </a:t>
            </a:r>
            <a:r>
              <a:rPr lang="en-GB" dirty="0"/>
              <a:t>Lay on the floor in a star shape.</a:t>
            </a:r>
          </a:p>
          <a:p>
            <a:pPr marL="285750" indent="-285750">
              <a:buFont typeface="Arial" panose="020B0604020202020204" pitchFamily="34" charset="0"/>
              <a:buChar char="•"/>
            </a:pPr>
            <a:r>
              <a:rPr lang="en-GB" b="1" dirty="0"/>
              <a:t>Jelly bean – </a:t>
            </a:r>
            <a:r>
              <a:rPr lang="en-GB" dirty="0"/>
              <a:t>Wobble like a jelly.</a:t>
            </a:r>
          </a:p>
          <a:p>
            <a:pPr marL="285750" indent="-285750">
              <a:buFont typeface="Arial" panose="020B0604020202020204" pitchFamily="34" charset="0"/>
              <a:buChar char="•"/>
            </a:pPr>
            <a:r>
              <a:rPr lang="en-GB" b="1" dirty="0"/>
              <a:t>Chilli bean – </a:t>
            </a:r>
            <a:r>
              <a:rPr lang="en-GB" dirty="0"/>
              <a:t>Shiver and shake as if you are cold.</a:t>
            </a:r>
          </a:p>
          <a:p>
            <a:pPr marL="285750" indent="-285750">
              <a:buFont typeface="Arial" panose="020B0604020202020204" pitchFamily="34" charset="0"/>
              <a:buChar char="•"/>
            </a:pPr>
            <a:r>
              <a:rPr lang="en-GB" b="1" dirty="0"/>
              <a:t>Frozen bean – </a:t>
            </a:r>
            <a:r>
              <a:rPr lang="en-GB" dirty="0"/>
              <a:t>Stand still.</a:t>
            </a:r>
          </a:p>
          <a:p>
            <a:pPr marL="285750" indent="-285750">
              <a:buFont typeface="Arial" panose="020B0604020202020204" pitchFamily="34" charset="0"/>
              <a:buChar char="•"/>
            </a:pPr>
            <a:r>
              <a:rPr lang="en-GB" b="1" dirty="0"/>
              <a:t>String bean – </a:t>
            </a:r>
            <a:r>
              <a:rPr lang="en-GB" dirty="0"/>
              <a:t>Stand on your tiptoes and make yourself as tall and thin as possible.</a:t>
            </a:r>
          </a:p>
          <a:p>
            <a:pPr marL="285750" indent="-285750">
              <a:buFont typeface="Arial" panose="020B0604020202020204" pitchFamily="34" charset="0"/>
              <a:buChar char="•"/>
            </a:pPr>
            <a:r>
              <a:rPr lang="en-GB" b="1" dirty="0"/>
              <a:t>Kidney bean – </a:t>
            </a:r>
            <a:r>
              <a:rPr lang="en-GB" dirty="0"/>
              <a:t>Touch your toes.</a:t>
            </a:r>
          </a:p>
        </p:txBody>
      </p:sp>
      <p:pic>
        <p:nvPicPr>
          <p:cNvPr id="6" name="Picture 5">
            <a:extLst>
              <a:ext uri="{FF2B5EF4-FFF2-40B4-BE49-F238E27FC236}">
                <a16:creationId xmlns:a16="http://schemas.microsoft.com/office/drawing/2014/main" xmlns="" id="{B5909DA3-3C7C-4B7F-88C1-C368D7FA2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1074" y="1315232"/>
            <a:ext cx="1071258" cy="4753627"/>
          </a:xfrm>
          <a:prstGeom prst="rect">
            <a:avLst/>
          </a:prstGeom>
        </p:spPr>
      </p:pic>
    </p:spTree>
    <p:extLst>
      <p:ext uri="{BB962C8B-B14F-4D97-AF65-F5344CB8AC3E}">
        <p14:creationId xmlns:p14="http://schemas.microsoft.com/office/powerpoint/2010/main" val="259721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2"/>
            <a:ext cx="7903923" cy="1340286"/>
          </a:xfrm>
          <a:prstGeom prst="roundRect">
            <a:avLst>
              <a:gd name="adj" fmla="val 1013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nchor="ctr"/>
          <a:lstStyle/>
          <a:p>
            <a:pPr algn="ctr"/>
            <a:r>
              <a:rPr lang="en-GB" sz="3600" dirty="0">
                <a:latin typeface="+mj-lt"/>
              </a:rPr>
              <a:t>Washing Machine</a:t>
            </a:r>
          </a:p>
        </p:txBody>
      </p:sp>
      <p:sp>
        <p:nvSpPr>
          <p:cNvPr id="7" name="Rectangle 6"/>
          <p:cNvSpPr/>
          <p:nvPr/>
        </p:nvSpPr>
        <p:spPr>
          <a:xfrm>
            <a:off x="743123" y="1468122"/>
            <a:ext cx="7373743" cy="1530401"/>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at least 2m apart.</a:t>
            </a:r>
          </a:p>
          <a:p>
            <a:pPr marL="285750" indent="-285750">
              <a:buFont typeface="Arial" panose="020B0604020202020204" pitchFamily="34" charset="0"/>
              <a:buChar char="•"/>
            </a:pPr>
            <a:r>
              <a:rPr lang="en-GB" dirty="0"/>
              <a:t>Begin to move slowly around the space, listening out for the washing </a:t>
            </a:r>
            <a:r>
              <a:rPr lang="en-GB"/>
              <a:t>machine command.</a:t>
            </a:r>
            <a:endParaRPr lang="en-GB" dirty="0"/>
          </a:p>
          <a:p>
            <a:pPr marL="285750" indent="-285750">
              <a:buFont typeface="Arial" panose="020B0604020202020204" pitchFamily="34" charset="0"/>
              <a:buChar char="•"/>
            </a:pPr>
            <a:r>
              <a:rPr lang="en-GB" dirty="0"/>
              <a:t>Remember to stay 2m apart.</a:t>
            </a:r>
          </a:p>
          <a:p>
            <a:endParaRPr lang="en-GB" dirty="0"/>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13775" y="2830877"/>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Washing Machine Commands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6" y="3363173"/>
            <a:ext cx="7672191" cy="1754326"/>
          </a:xfrm>
          <a:prstGeom prst="rect">
            <a:avLst/>
          </a:prstGeom>
        </p:spPr>
        <p:txBody>
          <a:bodyPr wrap="square">
            <a:spAutoFit/>
          </a:bodyPr>
          <a:lstStyle/>
          <a:p>
            <a:pPr marL="285750" indent="-285750">
              <a:buFont typeface="Arial" panose="020B0604020202020204" pitchFamily="34" charset="0"/>
              <a:buChar char="•"/>
            </a:pPr>
            <a:r>
              <a:rPr lang="en-GB" b="1" dirty="0"/>
              <a:t>Trousers – </a:t>
            </a:r>
            <a:r>
              <a:rPr lang="en-GB" dirty="0"/>
              <a:t>Stand up straight and as tall as you can.</a:t>
            </a:r>
          </a:p>
          <a:p>
            <a:pPr marL="285750" indent="-285750">
              <a:buFont typeface="Arial" panose="020B0604020202020204" pitchFamily="34" charset="0"/>
              <a:buChar char="•"/>
            </a:pPr>
            <a:r>
              <a:rPr lang="en-GB" b="1" dirty="0"/>
              <a:t>Dress – </a:t>
            </a:r>
            <a:r>
              <a:rPr lang="en-GB" dirty="0"/>
              <a:t>Stand still in a wide stance.</a:t>
            </a:r>
          </a:p>
          <a:p>
            <a:pPr marL="285750" indent="-285750">
              <a:buFont typeface="Arial" panose="020B0604020202020204" pitchFamily="34" charset="0"/>
              <a:buChar char="•"/>
            </a:pPr>
            <a:r>
              <a:rPr lang="en-GB" b="1" dirty="0"/>
              <a:t>Socks – </a:t>
            </a:r>
            <a:r>
              <a:rPr lang="en-GB" dirty="0"/>
              <a:t>Curl up in a ball.</a:t>
            </a:r>
          </a:p>
          <a:p>
            <a:pPr marL="285750" indent="-285750">
              <a:buFont typeface="Arial" panose="020B0604020202020204" pitchFamily="34" charset="0"/>
              <a:buChar char="•"/>
            </a:pPr>
            <a:r>
              <a:rPr lang="en-GB" b="1" dirty="0"/>
              <a:t>Washing machine – </a:t>
            </a:r>
            <a:r>
              <a:rPr lang="en-GB" dirty="0"/>
              <a:t>Turn round on the spot. </a:t>
            </a:r>
          </a:p>
          <a:p>
            <a:pPr marL="285750" indent="-285750">
              <a:buFont typeface="Arial" panose="020B0604020202020204" pitchFamily="34" charset="0"/>
              <a:buChar char="•"/>
            </a:pPr>
            <a:r>
              <a:rPr lang="en-GB" b="1" dirty="0"/>
              <a:t>Washing line – </a:t>
            </a:r>
            <a:r>
              <a:rPr lang="en-GB" dirty="0"/>
              <a:t>Flap about as if drying </a:t>
            </a:r>
            <a:br>
              <a:rPr lang="en-GB" dirty="0"/>
            </a:br>
            <a:r>
              <a:rPr lang="en-GB" dirty="0"/>
              <a:t>on the line in the breeze.</a:t>
            </a:r>
          </a:p>
        </p:txBody>
      </p:sp>
      <p:pic>
        <p:nvPicPr>
          <p:cNvPr id="8" name="Picture 7">
            <a:extLst>
              <a:ext uri="{FF2B5EF4-FFF2-40B4-BE49-F238E27FC236}">
                <a16:creationId xmlns:a16="http://schemas.microsoft.com/office/drawing/2014/main" xmlns="" id="{6D1745FA-82FB-4ADF-9542-D381495DC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174" y="4233797"/>
            <a:ext cx="2636721" cy="1881537"/>
          </a:xfrm>
          <a:prstGeom prst="rect">
            <a:avLst/>
          </a:prstGeom>
        </p:spPr>
      </p:pic>
    </p:spTree>
    <p:extLst>
      <p:ext uri="{BB962C8B-B14F-4D97-AF65-F5344CB8AC3E}">
        <p14:creationId xmlns:p14="http://schemas.microsoft.com/office/powerpoint/2010/main" val="9586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2"/>
            <a:ext cx="7903923" cy="1340286"/>
          </a:xfrm>
          <a:prstGeom prst="roundRect">
            <a:avLst>
              <a:gd name="adj" fmla="val 1013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nchor="ctr"/>
          <a:lstStyle/>
          <a:p>
            <a:pPr algn="ctr"/>
            <a:r>
              <a:rPr lang="en-GB" sz="3600" dirty="0">
                <a:latin typeface="+mj-lt"/>
              </a:rPr>
              <a:t>Wacky Walks</a:t>
            </a:r>
          </a:p>
        </p:txBody>
      </p:sp>
      <p:sp>
        <p:nvSpPr>
          <p:cNvPr id="7" name="Rectangle 6"/>
          <p:cNvSpPr/>
          <p:nvPr/>
        </p:nvSpPr>
        <p:spPr>
          <a:xfrm>
            <a:off x="743123" y="1468122"/>
            <a:ext cx="7373743" cy="1253402"/>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at least 2m apart.</a:t>
            </a:r>
          </a:p>
          <a:p>
            <a:pPr marL="285750" indent="-285750">
              <a:buFont typeface="Arial" panose="020B0604020202020204" pitchFamily="34" charset="0"/>
              <a:buChar char="•"/>
            </a:pPr>
            <a:r>
              <a:rPr lang="en-GB" dirty="0"/>
              <a:t>When instructed you will walk around the space in a wacky walk!</a:t>
            </a:r>
          </a:p>
          <a:p>
            <a:pPr marL="285750" indent="-285750">
              <a:buFont typeface="Arial" panose="020B0604020202020204" pitchFamily="34" charset="0"/>
              <a:buChar char="•"/>
            </a:pPr>
            <a:r>
              <a:rPr lang="en-GB" dirty="0"/>
              <a:t>Listen out for different ways of walking and remember to stay </a:t>
            </a:r>
            <a:br>
              <a:rPr lang="en-GB" dirty="0"/>
            </a:br>
            <a:r>
              <a:rPr lang="en-GB" dirty="0"/>
              <a:t>2m apart.</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13775" y="2830877"/>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Wacky Walks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7" y="3363173"/>
            <a:ext cx="5455086" cy="2585323"/>
          </a:xfrm>
          <a:prstGeom prst="rect">
            <a:avLst/>
          </a:prstGeom>
        </p:spPr>
        <p:txBody>
          <a:bodyPr wrap="square">
            <a:spAutoFit/>
          </a:bodyPr>
          <a:lstStyle/>
          <a:p>
            <a:pPr marL="285750" indent="-285750">
              <a:buFont typeface="Arial" panose="020B0604020202020204" pitchFamily="34" charset="0"/>
              <a:buChar char="•"/>
            </a:pPr>
            <a:r>
              <a:rPr lang="en-GB" dirty="0"/>
              <a:t>Walk with big strides.</a:t>
            </a:r>
          </a:p>
          <a:p>
            <a:pPr marL="285750" indent="-285750">
              <a:buFont typeface="Arial" panose="020B0604020202020204" pitchFamily="34" charset="0"/>
              <a:buChar char="•"/>
            </a:pPr>
            <a:r>
              <a:rPr lang="en-GB" dirty="0"/>
              <a:t>Walk with tiny steps.</a:t>
            </a:r>
          </a:p>
          <a:p>
            <a:pPr marL="285750" indent="-285750">
              <a:buFont typeface="Arial" panose="020B0604020202020204" pitchFamily="34" charset="0"/>
              <a:buChar char="•"/>
            </a:pPr>
            <a:r>
              <a:rPr lang="en-GB" dirty="0"/>
              <a:t>Walk backwards – take care!</a:t>
            </a:r>
          </a:p>
          <a:p>
            <a:pPr marL="285750" indent="-285750">
              <a:buFont typeface="Arial" panose="020B0604020202020204" pitchFamily="34" charset="0"/>
              <a:buChar char="•"/>
            </a:pPr>
            <a:r>
              <a:rPr lang="en-GB" dirty="0"/>
              <a:t>Walk sideways.</a:t>
            </a:r>
          </a:p>
          <a:p>
            <a:pPr marL="285750" indent="-285750">
              <a:buFont typeface="Arial" panose="020B0604020202020204" pitchFamily="34" charset="0"/>
              <a:buChar char="•"/>
            </a:pPr>
            <a:r>
              <a:rPr lang="en-GB" dirty="0"/>
              <a:t>Pretend you are walking through heavy mud.</a:t>
            </a:r>
          </a:p>
          <a:p>
            <a:pPr marL="285750" indent="-285750">
              <a:buFont typeface="Arial" panose="020B0604020202020204" pitchFamily="34" charset="0"/>
              <a:buChar char="•"/>
            </a:pPr>
            <a:r>
              <a:rPr lang="en-GB" dirty="0"/>
              <a:t>Imagine you are walking over hot coals.</a:t>
            </a:r>
          </a:p>
          <a:p>
            <a:pPr marL="285750" indent="-285750">
              <a:buFont typeface="Arial" panose="020B0604020202020204" pitchFamily="34" charset="0"/>
              <a:buChar char="•"/>
            </a:pPr>
            <a:r>
              <a:rPr lang="en-GB" dirty="0"/>
              <a:t>Walk slowly and wrap your arms round your body to give yourself a hug.</a:t>
            </a:r>
          </a:p>
          <a:p>
            <a:pPr marL="285750" indent="-285750">
              <a:buFont typeface="Arial" panose="020B0604020202020204" pitchFamily="34" charset="0"/>
              <a:buChar char="•"/>
            </a:pPr>
            <a:r>
              <a:rPr lang="en-GB" dirty="0"/>
              <a:t>Walk and flap your arms like a chicken!</a:t>
            </a:r>
          </a:p>
        </p:txBody>
      </p:sp>
      <p:pic>
        <p:nvPicPr>
          <p:cNvPr id="6" name="Picture 5">
            <a:extLst>
              <a:ext uri="{FF2B5EF4-FFF2-40B4-BE49-F238E27FC236}">
                <a16:creationId xmlns:a16="http://schemas.microsoft.com/office/drawing/2014/main" xmlns="" id="{4D921E70-1712-4671-BC99-2CCA910240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850" y="2480153"/>
            <a:ext cx="2514748" cy="3638811"/>
          </a:xfrm>
          <a:prstGeom prst="rect">
            <a:avLst/>
          </a:prstGeom>
        </p:spPr>
      </p:pic>
    </p:spTree>
    <p:extLst>
      <p:ext uri="{BB962C8B-B14F-4D97-AF65-F5344CB8AC3E}">
        <p14:creationId xmlns:p14="http://schemas.microsoft.com/office/powerpoint/2010/main" val="137994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56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3"/>
            <a:ext cx="7903923" cy="75156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Animal Walks</a:t>
            </a:r>
          </a:p>
        </p:txBody>
      </p:sp>
      <p:sp>
        <p:nvSpPr>
          <p:cNvPr id="7" name="Rectangle 6"/>
          <p:cNvSpPr/>
          <p:nvPr/>
        </p:nvSpPr>
        <p:spPr>
          <a:xfrm>
            <a:off x="843332" y="1468122"/>
            <a:ext cx="7632700" cy="699404"/>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Move around the space while staying 2m apart. </a:t>
            </a:r>
          </a:p>
          <a:p>
            <a:pPr marL="285750" indent="-285750">
              <a:buFont typeface="Arial" panose="020B0604020202020204" pitchFamily="34" charset="0"/>
              <a:buChar char="•"/>
            </a:pPr>
            <a:r>
              <a:rPr lang="en-GB" dirty="0"/>
              <a:t>Listen out for the different animal movements being called out.</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01249" y="2229629"/>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Can you demonstrate these animal movements?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7" y="2724348"/>
            <a:ext cx="4572000" cy="2862322"/>
          </a:xfrm>
          <a:prstGeom prst="rect">
            <a:avLst/>
          </a:prstGeom>
        </p:spPr>
        <p:txBody>
          <a:bodyPr>
            <a:spAutoFit/>
          </a:bodyPr>
          <a:lstStyle/>
          <a:p>
            <a:pPr marL="252000" indent="-285750">
              <a:buFont typeface="Arial" panose="020B0604020202020204" pitchFamily="34" charset="0"/>
              <a:buChar char="•"/>
            </a:pPr>
            <a:r>
              <a:rPr lang="en-GB" dirty="0"/>
              <a:t>a frog jumping</a:t>
            </a:r>
          </a:p>
          <a:p>
            <a:pPr marL="252000" indent="-285750">
              <a:buFont typeface="Arial" panose="020B0604020202020204" pitchFamily="34" charset="0"/>
              <a:buChar char="•"/>
            </a:pPr>
            <a:r>
              <a:rPr lang="en-GB" dirty="0"/>
              <a:t>a bunny hopping</a:t>
            </a:r>
          </a:p>
          <a:p>
            <a:pPr marL="252000" indent="-285750">
              <a:buFont typeface="Arial" panose="020B0604020202020204" pitchFamily="34" charset="0"/>
              <a:buChar char="•"/>
            </a:pPr>
            <a:r>
              <a:rPr lang="en-GB" dirty="0"/>
              <a:t>a crab walking</a:t>
            </a:r>
          </a:p>
          <a:p>
            <a:pPr marL="252000" indent="-285750">
              <a:buFont typeface="Arial" panose="020B0604020202020204" pitchFamily="34" charset="0"/>
              <a:buChar char="•"/>
            </a:pPr>
            <a:r>
              <a:rPr lang="en-GB" dirty="0"/>
              <a:t>a monkey walking</a:t>
            </a:r>
          </a:p>
          <a:p>
            <a:pPr marL="252000" indent="-285750">
              <a:buFont typeface="Arial" panose="020B0604020202020204" pitchFamily="34" charset="0"/>
              <a:buChar char="•"/>
            </a:pPr>
            <a:r>
              <a:rPr lang="en-GB" dirty="0"/>
              <a:t>a horse galloping</a:t>
            </a:r>
          </a:p>
          <a:p>
            <a:pPr marL="252000" indent="-285750">
              <a:buFont typeface="Arial" panose="020B0604020202020204" pitchFamily="34" charset="0"/>
              <a:buChar char="•"/>
            </a:pPr>
            <a:r>
              <a:rPr lang="en-GB" dirty="0"/>
              <a:t>a fish swimming</a:t>
            </a:r>
          </a:p>
          <a:p>
            <a:pPr marL="252000" indent="-285750">
              <a:buFont typeface="Arial" panose="020B0604020202020204" pitchFamily="34" charset="0"/>
              <a:buChar char="•"/>
            </a:pPr>
            <a:r>
              <a:rPr lang="en-GB" dirty="0"/>
              <a:t>an elephant stomping</a:t>
            </a:r>
          </a:p>
          <a:p>
            <a:pPr marL="252000" indent="-285750">
              <a:buFont typeface="Arial" panose="020B0604020202020204" pitchFamily="34" charset="0"/>
              <a:buChar char="•"/>
            </a:pPr>
            <a:r>
              <a:rPr lang="en-GB" dirty="0"/>
              <a:t>a cheetah running</a:t>
            </a:r>
          </a:p>
          <a:p>
            <a:pPr marL="252000" indent="-285750">
              <a:buFont typeface="Arial" panose="020B0604020202020204" pitchFamily="34" charset="0"/>
              <a:buChar char="•"/>
            </a:pPr>
            <a:r>
              <a:rPr lang="en-GB" dirty="0"/>
              <a:t>a butterfly flying</a:t>
            </a:r>
          </a:p>
          <a:p>
            <a:pPr marL="252000" indent="-285750">
              <a:buFont typeface="Arial" panose="020B0604020202020204" pitchFamily="34" charset="0"/>
              <a:buChar char="•"/>
            </a:pPr>
            <a:r>
              <a:rPr lang="en-GB" dirty="0"/>
              <a:t>a duck waddling</a:t>
            </a:r>
          </a:p>
        </p:txBody>
      </p:sp>
      <p:sp>
        <p:nvSpPr>
          <p:cNvPr id="11" name="Rectangle: Rounded Corners 10">
            <a:extLst>
              <a:ext uri="{FF2B5EF4-FFF2-40B4-BE49-F238E27FC236}">
                <a16:creationId xmlns:a16="http://schemas.microsoft.com/office/drawing/2014/main" xmlns="" id="{886D1BD0-46DE-4489-9B3C-41E1CDB44467}"/>
              </a:ext>
            </a:extLst>
          </p:cNvPr>
          <p:cNvSpPr/>
          <p:nvPr/>
        </p:nvSpPr>
        <p:spPr>
          <a:xfrm>
            <a:off x="655046" y="5624279"/>
            <a:ext cx="3815142" cy="408623"/>
          </a:xfrm>
          <a:prstGeom prst="roundRect">
            <a:avLst/>
          </a:prstGeom>
          <a:solidFill>
            <a:srgbClr val="2CB7BC"/>
          </a:solidFill>
        </p:spPr>
        <p:txBody>
          <a:bodyPr wrap="none">
            <a:spAutoFit/>
          </a:bodyPr>
          <a:lstStyle/>
          <a:p>
            <a:r>
              <a:rPr lang="en-GB" b="1" dirty="0">
                <a:solidFill>
                  <a:schemeClr val="bg1"/>
                </a:solidFill>
              </a:rPr>
              <a:t>Can you think of any of more?      </a:t>
            </a:r>
            <a:endParaRPr lang="en-GB" dirty="0">
              <a:solidFill>
                <a:schemeClr val="bg1"/>
              </a:solidFill>
            </a:endParaRPr>
          </a:p>
        </p:txBody>
      </p:sp>
      <p:pic>
        <p:nvPicPr>
          <p:cNvPr id="13" name="Picture 12">
            <a:extLst>
              <a:ext uri="{FF2B5EF4-FFF2-40B4-BE49-F238E27FC236}">
                <a16:creationId xmlns:a16="http://schemas.microsoft.com/office/drawing/2014/main" xmlns="" id="{CBFA58B3-9184-4EF0-AEAF-C1B1F1BDF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7288" y="3120242"/>
            <a:ext cx="4509370" cy="3021945"/>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3"/>
            <a:ext cx="7903923" cy="488515"/>
          </a:xfrm>
          <a:prstGeom prst="roundRect">
            <a:avLst>
              <a:gd name="adj" fmla="val 1923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Roll-a-Movement</a:t>
            </a:r>
          </a:p>
        </p:txBody>
      </p:sp>
      <p:sp>
        <p:nvSpPr>
          <p:cNvPr id="7" name="Rectangle 6"/>
          <p:cNvSpPr/>
          <p:nvPr/>
        </p:nvSpPr>
        <p:spPr>
          <a:xfrm>
            <a:off x="843332" y="1468122"/>
            <a:ext cx="7632700" cy="422405"/>
          </a:xfrm>
          <a:prstGeom prst="rect">
            <a:avLst/>
          </a:prstGeom>
        </p:spPr>
        <p:txBody>
          <a:bodyPr wrap="square" lIns="0" tIns="72000" rIns="0" bIns="72000">
            <a:spAutoFit/>
          </a:bodyPr>
          <a:lstStyle/>
          <a:p>
            <a:r>
              <a:rPr lang="en-GB" dirty="0"/>
              <a:t>Stand at least 2m apart.</a:t>
            </a:r>
          </a:p>
        </p:txBody>
      </p:sp>
      <p:sp>
        <p:nvSpPr>
          <p:cNvPr id="2" name="Rectangle 1">
            <a:extLst>
              <a:ext uri="{FF2B5EF4-FFF2-40B4-BE49-F238E27FC236}">
                <a16:creationId xmlns:a16="http://schemas.microsoft.com/office/drawing/2014/main" xmlns="" id="{9526704A-87AA-4540-BC77-F01E70912E37}"/>
              </a:ext>
            </a:extLst>
          </p:cNvPr>
          <p:cNvSpPr/>
          <p:nvPr/>
        </p:nvSpPr>
        <p:spPr>
          <a:xfrm>
            <a:off x="720246" y="2724348"/>
            <a:ext cx="5480137" cy="1754326"/>
          </a:xfrm>
          <a:prstGeom prst="rect">
            <a:avLst/>
          </a:prstGeom>
        </p:spPr>
        <p:txBody>
          <a:bodyPr wrap="square">
            <a:spAutoFit/>
          </a:bodyPr>
          <a:lstStyle/>
          <a:p>
            <a:pPr marL="252000" indent="-285750">
              <a:buFont typeface="Arial" panose="020B0604020202020204" pitchFamily="34" charset="0"/>
              <a:buChar char="•"/>
            </a:pPr>
            <a:r>
              <a:rPr lang="en-GB" dirty="0"/>
              <a:t>If a one is rolled, jump.</a:t>
            </a:r>
          </a:p>
          <a:p>
            <a:pPr marL="252000" indent="-285750">
              <a:buFont typeface="Arial" panose="020B0604020202020204" pitchFamily="34" charset="0"/>
              <a:buChar char="•"/>
            </a:pPr>
            <a:r>
              <a:rPr lang="en-GB" dirty="0"/>
              <a:t>If two is rolled, hop.</a:t>
            </a:r>
          </a:p>
          <a:p>
            <a:pPr marL="252000" indent="-285750">
              <a:buFont typeface="Arial" panose="020B0604020202020204" pitchFamily="34" charset="0"/>
              <a:buChar char="•"/>
            </a:pPr>
            <a:r>
              <a:rPr lang="en-GB" dirty="0"/>
              <a:t>If three is rolled, skip.</a:t>
            </a:r>
          </a:p>
          <a:p>
            <a:pPr marL="252000" indent="-285750">
              <a:buFont typeface="Arial" panose="020B0604020202020204" pitchFamily="34" charset="0"/>
              <a:buChar char="•"/>
            </a:pPr>
            <a:r>
              <a:rPr lang="en-GB" dirty="0"/>
              <a:t>If four is rolled, gallop.</a:t>
            </a:r>
          </a:p>
          <a:p>
            <a:pPr marL="252000" indent="-285750">
              <a:buFont typeface="Arial" panose="020B0604020202020204" pitchFamily="34" charset="0"/>
              <a:buChar char="•"/>
            </a:pPr>
            <a:r>
              <a:rPr lang="en-GB" dirty="0"/>
              <a:t>If five is rolled, sidestep.</a:t>
            </a:r>
          </a:p>
          <a:p>
            <a:pPr marL="252000" indent="-285750">
              <a:buFont typeface="Arial" panose="020B0604020202020204" pitchFamily="34" charset="0"/>
              <a:buChar char="•"/>
            </a:pPr>
            <a:r>
              <a:rPr lang="en-GB" dirty="0"/>
              <a:t>If six is rolled, choose your own way of moving. </a:t>
            </a:r>
          </a:p>
        </p:txBody>
      </p:sp>
      <p:sp>
        <p:nvSpPr>
          <p:cNvPr id="11" name="Rectangle: Rounded Corners 10">
            <a:extLst>
              <a:ext uri="{FF2B5EF4-FFF2-40B4-BE49-F238E27FC236}">
                <a16:creationId xmlns:a16="http://schemas.microsoft.com/office/drawing/2014/main" xmlns="" id="{886D1BD0-46DE-4489-9B3C-41E1CDB44467}"/>
              </a:ext>
            </a:extLst>
          </p:cNvPr>
          <p:cNvSpPr/>
          <p:nvPr/>
        </p:nvSpPr>
        <p:spPr>
          <a:xfrm>
            <a:off x="655046" y="4496937"/>
            <a:ext cx="5602816" cy="408623"/>
          </a:xfrm>
          <a:prstGeom prst="roundRect">
            <a:avLst/>
          </a:prstGeom>
          <a:solidFill>
            <a:srgbClr val="2CB7BC"/>
          </a:solidFill>
        </p:spPr>
        <p:txBody>
          <a:bodyPr wrap="none">
            <a:spAutoFit/>
          </a:bodyPr>
          <a:lstStyle/>
          <a:p>
            <a:r>
              <a:rPr lang="en-GB" b="1" dirty="0">
                <a:solidFill>
                  <a:schemeClr val="bg1"/>
                </a:solidFill>
              </a:rPr>
              <a:t>Keep a distance of 2m apart while travelling.          </a:t>
            </a:r>
          </a:p>
        </p:txBody>
      </p:sp>
      <p:grpSp>
        <p:nvGrpSpPr>
          <p:cNvPr id="8" name="Group 7">
            <a:extLst>
              <a:ext uri="{FF2B5EF4-FFF2-40B4-BE49-F238E27FC236}">
                <a16:creationId xmlns:a16="http://schemas.microsoft.com/office/drawing/2014/main" xmlns="" id="{14712AAE-684D-4020-9CC9-4C2E5B6D9DAB}"/>
              </a:ext>
            </a:extLst>
          </p:cNvPr>
          <p:cNvGrpSpPr/>
          <p:nvPr/>
        </p:nvGrpSpPr>
        <p:grpSpPr>
          <a:xfrm>
            <a:off x="601250" y="1979112"/>
            <a:ext cx="7903923" cy="751562"/>
            <a:chOff x="601250" y="1979112"/>
            <a:chExt cx="7903923" cy="751562"/>
          </a:xfrm>
        </p:grpSpPr>
        <p:sp>
          <p:nvSpPr>
            <p:cNvPr id="12" name="Rectangle: Rounded Corners 11">
              <a:extLst>
                <a:ext uri="{FF2B5EF4-FFF2-40B4-BE49-F238E27FC236}">
                  <a16:creationId xmlns:a16="http://schemas.microsoft.com/office/drawing/2014/main" xmlns="" id="{21AF839A-7722-4B99-AA28-D0ADDF1BEF11}"/>
                </a:ext>
              </a:extLst>
            </p:cNvPr>
            <p:cNvSpPr/>
            <p:nvPr/>
          </p:nvSpPr>
          <p:spPr>
            <a:xfrm>
              <a:off x="601250" y="1979112"/>
              <a:ext cx="7903923" cy="751562"/>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FD2778F8-388A-450F-8C25-D8DADA47E96A}"/>
                </a:ext>
              </a:extLst>
            </p:cNvPr>
            <p:cNvSpPr/>
            <p:nvPr/>
          </p:nvSpPr>
          <p:spPr>
            <a:xfrm>
              <a:off x="843333" y="2006741"/>
              <a:ext cx="5369578" cy="699404"/>
            </a:xfrm>
            <a:prstGeom prst="rect">
              <a:avLst/>
            </a:prstGeom>
          </p:spPr>
          <p:txBody>
            <a:bodyPr wrap="square" lIns="0" tIns="72000" rIns="0" bIns="72000">
              <a:spAutoFit/>
            </a:bodyPr>
            <a:lstStyle/>
            <a:p>
              <a:r>
                <a:rPr lang="en-GB" b="1" dirty="0">
                  <a:solidFill>
                    <a:schemeClr val="bg1"/>
                  </a:solidFill>
                </a:rPr>
                <a:t>On the roll of a dice, travel around the space in one of the following ways:</a:t>
              </a:r>
            </a:p>
          </p:txBody>
        </p:sp>
      </p:grpSp>
      <p:pic>
        <p:nvPicPr>
          <p:cNvPr id="6" name="Picture 5">
            <a:extLst>
              <a:ext uri="{FF2B5EF4-FFF2-40B4-BE49-F238E27FC236}">
                <a16:creationId xmlns:a16="http://schemas.microsoft.com/office/drawing/2014/main" xmlns="" id="{638808BE-B8D4-412C-9296-C615B9529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7555" y="1966587"/>
            <a:ext cx="2444764" cy="3363238"/>
          </a:xfrm>
          <a:prstGeom prst="rect">
            <a:avLst/>
          </a:prstGeom>
        </p:spPr>
      </p:pic>
    </p:spTree>
    <p:extLst>
      <p:ext uri="{BB962C8B-B14F-4D97-AF65-F5344CB8AC3E}">
        <p14:creationId xmlns:p14="http://schemas.microsoft.com/office/powerpoint/2010/main" val="28599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3"/>
            <a:ext cx="7903923" cy="103966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Video Game</a:t>
            </a:r>
          </a:p>
        </p:txBody>
      </p:sp>
      <p:sp>
        <p:nvSpPr>
          <p:cNvPr id="7" name="Rectangle 6"/>
          <p:cNvSpPr/>
          <p:nvPr/>
        </p:nvSpPr>
        <p:spPr>
          <a:xfrm>
            <a:off x="843332" y="1468122"/>
            <a:ext cx="7632700" cy="976403"/>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at least 2m apart.</a:t>
            </a:r>
          </a:p>
          <a:p>
            <a:pPr marL="285750" indent="-285750">
              <a:buFont typeface="Arial" panose="020B0604020202020204" pitchFamily="34" charset="0"/>
              <a:buChar char="•"/>
            </a:pPr>
            <a:r>
              <a:rPr lang="en-GB" dirty="0"/>
              <a:t>Follow the instructions as they are called out while staying 2m apart.</a:t>
            </a:r>
          </a:p>
          <a:p>
            <a:pPr marL="285750" indent="-285750">
              <a:buFont typeface="Arial" panose="020B0604020202020204" pitchFamily="34" charset="0"/>
              <a:buChar char="•"/>
            </a:pPr>
            <a:r>
              <a:rPr lang="en-GB" dirty="0"/>
              <a:t>After a short while, take it in turns to call out the instructions.</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01249" y="2567831"/>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Video Game Instructions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7" y="3062550"/>
            <a:ext cx="4572000" cy="1754326"/>
          </a:xfrm>
          <a:prstGeom prst="rect">
            <a:avLst/>
          </a:prstGeom>
        </p:spPr>
        <p:txBody>
          <a:bodyPr>
            <a:spAutoFit/>
          </a:bodyPr>
          <a:lstStyle/>
          <a:p>
            <a:pPr marL="285750" indent="-285750">
              <a:buFont typeface="Arial" panose="020B0604020202020204" pitchFamily="34" charset="0"/>
              <a:buChar char="•"/>
            </a:pPr>
            <a:r>
              <a:rPr lang="en-GB" dirty="0"/>
              <a:t>Play – walk </a:t>
            </a:r>
          </a:p>
          <a:p>
            <a:pPr marL="285750" indent="-285750">
              <a:buFont typeface="Arial" panose="020B0604020202020204" pitchFamily="34" charset="0"/>
              <a:buChar char="•"/>
            </a:pPr>
            <a:r>
              <a:rPr lang="en-GB" dirty="0"/>
              <a:t>Fast forward – run </a:t>
            </a:r>
          </a:p>
          <a:p>
            <a:pPr marL="285750" indent="-285750">
              <a:buFont typeface="Arial" panose="020B0604020202020204" pitchFamily="34" charset="0"/>
              <a:buChar char="•"/>
            </a:pPr>
            <a:r>
              <a:rPr lang="en-GB" dirty="0"/>
              <a:t>Rewind – move backwards</a:t>
            </a:r>
          </a:p>
          <a:p>
            <a:pPr marL="285750" indent="-285750">
              <a:buFont typeface="Arial" panose="020B0604020202020204" pitchFamily="34" charset="0"/>
              <a:buChar char="•"/>
            </a:pPr>
            <a:r>
              <a:rPr lang="en-GB" dirty="0"/>
              <a:t>Pause – freeze </a:t>
            </a:r>
          </a:p>
          <a:p>
            <a:pPr marL="285750" indent="-285750">
              <a:buFont typeface="Arial" panose="020B0604020202020204" pitchFamily="34" charset="0"/>
              <a:buChar char="•"/>
            </a:pPr>
            <a:r>
              <a:rPr lang="en-GB" dirty="0"/>
              <a:t>Record – pull a silly face</a:t>
            </a:r>
          </a:p>
          <a:p>
            <a:pPr marL="285750" indent="-285750">
              <a:buFont typeface="Arial" panose="020B0604020202020204" pitchFamily="34" charset="0"/>
              <a:buChar char="•"/>
            </a:pPr>
            <a:r>
              <a:rPr lang="en-GB" dirty="0"/>
              <a:t>Slow motion – move slowly</a:t>
            </a:r>
          </a:p>
        </p:txBody>
      </p:sp>
      <p:pic>
        <p:nvPicPr>
          <p:cNvPr id="6" name="Picture 5">
            <a:extLst>
              <a:ext uri="{FF2B5EF4-FFF2-40B4-BE49-F238E27FC236}">
                <a16:creationId xmlns:a16="http://schemas.microsoft.com/office/drawing/2014/main" xmlns="" id="{3080DB29-BE1C-4554-B6FC-EF20AB64F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6072" y="2521713"/>
            <a:ext cx="2065222" cy="3722512"/>
          </a:xfrm>
          <a:prstGeom prst="rect">
            <a:avLst/>
          </a:prstGeom>
        </p:spPr>
      </p:pic>
    </p:spTree>
    <p:extLst>
      <p:ext uri="{BB962C8B-B14F-4D97-AF65-F5344CB8AC3E}">
        <p14:creationId xmlns:p14="http://schemas.microsoft.com/office/powerpoint/2010/main" val="27661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3"/>
            <a:ext cx="7903923" cy="1039660"/>
          </a:xfrm>
          <a:prstGeom prst="roundRect">
            <a:avLst>
              <a:gd name="adj" fmla="val 1064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Hoop Moves</a:t>
            </a:r>
          </a:p>
        </p:txBody>
      </p:sp>
      <p:sp>
        <p:nvSpPr>
          <p:cNvPr id="7" name="Rectangle 6"/>
          <p:cNvSpPr/>
          <p:nvPr/>
        </p:nvSpPr>
        <p:spPr>
          <a:xfrm>
            <a:off x="843332" y="1468122"/>
            <a:ext cx="7632700" cy="976403"/>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in a hoop, at least 2m apart from everyone else.</a:t>
            </a:r>
          </a:p>
          <a:p>
            <a:pPr marL="285750" indent="-285750">
              <a:buFont typeface="Arial" panose="020B0604020202020204" pitchFamily="34" charset="0"/>
              <a:buChar char="•"/>
            </a:pPr>
            <a:r>
              <a:rPr lang="en-GB" dirty="0"/>
              <a:t>Listen to the different instructions of what to do while you are inside your hoop.</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01249" y="2542779"/>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Hoop Move Instructions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7" y="3037498"/>
            <a:ext cx="4572000" cy="2862322"/>
          </a:xfrm>
          <a:prstGeom prst="rect">
            <a:avLst/>
          </a:prstGeom>
        </p:spPr>
        <p:txBody>
          <a:bodyPr>
            <a:spAutoFit/>
          </a:bodyPr>
          <a:lstStyle/>
          <a:p>
            <a:pPr marL="285750" indent="-285750">
              <a:buFont typeface="Arial" panose="020B0604020202020204" pitchFamily="34" charset="0"/>
              <a:buChar char="•"/>
            </a:pPr>
            <a:r>
              <a:rPr lang="en-GB" dirty="0"/>
              <a:t>Jump up in the air.</a:t>
            </a:r>
          </a:p>
          <a:p>
            <a:pPr marL="285750" indent="-285750">
              <a:buFont typeface="Arial" panose="020B0604020202020204" pitchFamily="34" charset="0"/>
              <a:buChar char="•"/>
            </a:pPr>
            <a:r>
              <a:rPr lang="en-GB" dirty="0"/>
              <a:t>Hop on one leg.</a:t>
            </a:r>
          </a:p>
          <a:p>
            <a:pPr marL="285750" indent="-285750">
              <a:buFont typeface="Arial" panose="020B0604020202020204" pitchFamily="34" charset="0"/>
              <a:buChar char="•"/>
            </a:pPr>
            <a:r>
              <a:rPr lang="en-GB" dirty="0"/>
              <a:t>Dance your best moves.</a:t>
            </a:r>
          </a:p>
          <a:p>
            <a:pPr marL="285750" indent="-285750">
              <a:buFont typeface="Arial" panose="020B0604020202020204" pitchFamily="34" charset="0"/>
              <a:buChar char="•"/>
            </a:pPr>
            <a:r>
              <a:rPr lang="en-GB" dirty="0"/>
              <a:t>Run on the spot.</a:t>
            </a:r>
          </a:p>
          <a:p>
            <a:pPr marL="285750" indent="-285750">
              <a:buFont typeface="Arial" panose="020B0604020202020204" pitchFamily="34" charset="0"/>
              <a:buChar char="•"/>
            </a:pPr>
            <a:r>
              <a:rPr lang="en-GB" dirty="0"/>
              <a:t>Touch your toes.</a:t>
            </a:r>
          </a:p>
          <a:p>
            <a:pPr marL="285750" indent="-285750">
              <a:buFont typeface="Arial" panose="020B0604020202020204" pitchFamily="34" charset="0"/>
              <a:buChar char="•"/>
            </a:pPr>
            <a:r>
              <a:rPr lang="en-GB" dirty="0"/>
              <a:t>Balance on one leg.</a:t>
            </a:r>
          </a:p>
          <a:p>
            <a:pPr marL="285750" indent="-285750">
              <a:buFont typeface="Arial" panose="020B0604020202020204" pitchFamily="34" charset="0"/>
              <a:buChar char="•"/>
            </a:pPr>
            <a:r>
              <a:rPr lang="en-GB" dirty="0"/>
              <a:t>Do star jumps.</a:t>
            </a:r>
          </a:p>
          <a:p>
            <a:pPr marL="285750" indent="-285750">
              <a:buFont typeface="Arial" panose="020B0604020202020204" pitchFamily="34" charset="0"/>
              <a:buChar char="•"/>
            </a:pPr>
            <a:r>
              <a:rPr lang="en-GB" dirty="0"/>
              <a:t>Squat down.</a:t>
            </a:r>
          </a:p>
          <a:p>
            <a:pPr marL="285750" indent="-285750">
              <a:buFont typeface="Arial" panose="020B0604020202020204" pitchFamily="34" charset="0"/>
              <a:buChar char="•"/>
            </a:pPr>
            <a:r>
              <a:rPr lang="en-GB" dirty="0"/>
              <a:t>Skip on the spot.</a:t>
            </a:r>
          </a:p>
          <a:p>
            <a:pPr marL="285750" indent="-285750">
              <a:buFont typeface="Arial" panose="020B0604020202020204" pitchFamily="34" charset="0"/>
              <a:buChar char="•"/>
            </a:pPr>
            <a:r>
              <a:rPr lang="en-GB" dirty="0"/>
              <a:t>Freeze!</a:t>
            </a:r>
          </a:p>
        </p:txBody>
      </p:sp>
      <p:sp>
        <p:nvSpPr>
          <p:cNvPr id="8" name="Rectangle 7">
            <a:extLst>
              <a:ext uri="{FF2B5EF4-FFF2-40B4-BE49-F238E27FC236}">
                <a16:creationId xmlns:a16="http://schemas.microsoft.com/office/drawing/2014/main" xmlns="" id="{BDFA8AC8-6439-43C3-B38E-C3A373979A31}"/>
              </a:ext>
            </a:extLst>
          </p:cNvPr>
          <p:cNvSpPr/>
          <p:nvPr/>
        </p:nvSpPr>
        <p:spPr>
          <a:xfrm>
            <a:off x="744690" y="5849748"/>
            <a:ext cx="2044149" cy="369332"/>
          </a:xfrm>
          <a:prstGeom prst="rect">
            <a:avLst/>
          </a:prstGeom>
        </p:spPr>
        <p:txBody>
          <a:bodyPr wrap="none">
            <a:spAutoFit/>
          </a:bodyPr>
          <a:lstStyle/>
          <a:p>
            <a:r>
              <a:rPr lang="en-GB" b="1" dirty="0">
                <a:solidFill>
                  <a:srgbClr val="F08115"/>
                </a:solidFill>
              </a:rPr>
              <a:t>Equipment: hoops</a:t>
            </a:r>
          </a:p>
        </p:txBody>
      </p:sp>
      <p:pic>
        <p:nvPicPr>
          <p:cNvPr id="15" name="Picture 14">
            <a:extLst>
              <a:ext uri="{FF2B5EF4-FFF2-40B4-BE49-F238E27FC236}">
                <a16:creationId xmlns:a16="http://schemas.microsoft.com/office/drawing/2014/main" xmlns="" id="{55A8EA21-58C9-44F4-90C6-10FEF895F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3354" y="5417933"/>
            <a:ext cx="3018773" cy="871162"/>
          </a:xfrm>
          <a:prstGeom prst="rect">
            <a:avLst/>
          </a:prstGeom>
        </p:spPr>
      </p:pic>
      <p:pic>
        <p:nvPicPr>
          <p:cNvPr id="13" name="Picture 12">
            <a:extLst>
              <a:ext uri="{FF2B5EF4-FFF2-40B4-BE49-F238E27FC236}">
                <a16:creationId xmlns:a16="http://schemas.microsoft.com/office/drawing/2014/main" xmlns="" id="{001E8742-E7E2-44DD-9D3D-BD5BDA591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803" y="2163971"/>
            <a:ext cx="1474028" cy="3929941"/>
          </a:xfrm>
          <a:prstGeom prst="rect">
            <a:avLst/>
          </a:prstGeom>
        </p:spPr>
      </p:pic>
    </p:spTree>
    <p:extLst>
      <p:ext uri="{BB962C8B-B14F-4D97-AF65-F5344CB8AC3E}">
        <p14:creationId xmlns:p14="http://schemas.microsoft.com/office/powerpoint/2010/main" val="4886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2"/>
            <a:ext cx="7903923" cy="1315233"/>
          </a:xfrm>
          <a:prstGeom prst="roundRect">
            <a:avLst>
              <a:gd name="adj" fmla="val 1095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Traffic Lights</a:t>
            </a:r>
          </a:p>
        </p:txBody>
      </p:sp>
      <p:sp>
        <p:nvSpPr>
          <p:cNvPr id="7" name="Rectangle 6"/>
          <p:cNvSpPr/>
          <p:nvPr/>
        </p:nvSpPr>
        <p:spPr>
          <a:xfrm>
            <a:off x="843332" y="1468122"/>
            <a:ext cx="7632700" cy="1253402"/>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at least 2m apart.</a:t>
            </a:r>
          </a:p>
          <a:p>
            <a:pPr marL="285750" indent="-285750">
              <a:buFont typeface="Arial" panose="020B0604020202020204" pitchFamily="34" charset="0"/>
              <a:buChar char="•"/>
            </a:pPr>
            <a:r>
              <a:rPr lang="en-GB" dirty="0"/>
              <a:t>Listen out for the traffic light instruction as it is called out and move in that way around the space.</a:t>
            </a:r>
          </a:p>
          <a:p>
            <a:pPr marL="285750" indent="-285750">
              <a:buFont typeface="Arial" panose="020B0604020202020204" pitchFamily="34" charset="0"/>
              <a:buChar char="•"/>
            </a:pPr>
            <a:r>
              <a:rPr lang="en-GB" dirty="0"/>
              <a:t>Remember to stay 2m apart.</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01249" y="2805826"/>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Traffic Light Instructions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7" y="3300545"/>
            <a:ext cx="4572000" cy="1754326"/>
          </a:xfrm>
          <a:prstGeom prst="rect">
            <a:avLst/>
          </a:prstGeom>
        </p:spPr>
        <p:txBody>
          <a:bodyPr>
            <a:spAutoFit/>
          </a:bodyPr>
          <a:lstStyle/>
          <a:p>
            <a:pPr marL="285750" indent="-285750">
              <a:buFont typeface="Arial" panose="020B0604020202020204" pitchFamily="34" charset="0"/>
              <a:buChar char="•"/>
            </a:pPr>
            <a:r>
              <a:rPr lang="en-GB" dirty="0"/>
              <a:t>Red – stop</a:t>
            </a:r>
          </a:p>
          <a:p>
            <a:pPr marL="285750" indent="-285750">
              <a:buFont typeface="Arial" panose="020B0604020202020204" pitchFamily="34" charset="0"/>
              <a:buChar char="•"/>
            </a:pPr>
            <a:r>
              <a:rPr lang="en-GB" dirty="0"/>
              <a:t>Amber – jog on the spot </a:t>
            </a:r>
          </a:p>
          <a:p>
            <a:pPr marL="285750" indent="-285750">
              <a:buFont typeface="Arial" panose="020B0604020202020204" pitchFamily="34" charset="0"/>
              <a:buChar char="•"/>
            </a:pPr>
            <a:r>
              <a:rPr lang="en-GB" dirty="0"/>
              <a:t>Green – go </a:t>
            </a:r>
          </a:p>
          <a:p>
            <a:pPr marL="285750" indent="-285750">
              <a:buFont typeface="Arial" panose="020B0604020202020204" pitchFamily="34" charset="0"/>
              <a:buChar char="•"/>
            </a:pPr>
            <a:r>
              <a:rPr lang="en-GB" dirty="0"/>
              <a:t>First gear – walk </a:t>
            </a:r>
          </a:p>
          <a:p>
            <a:pPr marL="285750" indent="-285750">
              <a:buFont typeface="Arial" panose="020B0604020202020204" pitchFamily="34" charset="0"/>
              <a:buChar char="•"/>
            </a:pPr>
            <a:r>
              <a:rPr lang="en-GB" dirty="0"/>
              <a:t>Second gear – jog </a:t>
            </a:r>
          </a:p>
          <a:p>
            <a:pPr marL="285750" indent="-285750">
              <a:buFont typeface="Arial" panose="020B0604020202020204" pitchFamily="34" charset="0"/>
              <a:buChar char="•"/>
            </a:pPr>
            <a:r>
              <a:rPr lang="en-GB" dirty="0"/>
              <a:t>Third gear – sprint </a:t>
            </a:r>
          </a:p>
        </p:txBody>
      </p:sp>
      <p:pic>
        <p:nvPicPr>
          <p:cNvPr id="6" name="Picture 5">
            <a:extLst>
              <a:ext uri="{FF2B5EF4-FFF2-40B4-BE49-F238E27FC236}">
                <a16:creationId xmlns:a16="http://schemas.microsoft.com/office/drawing/2014/main" xmlns="" id="{C0BC4B7A-12D4-4281-AFEA-6408E25F5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4811" y="2282843"/>
            <a:ext cx="1569395" cy="4049064"/>
          </a:xfrm>
          <a:prstGeom prst="rect">
            <a:avLst/>
          </a:prstGeom>
        </p:spPr>
      </p:pic>
    </p:spTree>
    <p:extLst>
      <p:ext uri="{BB962C8B-B14F-4D97-AF65-F5344CB8AC3E}">
        <p14:creationId xmlns:p14="http://schemas.microsoft.com/office/powerpoint/2010/main" val="270592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3"/>
            <a:ext cx="7903923" cy="1039660"/>
          </a:xfrm>
          <a:prstGeom prst="roundRect">
            <a:avLst>
              <a:gd name="adj" fmla="val 1064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Pirate Ship</a:t>
            </a:r>
          </a:p>
        </p:txBody>
      </p:sp>
      <p:sp>
        <p:nvSpPr>
          <p:cNvPr id="7" name="Rectangle 6"/>
          <p:cNvSpPr/>
          <p:nvPr/>
        </p:nvSpPr>
        <p:spPr>
          <a:xfrm>
            <a:off x="843332" y="1468122"/>
            <a:ext cx="7632700" cy="976403"/>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at least 2m apart. </a:t>
            </a:r>
          </a:p>
          <a:p>
            <a:pPr marL="285750" indent="-285750">
              <a:buFont typeface="Arial" panose="020B0604020202020204" pitchFamily="34" charset="0"/>
              <a:buChar char="•"/>
            </a:pPr>
            <a:r>
              <a:rPr lang="en-GB" dirty="0"/>
              <a:t>Follow the pirate command as it is called out.</a:t>
            </a:r>
          </a:p>
          <a:p>
            <a:pPr marL="285750" indent="-285750">
              <a:buFont typeface="Arial" panose="020B0604020202020204" pitchFamily="34" charset="0"/>
              <a:buChar char="•"/>
            </a:pPr>
            <a:r>
              <a:rPr lang="en-GB" dirty="0"/>
              <a:t>Remember to stay 2m apart.</a:t>
            </a:r>
          </a:p>
        </p:txBody>
      </p:sp>
      <p:grpSp>
        <p:nvGrpSpPr>
          <p:cNvPr id="10" name="Group 9">
            <a:extLst>
              <a:ext uri="{FF2B5EF4-FFF2-40B4-BE49-F238E27FC236}">
                <a16:creationId xmlns:a16="http://schemas.microsoft.com/office/drawing/2014/main" xmlns="" id="{2700C172-F3AA-4BAE-BC26-DDE255DB50CE}"/>
              </a:ext>
            </a:extLst>
          </p:cNvPr>
          <p:cNvGrpSpPr/>
          <p:nvPr/>
        </p:nvGrpSpPr>
        <p:grpSpPr>
          <a:xfrm>
            <a:off x="601249" y="2542779"/>
            <a:ext cx="7916450" cy="488518"/>
            <a:chOff x="601249" y="2229629"/>
            <a:chExt cx="7916450" cy="488518"/>
          </a:xfrm>
        </p:grpSpPr>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01249" y="2229629"/>
              <a:ext cx="7916450" cy="488518"/>
            </a:xfrm>
            <a:prstGeom prst="roundRect">
              <a:avLst>
                <a:gd name="adj" fmla="val 19697"/>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153EA1DE-F6A8-4F33-A34B-1423B1BD4151}"/>
                </a:ext>
              </a:extLst>
            </p:cNvPr>
            <p:cNvSpPr/>
            <p:nvPr/>
          </p:nvSpPr>
          <p:spPr>
            <a:xfrm>
              <a:off x="755650" y="2269787"/>
              <a:ext cx="7632700" cy="422405"/>
            </a:xfrm>
            <a:prstGeom prst="rect">
              <a:avLst/>
            </a:prstGeom>
          </p:spPr>
          <p:txBody>
            <a:bodyPr wrap="square" lIns="0" tIns="72000" rIns="0" bIns="72000">
              <a:spAutoFit/>
            </a:bodyPr>
            <a:lstStyle/>
            <a:p>
              <a:r>
                <a:rPr lang="en-GB" b="1" dirty="0">
                  <a:solidFill>
                    <a:schemeClr val="bg1"/>
                  </a:solidFill>
                </a:rPr>
                <a:t>Pirate Commands</a:t>
              </a:r>
            </a:p>
          </p:txBody>
        </p:sp>
      </p:grpSp>
      <p:sp>
        <p:nvSpPr>
          <p:cNvPr id="2" name="Rectangle 1">
            <a:extLst>
              <a:ext uri="{FF2B5EF4-FFF2-40B4-BE49-F238E27FC236}">
                <a16:creationId xmlns:a16="http://schemas.microsoft.com/office/drawing/2014/main" xmlns="" id="{9526704A-87AA-4540-BC77-F01E70912E37}"/>
              </a:ext>
            </a:extLst>
          </p:cNvPr>
          <p:cNvSpPr/>
          <p:nvPr/>
        </p:nvSpPr>
        <p:spPr>
          <a:xfrm>
            <a:off x="720247" y="3037498"/>
            <a:ext cx="7333990" cy="2970044"/>
          </a:xfrm>
          <a:prstGeom prst="rect">
            <a:avLst/>
          </a:prstGeom>
        </p:spPr>
        <p:txBody>
          <a:bodyPr wrap="square">
            <a:spAutoFit/>
          </a:bodyPr>
          <a:lstStyle/>
          <a:p>
            <a:pPr marL="285750" indent="-285750">
              <a:buFont typeface="Arial" panose="020B0604020202020204" pitchFamily="34" charset="0"/>
              <a:buChar char="•"/>
            </a:pPr>
            <a:r>
              <a:rPr lang="en-GB" sz="1700" b="1" dirty="0"/>
              <a:t>Climb the rigging! </a:t>
            </a:r>
            <a:r>
              <a:rPr lang="en-GB" sz="1700" dirty="0"/>
              <a:t>Move your arms and legs up </a:t>
            </a:r>
            <a:br>
              <a:rPr lang="en-GB" sz="1700" dirty="0"/>
            </a:br>
            <a:r>
              <a:rPr lang="en-GB" sz="1700" dirty="0"/>
              <a:t>and down as if you are climbing the rigging.</a:t>
            </a:r>
          </a:p>
          <a:p>
            <a:pPr marL="285750" indent="-285750">
              <a:buFont typeface="Arial" panose="020B0604020202020204" pitchFamily="34" charset="0"/>
              <a:buChar char="•"/>
            </a:pPr>
            <a:r>
              <a:rPr lang="en-GB" sz="1700" b="1" dirty="0"/>
              <a:t>Captain’s aboard! </a:t>
            </a:r>
            <a:r>
              <a:rPr lang="en-GB" sz="1700" dirty="0"/>
              <a:t>Stand up straight and salute.</a:t>
            </a:r>
          </a:p>
          <a:p>
            <a:pPr marL="285750" indent="-285750">
              <a:buFont typeface="Arial" panose="020B0604020202020204" pitchFamily="34" charset="0"/>
              <a:buChar char="•"/>
            </a:pPr>
            <a:r>
              <a:rPr lang="en-GB" sz="1700" b="1" dirty="0"/>
              <a:t>Scrub the decks! </a:t>
            </a:r>
            <a:r>
              <a:rPr lang="en-GB" sz="1700" dirty="0"/>
              <a:t>Crouch down low and pretend </a:t>
            </a:r>
            <a:br>
              <a:rPr lang="en-GB" sz="1700" dirty="0"/>
            </a:br>
            <a:r>
              <a:rPr lang="en-GB" sz="1700" dirty="0"/>
              <a:t>to scrub the floor.</a:t>
            </a:r>
          </a:p>
          <a:p>
            <a:pPr marL="285750" indent="-285750">
              <a:buFont typeface="Arial" panose="020B0604020202020204" pitchFamily="34" charset="0"/>
              <a:buChar char="•"/>
            </a:pPr>
            <a:r>
              <a:rPr lang="en-GB" sz="1700" b="1" dirty="0"/>
              <a:t>Man overboard! </a:t>
            </a:r>
            <a:r>
              <a:rPr lang="en-GB" sz="1700" dirty="0"/>
              <a:t>Pretend to swim.</a:t>
            </a:r>
          </a:p>
          <a:p>
            <a:pPr marL="285750" indent="-285750">
              <a:buFont typeface="Arial" panose="020B0604020202020204" pitchFamily="34" charset="0"/>
              <a:buChar char="•"/>
            </a:pPr>
            <a:r>
              <a:rPr lang="en-GB" sz="1700" b="1" dirty="0"/>
              <a:t>Dig for treasure! </a:t>
            </a:r>
            <a:r>
              <a:rPr lang="en-GB" sz="1700" dirty="0"/>
              <a:t>Pretend to dig for treasure.</a:t>
            </a:r>
          </a:p>
          <a:p>
            <a:pPr marL="285750" indent="-285750">
              <a:buFont typeface="Arial" panose="020B0604020202020204" pitchFamily="34" charset="0"/>
              <a:buChar char="•"/>
            </a:pPr>
            <a:r>
              <a:rPr lang="en-GB" sz="1700" b="1" dirty="0"/>
              <a:t>Rats on board! </a:t>
            </a:r>
            <a:r>
              <a:rPr lang="en-GB" sz="1700" dirty="0"/>
              <a:t>Sit on the floor, hugging your </a:t>
            </a:r>
            <a:br>
              <a:rPr lang="en-GB" sz="1700" dirty="0"/>
            </a:br>
            <a:r>
              <a:rPr lang="en-GB" sz="1700" dirty="0"/>
              <a:t>knees into your chest.</a:t>
            </a:r>
          </a:p>
          <a:p>
            <a:pPr marL="285750" indent="-285750">
              <a:buFont typeface="Arial" panose="020B0604020202020204" pitchFamily="34" charset="0"/>
              <a:buChar char="•"/>
            </a:pPr>
            <a:r>
              <a:rPr lang="en-GB" sz="1700" b="1" dirty="0"/>
              <a:t>Land ahoy! </a:t>
            </a:r>
            <a:r>
              <a:rPr lang="en-GB" sz="1700" dirty="0"/>
              <a:t>Put one hand above your eyes as if you have </a:t>
            </a:r>
            <a:br>
              <a:rPr lang="en-GB" sz="1700" dirty="0"/>
            </a:br>
            <a:r>
              <a:rPr lang="en-GB" sz="1700" dirty="0"/>
              <a:t>spotted land. Point with the other hand to show your fellow pirates.</a:t>
            </a:r>
          </a:p>
        </p:txBody>
      </p:sp>
      <p:pic>
        <p:nvPicPr>
          <p:cNvPr id="6" name="Picture 5">
            <a:extLst>
              <a:ext uri="{FF2B5EF4-FFF2-40B4-BE49-F238E27FC236}">
                <a16:creationId xmlns:a16="http://schemas.microsoft.com/office/drawing/2014/main" xmlns="" id="{E102AF08-6B8D-4A91-A413-19D28C5C7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14847" y="2054269"/>
            <a:ext cx="1628031" cy="4215007"/>
          </a:xfrm>
          <a:prstGeom prst="rect">
            <a:avLst/>
          </a:prstGeom>
        </p:spPr>
      </p:pic>
    </p:spTree>
    <p:extLst>
      <p:ext uri="{BB962C8B-B14F-4D97-AF65-F5344CB8AC3E}">
        <p14:creationId xmlns:p14="http://schemas.microsoft.com/office/powerpoint/2010/main" val="33154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37A71B3-9F90-4804-B7E9-BA2BB390233F}"/>
              </a:ext>
            </a:extLst>
          </p:cNvPr>
          <p:cNvSpPr/>
          <p:nvPr/>
        </p:nvSpPr>
        <p:spPr>
          <a:xfrm>
            <a:off x="601250" y="1440492"/>
            <a:ext cx="7903923" cy="1315233"/>
          </a:xfrm>
          <a:prstGeom prst="roundRect">
            <a:avLst>
              <a:gd name="adj" fmla="val 1095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nchor="ctr"/>
          <a:lstStyle/>
          <a:p>
            <a:pPr algn="ctr"/>
            <a:r>
              <a:rPr lang="en-GB" sz="3600" dirty="0">
                <a:latin typeface="+mj-lt"/>
              </a:rPr>
              <a:t>Moving Monsters</a:t>
            </a:r>
          </a:p>
        </p:txBody>
      </p:sp>
      <p:sp>
        <p:nvSpPr>
          <p:cNvPr id="7" name="Rectangle 6"/>
          <p:cNvSpPr/>
          <p:nvPr/>
        </p:nvSpPr>
        <p:spPr>
          <a:xfrm>
            <a:off x="843332" y="1468122"/>
            <a:ext cx="7632700" cy="1253402"/>
          </a:xfrm>
          <a:prstGeom prst="rect">
            <a:avLst/>
          </a:prstGeom>
        </p:spPr>
        <p:txBody>
          <a:bodyPr wrap="square" lIns="0" tIns="72000" rIns="0" bIns="72000">
            <a:spAutoFit/>
          </a:bodyPr>
          <a:lstStyle/>
          <a:p>
            <a:pPr marL="285750" indent="-285750">
              <a:buFont typeface="Arial" panose="020B0604020202020204" pitchFamily="34" charset="0"/>
              <a:buChar char="•"/>
            </a:pPr>
            <a:r>
              <a:rPr lang="en-GB" dirty="0"/>
              <a:t>Stand at least 2m apart.</a:t>
            </a:r>
          </a:p>
          <a:p>
            <a:pPr marL="285750" indent="-285750">
              <a:buFont typeface="Arial" panose="020B0604020202020204" pitchFamily="34" charset="0"/>
              <a:buChar char="•"/>
            </a:pPr>
            <a:r>
              <a:rPr lang="en-GB" dirty="0"/>
              <a:t>Listen for the names of the Moving Monsters and move in the appropriate way, remembering to stay 2m apart.</a:t>
            </a:r>
          </a:p>
          <a:p>
            <a:pPr marL="285750" indent="-285750">
              <a:buFont typeface="Arial" panose="020B0604020202020204" pitchFamily="34" charset="0"/>
              <a:buChar char="•"/>
            </a:pPr>
            <a:r>
              <a:rPr lang="en-GB" dirty="0"/>
              <a:t>Can you think up any Moving Monsters of your own?</a:t>
            </a:r>
          </a:p>
        </p:txBody>
      </p:sp>
      <p:sp>
        <p:nvSpPr>
          <p:cNvPr id="5" name="Rectangle: Rounded Corners 4">
            <a:extLst>
              <a:ext uri="{FF2B5EF4-FFF2-40B4-BE49-F238E27FC236}">
                <a16:creationId xmlns:a16="http://schemas.microsoft.com/office/drawing/2014/main" xmlns="" id="{B55972A8-6B4E-42CE-80FA-8C4E33FB5617}"/>
              </a:ext>
            </a:extLst>
          </p:cNvPr>
          <p:cNvSpPr/>
          <p:nvPr/>
        </p:nvSpPr>
        <p:spPr>
          <a:xfrm flipH="1" flipV="1">
            <a:off x="632173" y="2800350"/>
            <a:ext cx="7860474" cy="90896"/>
          </a:xfrm>
          <a:prstGeom prst="roundRect">
            <a:avLst>
              <a:gd name="adj" fmla="val 50000"/>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xmlns="" id="{9526704A-87AA-4540-BC77-F01E70912E37}"/>
              </a:ext>
            </a:extLst>
          </p:cNvPr>
          <p:cNvSpPr/>
          <p:nvPr/>
        </p:nvSpPr>
        <p:spPr>
          <a:xfrm>
            <a:off x="720247" y="2957645"/>
            <a:ext cx="6018756" cy="2308324"/>
          </a:xfrm>
          <a:prstGeom prst="rect">
            <a:avLst/>
          </a:prstGeom>
        </p:spPr>
        <p:txBody>
          <a:bodyPr wrap="square">
            <a:spAutoFit/>
          </a:bodyPr>
          <a:lstStyle/>
          <a:p>
            <a:pPr marL="285750" indent="-285750">
              <a:buFont typeface="Arial" panose="020B0604020202020204" pitchFamily="34" charset="0"/>
              <a:buChar char="•"/>
            </a:pPr>
            <a:r>
              <a:rPr lang="en-GB" b="1" dirty="0"/>
              <a:t>Slow Monster – </a:t>
            </a:r>
            <a:r>
              <a:rPr lang="en-GB" dirty="0"/>
              <a:t>Move slowly around the space.</a:t>
            </a:r>
          </a:p>
          <a:p>
            <a:pPr marL="285750" indent="-285750">
              <a:buFont typeface="Arial" panose="020B0604020202020204" pitchFamily="34" charset="0"/>
              <a:buChar char="•"/>
            </a:pPr>
            <a:r>
              <a:rPr lang="en-GB" b="1" dirty="0"/>
              <a:t>Rush Monster – </a:t>
            </a:r>
            <a:r>
              <a:rPr lang="en-GB" dirty="0"/>
              <a:t>Move quickly around the space.</a:t>
            </a:r>
          </a:p>
          <a:p>
            <a:pPr marL="285750" indent="-285750">
              <a:buFont typeface="Arial" panose="020B0604020202020204" pitchFamily="34" charset="0"/>
              <a:buChar char="•"/>
            </a:pPr>
            <a:r>
              <a:rPr lang="en-GB" b="1" dirty="0"/>
              <a:t>Bounce Monster – </a:t>
            </a:r>
            <a:r>
              <a:rPr lang="en-GB" dirty="0"/>
              <a:t>Jump up and down.</a:t>
            </a:r>
          </a:p>
          <a:p>
            <a:pPr marL="285750" indent="-285750">
              <a:buFont typeface="Arial" panose="020B0604020202020204" pitchFamily="34" charset="0"/>
              <a:buChar char="•"/>
            </a:pPr>
            <a:r>
              <a:rPr lang="en-GB" b="1" dirty="0"/>
              <a:t>Muddle Monster – </a:t>
            </a:r>
            <a:r>
              <a:rPr lang="en-GB" dirty="0"/>
              <a:t>Walk backwards around the space (remember to look where you are going).</a:t>
            </a:r>
          </a:p>
          <a:p>
            <a:pPr marL="285750" indent="-285750">
              <a:buFont typeface="Arial" panose="020B0604020202020204" pitchFamily="34" charset="0"/>
              <a:buChar char="•"/>
            </a:pPr>
            <a:r>
              <a:rPr lang="en-GB" b="1" dirty="0"/>
              <a:t>Small Monster – </a:t>
            </a:r>
            <a:r>
              <a:rPr lang="en-GB" dirty="0"/>
              <a:t>Crouch down and move low </a:t>
            </a:r>
            <a:br>
              <a:rPr lang="en-GB" dirty="0"/>
            </a:br>
            <a:r>
              <a:rPr lang="en-GB" dirty="0"/>
              <a:t>to the ground.</a:t>
            </a:r>
          </a:p>
          <a:p>
            <a:pPr marL="285750" indent="-285750">
              <a:buFont typeface="Arial" panose="020B0604020202020204" pitchFamily="34" charset="0"/>
              <a:buChar char="•"/>
            </a:pPr>
            <a:r>
              <a:rPr lang="en-GB" b="1" dirty="0"/>
              <a:t>Strong Monster – </a:t>
            </a:r>
            <a:r>
              <a:rPr lang="en-GB" dirty="0"/>
              <a:t>Stand still and flex your muscles.</a:t>
            </a:r>
          </a:p>
        </p:txBody>
      </p:sp>
      <p:pic>
        <p:nvPicPr>
          <p:cNvPr id="8" name="Picture 7">
            <a:extLst>
              <a:ext uri="{FF2B5EF4-FFF2-40B4-BE49-F238E27FC236}">
                <a16:creationId xmlns:a16="http://schemas.microsoft.com/office/drawing/2014/main" xmlns="" id="{FE090F97-F418-409B-B05B-F84C7481C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71" y="3181610"/>
            <a:ext cx="2413613" cy="3012510"/>
          </a:xfrm>
          <a:prstGeom prst="rect">
            <a:avLst/>
          </a:prstGeom>
        </p:spPr>
      </p:pic>
    </p:spTree>
    <p:extLst>
      <p:ext uri="{BB962C8B-B14F-4D97-AF65-F5344CB8AC3E}">
        <p14:creationId xmlns:p14="http://schemas.microsoft.com/office/powerpoint/2010/main" val="19290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3">
      <a:majorFont>
        <a:latin typeface="Twinkl"/>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ove Template PE" id="{4B75A346-73C2-4E4F-9D1A-EEA746DF616E}" vid="{C3FF91DD-4B03-4EB3-BCA6-EBC4DC0A0C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659</TotalTime>
  <Words>1663</Words>
  <Application>Microsoft Office PowerPoint</Application>
  <PresentationFormat>On-screen Show (4:3)</PresentationFormat>
  <Paragraphs>214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Tuffy</vt:lpstr>
      <vt:lpstr>Twinkl SemiBold</vt:lpstr>
      <vt:lpstr>Roboto</vt:lpstr>
      <vt:lpstr>Twinkl</vt:lpstr>
      <vt:lpstr>2_Office Theme</vt:lpstr>
      <vt:lpstr>PowerPoint Presentation</vt:lpstr>
      <vt:lpstr>PowerPoint Presentation</vt:lpstr>
      <vt:lpstr>Animal Walks</vt:lpstr>
      <vt:lpstr>Roll-a-Movement</vt:lpstr>
      <vt:lpstr>Video Game</vt:lpstr>
      <vt:lpstr>Hoop Moves</vt:lpstr>
      <vt:lpstr>Traffic Lights</vt:lpstr>
      <vt:lpstr>Pirate Ship</vt:lpstr>
      <vt:lpstr>Moving Monsters</vt:lpstr>
      <vt:lpstr>Inside Out</vt:lpstr>
      <vt:lpstr>Jumping Jacks</vt:lpstr>
      <vt:lpstr>To the Beat of the Drum </vt:lpstr>
      <vt:lpstr>Land the Plane</vt:lpstr>
      <vt:lpstr>Statues</vt:lpstr>
      <vt:lpstr>Copycat Dance</vt:lpstr>
      <vt:lpstr>Simon Says</vt:lpstr>
      <vt:lpstr>Fitness Circuit</vt:lpstr>
      <vt:lpstr>Jump It!</vt:lpstr>
      <vt:lpstr>Making Shapes</vt:lpstr>
      <vt:lpstr>Bean Game</vt:lpstr>
      <vt:lpstr>Washing Machine</vt:lpstr>
      <vt:lpstr>Wacky Walks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Haigh</dc:creator>
  <cp:lastModifiedBy>J Charnley</cp:lastModifiedBy>
  <cp:revision>59</cp:revision>
  <dcterms:created xsi:type="dcterms:W3CDTF">2019-08-28T16:19:45Z</dcterms:created>
  <dcterms:modified xsi:type="dcterms:W3CDTF">2020-07-07T13:57:50Z</dcterms:modified>
</cp:coreProperties>
</file>