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4" r:id="rId3"/>
    <p:sldId id="265" r:id="rId4"/>
    <p:sldId id="266" r:id="rId5"/>
    <p:sldId id="267" r:id="rId6"/>
    <p:sldId id="268" r:id="rId7"/>
    <p:sldId id="269" r:id="rId8"/>
    <p:sldId id="272" r:id="rId9"/>
    <p:sldId id="275" r:id="rId10"/>
    <p:sldId id="277" r:id="rId11"/>
    <p:sldId id="282" r:id="rId12"/>
    <p:sldId id="281" r:id="rId13"/>
    <p:sldId id="283" r:id="rId14"/>
    <p:sldId id="284" r:id="rId15"/>
    <p:sldId id="285" r:id="rId16"/>
    <p:sldId id="286" r:id="rId17"/>
    <p:sldId id="287" r:id="rId18"/>
  </p:sldIdLst>
  <p:sldSz cx="9144000" cy="6858000" type="screen4x3"/>
  <p:notesSz cx="6858000" cy="9144000"/>
  <p:embeddedFontLst>
    <p:embeddedFont>
      <p:font typeface="Twinkl" pitchFamily="2" charset="0"/>
      <p:regular r:id="rId21"/>
      <p:bold r:id="rId22"/>
    </p:embeddedFont>
    <p:embeddedFont>
      <p:font typeface="Calibri" panose="020F0502020204030204" pitchFamily="34" charset="0"/>
      <p:regular r:id="rId23"/>
      <p:bold r:id="rId24"/>
      <p:italic r:id="rId25"/>
      <p:boldItalic r:id="rId26"/>
    </p:embeddedFont>
    <p:embeddedFont>
      <p:font typeface="Sassoon Infant Rg" panose="02000503030000020003" charset="0"/>
      <p:regular r:id="rId27"/>
      <p:bold r:id="rId28"/>
    </p:embeddedFont>
    <p:embeddedFont>
      <p:font typeface="Twinkl SemiBold" pitchFamily="2" charset="0"/>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1E3"/>
    <a:srgbClr val="009386"/>
    <a:srgbClr val="DE1E5A"/>
    <a:srgbClr val="18A0DB"/>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3" autoAdjust="0"/>
    <p:restoredTop sz="94660"/>
  </p:normalViewPr>
  <p:slideViewPr>
    <p:cSldViewPr snapToGrid="0">
      <p:cViewPr varScale="1">
        <p:scale>
          <a:sx n="73" d="100"/>
          <a:sy n="73" d="100"/>
        </p:scale>
        <p:origin x="1122"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D78207-D74D-4FB7-8FDA-6762B009D4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F1AAC26-80F5-4BDF-8480-3675D26D88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910D847-D881-4FA7-A150-642238B59FAD}" type="datetimeFigureOut">
              <a:rPr lang="en-GB"/>
              <a:pPr>
                <a:defRPr/>
              </a:pPr>
              <a:t>04/07/2020</a:t>
            </a:fld>
            <a:endParaRPr lang="en-GB"/>
          </a:p>
        </p:txBody>
      </p:sp>
      <p:sp>
        <p:nvSpPr>
          <p:cNvPr id="4" name="Footer Placeholder 3">
            <a:extLst>
              <a:ext uri="{FF2B5EF4-FFF2-40B4-BE49-F238E27FC236}">
                <a16:creationId xmlns:a16="http://schemas.microsoft.com/office/drawing/2014/main" id="{2044D3A2-0A0E-48F9-A7D4-54FCD152BF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C79F03E-73BA-40F6-BAFB-5A238A6C1D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060D431-2FCB-48DD-9506-30052D1E233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C378D8-91A8-412A-BE35-FCEEAB3BC8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4D4D74D-9895-468B-9A2E-F2500EE754D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04843A0-88BF-49B9-B265-F7382CC3A1EF}" type="datetimeFigureOut">
              <a:rPr lang="en-GB"/>
              <a:pPr>
                <a:defRPr/>
              </a:pPr>
              <a:t>04/07/2020</a:t>
            </a:fld>
            <a:endParaRPr lang="en-GB"/>
          </a:p>
        </p:txBody>
      </p:sp>
      <p:sp>
        <p:nvSpPr>
          <p:cNvPr id="4" name="Slide Image Placeholder 3">
            <a:extLst>
              <a:ext uri="{FF2B5EF4-FFF2-40B4-BE49-F238E27FC236}">
                <a16:creationId xmlns:a16="http://schemas.microsoft.com/office/drawing/2014/main" id="{DDBF839A-34E3-432D-8E70-6AD54144541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B3B79F3-9EA3-46AD-B11D-03DE8680883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26D29FF-AFCA-4007-8A67-FE2C05D2272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B9D58145-EE36-4A61-BE71-B5C9D99B7F5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0A8A35B-C22C-4224-98F6-B6CBD423ED2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71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38C84F8-2B6C-4266-80CF-C6E4FADD735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D936B48-4DFD-497C-8A57-201742CCB62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9988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77E6F2CC-1FA5-4DEE-9BC2-EEF0BD477546}"/>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8BE36DA4-2327-4537-95F2-ADF52DB97697}"/>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88EE5F3E-73B9-4298-88D9-EF11F7159C2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015356A-58D5-4A5D-9AC8-091856D5580B}"/>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3D19E930-C011-42BD-A1B9-CA970B28E550}"/>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416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018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547688"/>
            <a:ext cx="8220075" cy="993775"/>
          </a:xfrm>
        </p:spPr>
        <p:txBody>
          <a:bodyPr/>
          <a:lstStyle/>
          <a:p>
            <a:pPr algn="ctr" eaLnBrk="1" hangingPunct="1"/>
            <a:r>
              <a:rPr lang="en-GB" altLang="en-US" sz="3600" smtClean="0">
                <a:latin typeface="Twinkl" pitchFamily="2" charset="0"/>
              </a:rPr>
              <a:t>Mix and Match </a:t>
            </a:r>
          </a:p>
        </p:txBody>
      </p:sp>
      <p:sp>
        <p:nvSpPr>
          <p:cNvPr id="22531" name="Rectangle 4"/>
          <p:cNvSpPr>
            <a:spLocks noChangeArrowheads="1"/>
          </p:cNvSpPr>
          <p:nvPr/>
        </p:nvSpPr>
        <p:spPr bwMode="auto">
          <a:xfrm>
            <a:off x="750888" y="1335088"/>
            <a:ext cx="76327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spcBef>
                <a:spcPct val="0"/>
              </a:spcBef>
              <a:buFontTx/>
              <a:buNone/>
            </a:pPr>
            <a:r>
              <a:rPr lang="en-GB" altLang="en-US">
                <a:solidFill>
                  <a:schemeClr val="tx1"/>
                </a:solidFill>
              </a:rPr>
              <a:t>Choose one piece of direct speech, one reporting clause and one extra detail. How many different sentences can you write? Make sure that you punctuate them correctly.</a:t>
            </a:r>
            <a:endParaRPr lang="en-GB" altLang="en-US" sz="2000">
              <a:solidFill>
                <a:schemeClr val="tx1"/>
              </a:solidFill>
            </a:endParaRPr>
          </a:p>
        </p:txBody>
      </p:sp>
      <p:graphicFrame>
        <p:nvGraphicFramePr>
          <p:cNvPr id="7" name="Table 6">
            <a:extLst>
              <a:ext uri="{FF2B5EF4-FFF2-40B4-BE49-F238E27FC236}">
                <a16:creationId xmlns:a16="http://schemas.microsoft.com/office/drawing/2014/main" id="{2701D519-76C5-461A-89AB-E1E38880C917}"/>
              </a:ext>
            </a:extLst>
          </p:cNvPr>
          <p:cNvGraphicFramePr>
            <a:graphicFrameLocks noGrp="1"/>
          </p:cNvGraphicFramePr>
          <p:nvPr/>
        </p:nvGraphicFramePr>
        <p:xfrm>
          <a:off x="750888" y="2379663"/>
          <a:ext cx="7696200" cy="3689350"/>
        </p:xfrm>
        <a:graphic>
          <a:graphicData uri="http://schemas.openxmlformats.org/drawingml/2006/table">
            <a:tbl>
              <a:tblPr firstRow="1" bandRow="1">
                <a:tableStyleId>{00A15C55-8517-42AA-B614-E9B94910E393}</a:tableStyleId>
              </a:tblPr>
              <a:tblGrid>
                <a:gridCol w="2624701">
                  <a:extLst>
                    <a:ext uri="{9D8B030D-6E8A-4147-A177-3AD203B41FA5}">
                      <a16:colId xmlns:a16="http://schemas.microsoft.com/office/drawing/2014/main" val="1902671086"/>
                    </a:ext>
                  </a:extLst>
                </a:gridCol>
                <a:gridCol w="2538101">
                  <a:extLst>
                    <a:ext uri="{9D8B030D-6E8A-4147-A177-3AD203B41FA5}">
                      <a16:colId xmlns:a16="http://schemas.microsoft.com/office/drawing/2014/main" val="2298561647"/>
                    </a:ext>
                  </a:extLst>
                </a:gridCol>
                <a:gridCol w="2533398">
                  <a:extLst>
                    <a:ext uri="{9D8B030D-6E8A-4147-A177-3AD203B41FA5}">
                      <a16:colId xmlns:a16="http://schemas.microsoft.com/office/drawing/2014/main" val="145211346"/>
                    </a:ext>
                  </a:extLst>
                </a:gridCol>
              </a:tblGrid>
              <a:tr h="430000">
                <a:tc>
                  <a:txBody>
                    <a:bodyPr/>
                    <a:lstStyle/>
                    <a:p>
                      <a:pPr algn="ctr"/>
                      <a:r>
                        <a:rPr lang="en-GB" sz="1800" dirty="0"/>
                        <a:t>Direct Speech</a:t>
                      </a:r>
                    </a:p>
                  </a:txBody>
                  <a:tcPr marL="91443" marR="91443" marT="45708" marB="45708"/>
                </a:tc>
                <a:tc>
                  <a:txBody>
                    <a:bodyPr/>
                    <a:lstStyle/>
                    <a:p>
                      <a:pPr algn="ctr"/>
                      <a:r>
                        <a:rPr lang="en-GB" sz="1800" dirty="0"/>
                        <a:t>Reporting Clause</a:t>
                      </a:r>
                    </a:p>
                  </a:txBody>
                  <a:tcPr marL="91443" marR="91443" marT="45708" marB="45708"/>
                </a:tc>
                <a:tc>
                  <a:txBody>
                    <a:bodyPr/>
                    <a:lstStyle/>
                    <a:p>
                      <a:pPr algn="ctr"/>
                      <a:r>
                        <a:rPr lang="en-GB" sz="1800" dirty="0"/>
                        <a:t>Extra Detail</a:t>
                      </a:r>
                    </a:p>
                  </a:txBody>
                  <a:tcPr marL="91443" marR="91443" marT="45708" marB="45708"/>
                </a:tc>
                <a:extLst>
                  <a:ext uri="{0D108BD9-81ED-4DB2-BD59-A6C34878D82A}">
                    <a16:rowId xmlns:a16="http://schemas.microsoft.com/office/drawing/2014/main" val="586265153"/>
                  </a:ext>
                </a:extLst>
              </a:tr>
              <a:tr h="543225">
                <a:tc>
                  <a:txBody>
                    <a:bodyPr/>
                    <a:lstStyle/>
                    <a:p>
                      <a:pPr algn="ctr">
                        <a:lnSpc>
                          <a:spcPct val="150000"/>
                        </a:lnSpc>
                      </a:pPr>
                      <a:r>
                        <a:rPr lang="en-GB" sz="1800" dirty="0"/>
                        <a:t>I want to go home.</a:t>
                      </a:r>
                    </a:p>
                  </a:txBody>
                  <a:tcPr marL="91443" marR="91443" marT="45708" marB="45708"/>
                </a:tc>
                <a:tc>
                  <a:txBody>
                    <a:bodyPr/>
                    <a:lstStyle/>
                    <a:p>
                      <a:pPr algn="ctr">
                        <a:lnSpc>
                          <a:spcPct val="150000"/>
                        </a:lnSpc>
                      </a:pPr>
                      <a:r>
                        <a:rPr lang="en-GB" sz="1800" dirty="0"/>
                        <a:t>said Maureen</a:t>
                      </a:r>
                    </a:p>
                  </a:txBody>
                  <a:tcPr marL="91443" marR="91443" marT="45708" marB="45708"/>
                </a:tc>
                <a:tc>
                  <a:txBody>
                    <a:bodyPr/>
                    <a:lstStyle/>
                    <a:p>
                      <a:pPr algn="ctr">
                        <a:lnSpc>
                          <a:spcPct val="150000"/>
                        </a:lnSpc>
                      </a:pPr>
                      <a:r>
                        <a:rPr lang="en-GB" sz="1800" dirty="0"/>
                        <a:t>angrily</a:t>
                      </a:r>
                    </a:p>
                  </a:txBody>
                  <a:tcPr marL="91443" marR="91443" marT="45708" marB="45708"/>
                </a:tc>
                <a:extLst>
                  <a:ext uri="{0D108BD9-81ED-4DB2-BD59-A6C34878D82A}">
                    <a16:rowId xmlns:a16="http://schemas.microsoft.com/office/drawing/2014/main" val="752372185"/>
                  </a:ext>
                </a:extLst>
              </a:tr>
              <a:tr h="543225">
                <a:tc>
                  <a:txBody>
                    <a:bodyPr/>
                    <a:lstStyle/>
                    <a:p>
                      <a:pPr algn="ctr">
                        <a:lnSpc>
                          <a:spcPct val="150000"/>
                        </a:lnSpc>
                      </a:pPr>
                      <a:r>
                        <a:rPr lang="en-GB" sz="1800" dirty="0"/>
                        <a:t>That’s disgusting!</a:t>
                      </a:r>
                    </a:p>
                  </a:txBody>
                  <a:tcPr marL="91443" marR="91443" marT="45708" marB="45708"/>
                </a:tc>
                <a:tc>
                  <a:txBody>
                    <a:bodyPr/>
                    <a:lstStyle/>
                    <a:p>
                      <a:pPr algn="ctr">
                        <a:lnSpc>
                          <a:spcPct val="150000"/>
                        </a:lnSpc>
                      </a:pPr>
                      <a:r>
                        <a:rPr lang="en-GB" sz="1800" dirty="0"/>
                        <a:t>asked Frank</a:t>
                      </a:r>
                    </a:p>
                  </a:txBody>
                  <a:tcPr marL="91443" marR="91443" marT="45708" marB="45708"/>
                </a:tc>
                <a:tc>
                  <a:txBody>
                    <a:bodyPr/>
                    <a:lstStyle/>
                    <a:p>
                      <a:pPr algn="ctr">
                        <a:lnSpc>
                          <a:spcPct val="150000"/>
                        </a:lnSpc>
                      </a:pPr>
                      <a:r>
                        <a:rPr lang="en-GB" sz="1800" dirty="0"/>
                        <a:t>at midnight</a:t>
                      </a:r>
                    </a:p>
                  </a:txBody>
                  <a:tcPr marL="91443" marR="91443" marT="45708" marB="45708"/>
                </a:tc>
                <a:extLst>
                  <a:ext uri="{0D108BD9-81ED-4DB2-BD59-A6C34878D82A}">
                    <a16:rowId xmlns:a16="http://schemas.microsoft.com/office/drawing/2014/main" val="1316210386"/>
                  </a:ext>
                </a:extLst>
              </a:tr>
              <a:tr h="543225">
                <a:tc>
                  <a:txBody>
                    <a:bodyPr/>
                    <a:lstStyle/>
                    <a:p>
                      <a:pPr algn="ctr">
                        <a:lnSpc>
                          <a:spcPct val="150000"/>
                        </a:lnSpc>
                      </a:pPr>
                      <a:r>
                        <a:rPr lang="en-GB" sz="1800" dirty="0"/>
                        <a:t>How much is</a:t>
                      </a:r>
                      <a:r>
                        <a:rPr lang="en-GB" sz="1800" baseline="0" dirty="0"/>
                        <a:t> it?</a:t>
                      </a:r>
                      <a:endParaRPr lang="en-GB" sz="1800" dirty="0"/>
                    </a:p>
                  </a:txBody>
                  <a:tcPr marL="91443" marR="91443" marT="45708" marB="45708"/>
                </a:tc>
                <a:tc>
                  <a:txBody>
                    <a:bodyPr/>
                    <a:lstStyle/>
                    <a:p>
                      <a:pPr algn="ctr">
                        <a:lnSpc>
                          <a:spcPct val="150000"/>
                        </a:lnSpc>
                      </a:pPr>
                      <a:r>
                        <a:rPr lang="en-GB" sz="1800" dirty="0"/>
                        <a:t>the little girl asked</a:t>
                      </a:r>
                    </a:p>
                  </a:txBody>
                  <a:tcPr marL="91443" marR="91443" marT="45708" marB="45708"/>
                </a:tc>
                <a:tc>
                  <a:txBody>
                    <a:bodyPr/>
                    <a:lstStyle/>
                    <a:p>
                      <a:pPr algn="ctr">
                        <a:lnSpc>
                          <a:spcPct val="150000"/>
                        </a:lnSpc>
                      </a:pPr>
                      <a:r>
                        <a:rPr lang="en-GB" sz="1800" dirty="0"/>
                        <a:t>whilst</a:t>
                      </a:r>
                      <a:r>
                        <a:rPr lang="en-GB" sz="1800" baseline="0" dirty="0"/>
                        <a:t> holding a key</a:t>
                      </a:r>
                      <a:endParaRPr lang="en-GB" sz="1800" dirty="0"/>
                    </a:p>
                  </a:txBody>
                  <a:tcPr marL="91443" marR="91443" marT="45708" marB="45708"/>
                </a:tc>
                <a:extLst>
                  <a:ext uri="{0D108BD9-81ED-4DB2-BD59-A6C34878D82A}">
                    <a16:rowId xmlns:a16="http://schemas.microsoft.com/office/drawing/2014/main" val="3175242642"/>
                  </a:ext>
                </a:extLst>
              </a:tr>
              <a:tr h="543225">
                <a:tc>
                  <a:txBody>
                    <a:bodyPr/>
                    <a:lstStyle/>
                    <a:p>
                      <a:pPr algn="ctr">
                        <a:lnSpc>
                          <a:spcPct val="150000"/>
                        </a:lnSpc>
                      </a:pPr>
                      <a:r>
                        <a:rPr lang="en-GB" sz="1800" dirty="0"/>
                        <a:t>No.</a:t>
                      </a:r>
                    </a:p>
                  </a:txBody>
                  <a:tcPr marL="91443" marR="91443" marT="45708" marB="45708"/>
                </a:tc>
                <a:tc>
                  <a:txBody>
                    <a:bodyPr/>
                    <a:lstStyle/>
                    <a:p>
                      <a:pPr algn="ctr">
                        <a:lnSpc>
                          <a:spcPct val="150000"/>
                        </a:lnSpc>
                      </a:pPr>
                      <a:r>
                        <a:rPr lang="en-GB" sz="1800" dirty="0"/>
                        <a:t>she exclaimed</a:t>
                      </a:r>
                    </a:p>
                  </a:txBody>
                  <a:tcPr marL="91443" marR="91443" marT="45708" marB="45708"/>
                </a:tc>
                <a:tc>
                  <a:txBody>
                    <a:bodyPr/>
                    <a:lstStyle/>
                    <a:p>
                      <a:pPr algn="ctr">
                        <a:lnSpc>
                          <a:spcPct val="150000"/>
                        </a:lnSpc>
                      </a:pPr>
                      <a:r>
                        <a:rPr lang="en-GB" sz="1800" dirty="0"/>
                        <a:t>jokingly</a:t>
                      </a:r>
                    </a:p>
                  </a:txBody>
                  <a:tcPr marL="91443" marR="91443" marT="45708" marB="45708"/>
                </a:tc>
                <a:extLst>
                  <a:ext uri="{0D108BD9-81ED-4DB2-BD59-A6C34878D82A}">
                    <a16:rowId xmlns:a16="http://schemas.microsoft.com/office/drawing/2014/main" val="2409256220"/>
                  </a:ext>
                </a:extLst>
              </a:tr>
              <a:tr h="543225">
                <a:tc>
                  <a:txBody>
                    <a:bodyPr/>
                    <a:lstStyle/>
                    <a:p>
                      <a:pPr algn="ctr">
                        <a:lnSpc>
                          <a:spcPct val="150000"/>
                        </a:lnSpc>
                      </a:pPr>
                      <a:r>
                        <a:rPr lang="en-GB" sz="1800" dirty="0"/>
                        <a:t>Let</a:t>
                      </a:r>
                      <a:r>
                        <a:rPr lang="en-GB" sz="1800" baseline="0" dirty="0"/>
                        <a:t> me have a look.</a:t>
                      </a:r>
                      <a:endParaRPr lang="en-GB" sz="1800" dirty="0"/>
                    </a:p>
                  </a:txBody>
                  <a:tcPr marL="91443" marR="91443" marT="45708" marB="45708"/>
                </a:tc>
                <a:tc>
                  <a:txBody>
                    <a:bodyPr/>
                    <a:lstStyle/>
                    <a:p>
                      <a:pPr algn="ctr">
                        <a:lnSpc>
                          <a:spcPct val="150000"/>
                        </a:lnSpc>
                      </a:pPr>
                      <a:r>
                        <a:rPr lang="en-GB" sz="1800" dirty="0"/>
                        <a:t>he roared</a:t>
                      </a:r>
                    </a:p>
                  </a:txBody>
                  <a:tcPr marL="91443" marR="91443" marT="45708" marB="45708"/>
                </a:tc>
                <a:tc>
                  <a:txBody>
                    <a:bodyPr/>
                    <a:lstStyle/>
                    <a:p>
                      <a:pPr algn="ctr">
                        <a:lnSpc>
                          <a:spcPct val="150000"/>
                        </a:lnSpc>
                      </a:pPr>
                      <a:r>
                        <a:rPr lang="en-GB" sz="1800" dirty="0"/>
                        <a:t>urgently</a:t>
                      </a:r>
                    </a:p>
                  </a:txBody>
                  <a:tcPr marL="91443" marR="91443" marT="45708" marB="45708"/>
                </a:tc>
                <a:extLst>
                  <a:ext uri="{0D108BD9-81ED-4DB2-BD59-A6C34878D82A}">
                    <a16:rowId xmlns:a16="http://schemas.microsoft.com/office/drawing/2014/main" val="4064953203"/>
                  </a:ext>
                </a:extLst>
              </a:tr>
              <a:tr h="543225">
                <a:tc>
                  <a:txBody>
                    <a:bodyPr/>
                    <a:lstStyle/>
                    <a:p>
                      <a:pPr algn="ctr">
                        <a:lnSpc>
                          <a:spcPct val="150000"/>
                        </a:lnSpc>
                      </a:pPr>
                      <a:r>
                        <a:rPr lang="en-GB" sz="1800" dirty="0"/>
                        <a:t>Can I see</a:t>
                      </a:r>
                      <a:r>
                        <a:rPr lang="en-GB" sz="1800" baseline="0" dirty="0"/>
                        <a:t> the doctor?</a:t>
                      </a:r>
                      <a:endParaRPr lang="en-GB" sz="1800" dirty="0"/>
                    </a:p>
                  </a:txBody>
                  <a:tcPr marL="91443" marR="91443" marT="45708" marB="45708"/>
                </a:tc>
                <a:tc>
                  <a:txBody>
                    <a:bodyPr/>
                    <a:lstStyle/>
                    <a:p>
                      <a:pPr algn="ctr">
                        <a:lnSpc>
                          <a:spcPct val="150000"/>
                        </a:lnSpc>
                      </a:pPr>
                      <a:r>
                        <a:rPr lang="en-GB" sz="1800"/>
                        <a:t>Hattie</a:t>
                      </a:r>
                      <a:r>
                        <a:rPr lang="en-GB" sz="1800" baseline="0"/>
                        <a:t> replied</a:t>
                      </a:r>
                      <a:endParaRPr lang="en-GB" sz="1800" dirty="0"/>
                    </a:p>
                  </a:txBody>
                  <a:tcPr marL="91443" marR="91443" marT="45708" marB="45708"/>
                </a:tc>
                <a:tc>
                  <a:txBody>
                    <a:bodyPr/>
                    <a:lstStyle/>
                    <a:p>
                      <a:pPr algn="ctr">
                        <a:lnSpc>
                          <a:spcPct val="150000"/>
                        </a:lnSpc>
                      </a:pPr>
                      <a:r>
                        <a:rPr lang="en-GB" sz="1800" dirty="0"/>
                        <a:t>at 4</a:t>
                      </a:r>
                      <a:r>
                        <a:rPr lang="en-GB" sz="1800" baseline="0" dirty="0"/>
                        <a:t> </a:t>
                      </a:r>
                      <a:r>
                        <a:rPr lang="en-GB" sz="1800" dirty="0"/>
                        <a:t>p.m.</a:t>
                      </a:r>
                    </a:p>
                  </a:txBody>
                  <a:tcPr marL="91443" marR="91443" marT="45708" marB="45708"/>
                </a:tc>
                <a:extLst>
                  <a:ext uri="{0D108BD9-81ED-4DB2-BD59-A6C34878D82A}">
                    <a16:rowId xmlns:a16="http://schemas.microsoft.com/office/drawing/2014/main" val="19955693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Direct Speech Quick Quiz</a:t>
            </a:r>
            <a:endParaRPr lang="en-GB" altLang="en-US" sz="3600" smtClean="0">
              <a:latin typeface="Twinkl" pitchFamily="2" charset="0"/>
            </a:endParaRPr>
          </a:p>
        </p:txBody>
      </p:sp>
      <p:sp>
        <p:nvSpPr>
          <p:cNvPr id="26627" name="Rectangle 4"/>
          <p:cNvSpPr>
            <a:spLocks noChangeArrowheads="1"/>
          </p:cNvSpPr>
          <p:nvPr/>
        </p:nvSpPr>
        <p:spPr bwMode="auto">
          <a:xfrm>
            <a:off x="750888" y="1325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Take a quiz to see if you are an expert! </a:t>
            </a:r>
          </a:p>
        </p:txBody>
      </p:sp>
      <p:sp>
        <p:nvSpPr>
          <p:cNvPr id="5" name="yes">
            <a:extLst>
              <a:ext uri="{FF2B5EF4-FFF2-40B4-BE49-F238E27FC236}">
                <a16:creationId xmlns:a16="http://schemas.microsoft.com/office/drawing/2014/main" id="{6F88F0B6-F6D4-4CA2-9A45-C04F8658D715}"/>
              </a:ext>
            </a:extLst>
          </p:cNvPr>
          <p:cNvSpPr/>
          <p:nvPr/>
        </p:nvSpPr>
        <p:spPr>
          <a:xfrm>
            <a:off x="2047875" y="3101975"/>
            <a:ext cx="1865313" cy="9763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Yes</a:t>
            </a:r>
          </a:p>
        </p:txBody>
      </p:sp>
      <p:sp>
        <p:nvSpPr>
          <p:cNvPr id="9" name="no">
            <a:extLst>
              <a:ext uri="{FF2B5EF4-FFF2-40B4-BE49-F238E27FC236}">
                <a16:creationId xmlns:a16="http://schemas.microsoft.com/office/drawing/2014/main" id="{7BFFBB07-E341-43FE-89DA-AF47FD5F6775}"/>
              </a:ext>
            </a:extLst>
          </p:cNvPr>
          <p:cNvSpPr/>
          <p:nvPr/>
        </p:nvSpPr>
        <p:spPr>
          <a:xfrm>
            <a:off x="5181600" y="3101975"/>
            <a:ext cx="1866900" cy="9763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No</a:t>
            </a:r>
          </a:p>
        </p:txBody>
      </p:sp>
      <p:sp>
        <p:nvSpPr>
          <p:cNvPr id="10" name="Rectangle 4"/>
          <p:cNvSpPr>
            <a:spLocks noChangeArrowheads="1"/>
          </p:cNvSpPr>
          <p:nvPr/>
        </p:nvSpPr>
        <p:spPr bwMode="auto">
          <a:xfrm>
            <a:off x="750888" y="17208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b="1">
                <a:solidFill>
                  <a:schemeClr val="tx1"/>
                </a:solidFill>
              </a:rPr>
              <a:t>Is this speech punctuated correctly?</a:t>
            </a:r>
          </a:p>
        </p:txBody>
      </p:sp>
      <p:sp>
        <p:nvSpPr>
          <p:cNvPr id="15" name="Rectangle 4"/>
          <p:cNvSpPr>
            <a:spLocks noChangeArrowheads="1"/>
          </p:cNvSpPr>
          <p:nvPr/>
        </p:nvSpPr>
        <p:spPr bwMode="auto">
          <a:xfrm>
            <a:off x="750888" y="2420938"/>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James asked “What if we go to Southport instead?”</a:t>
            </a:r>
            <a:endParaRPr lang="en-GB" altLang="en-US" sz="2000" b="1">
              <a:solidFill>
                <a:schemeClr val="tx1"/>
              </a:solidFill>
            </a:endParaRPr>
          </a:p>
        </p:txBody>
      </p:sp>
      <p:sp>
        <p:nvSpPr>
          <p:cNvPr id="16" name="Rectangle 4"/>
          <p:cNvSpPr>
            <a:spLocks noChangeArrowheads="1"/>
          </p:cNvSpPr>
          <p:nvPr/>
        </p:nvSpPr>
        <p:spPr bwMode="auto">
          <a:xfrm>
            <a:off x="750888" y="4383088"/>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There is a piece of punctuation missing. Where should it be?</a:t>
            </a:r>
          </a:p>
        </p:txBody>
      </p:sp>
      <p:pic>
        <p:nvPicPr>
          <p:cNvPr id="2663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 y="4078288"/>
            <a:ext cx="10017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10" fill="hold"/>
                                        <p:tgtEl>
                                          <p:spTgt spid="5"/>
                                        </p:tgtEl>
                                        <p:attrNameLst>
                                          <p:attrName>fillcolor</p:attrName>
                                        </p:attrNameLst>
                                      </p:cBhvr>
                                      <p:to>
                                        <a:srgbClr val="FF0000"/>
                                      </p:to>
                                    </p:animClr>
                                    <p:set>
                                      <p:cBhvr>
                                        <p:cTn id="26" dur="10" fill="hold"/>
                                        <p:tgtEl>
                                          <p:spTgt spid="5"/>
                                        </p:tgtEl>
                                        <p:attrNameLst>
                                          <p:attrName>fill.type</p:attrName>
                                        </p:attrNameLst>
                                      </p:cBhvr>
                                      <p:to>
                                        <p:strVal val="solid"/>
                                      </p:to>
                                    </p:set>
                                    <p:set>
                                      <p:cBhvr>
                                        <p:cTn id="27" dur="1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10" fill="hold"/>
                                        <p:tgtEl>
                                          <p:spTgt spid="9"/>
                                        </p:tgtEl>
                                        <p:attrNameLst>
                                          <p:attrName>fillcolor</p:attrName>
                                        </p:attrNameLst>
                                      </p:cBhvr>
                                      <p:to>
                                        <a:srgbClr val="79AD42"/>
                                      </p:to>
                                    </p:animClr>
                                    <p:set>
                                      <p:cBhvr>
                                        <p:cTn id="33" dur="10" fill="hold"/>
                                        <p:tgtEl>
                                          <p:spTgt spid="9"/>
                                        </p:tgtEl>
                                        <p:attrNameLst>
                                          <p:attrName>fill.type</p:attrName>
                                        </p:attrNameLst>
                                      </p:cBhvr>
                                      <p:to>
                                        <p:strVal val="solid"/>
                                      </p:to>
                                    </p:set>
                                    <p:set>
                                      <p:cBhvr>
                                        <p:cTn id="34" dur="10" fill="hold"/>
                                        <p:tgtEl>
                                          <p:spTgt spid="9"/>
                                        </p:tgtEl>
                                        <p:attrNameLst>
                                          <p:attrName>fill.on</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0"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Direct Speech Quick Quiz</a:t>
            </a:r>
            <a:endParaRPr lang="en-GB" altLang="en-US" sz="3600" smtClean="0">
              <a:latin typeface="Twinkl" pitchFamily="2" charset="0"/>
            </a:endParaRPr>
          </a:p>
        </p:txBody>
      </p:sp>
      <p:sp>
        <p:nvSpPr>
          <p:cNvPr id="27651" name="Rectangle 4"/>
          <p:cNvSpPr>
            <a:spLocks noChangeArrowheads="1"/>
          </p:cNvSpPr>
          <p:nvPr/>
        </p:nvSpPr>
        <p:spPr bwMode="auto">
          <a:xfrm>
            <a:off x="750888" y="1325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Take a quiz to see if you are an expert! </a:t>
            </a:r>
          </a:p>
        </p:txBody>
      </p:sp>
      <p:sp>
        <p:nvSpPr>
          <p:cNvPr id="5" name="yes">
            <a:extLst>
              <a:ext uri="{FF2B5EF4-FFF2-40B4-BE49-F238E27FC236}">
                <a16:creationId xmlns:a16="http://schemas.microsoft.com/office/drawing/2014/main" id="{6F88F0B6-F6D4-4CA2-9A45-C04F8658D715}"/>
              </a:ext>
            </a:extLst>
          </p:cNvPr>
          <p:cNvSpPr/>
          <p:nvPr/>
        </p:nvSpPr>
        <p:spPr>
          <a:xfrm>
            <a:off x="1995488" y="3055938"/>
            <a:ext cx="1866900" cy="97631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Yes</a:t>
            </a:r>
          </a:p>
        </p:txBody>
      </p:sp>
      <p:sp>
        <p:nvSpPr>
          <p:cNvPr id="9" name="no">
            <a:extLst>
              <a:ext uri="{FF2B5EF4-FFF2-40B4-BE49-F238E27FC236}">
                <a16:creationId xmlns:a16="http://schemas.microsoft.com/office/drawing/2014/main" id="{7BFFBB07-E341-43FE-89DA-AF47FD5F6775}"/>
              </a:ext>
            </a:extLst>
          </p:cNvPr>
          <p:cNvSpPr/>
          <p:nvPr/>
        </p:nvSpPr>
        <p:spPr>
          <a:xfrm>
            <a:off x="5130800" y="3055938"/>
            <a:ext cx="1866900" cy="97631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No</a:t>
            </a:r>
          </a:p>
        </p:txBody>
      </p:sp>
      <p:sp>
        <p:nvSpPr>
          <p:cNvPr id="10" name="Rectangle 4"/>
          <p:cNvSpPr>
            <a:spLocks noChangeArrowheads="1"/>
          </p:cNvSpPr>
          <p:nvPr/>
        </p:nvSpPr>
        <p:spPr bwMode="auto">
          <a:xfrm>
            <a:off x="750888" y="17208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b="1">
                <a:solidFill>
                  <a:schemeClr val="tx1"/>
                </a:solidFill>
              </a:rPr>
              <a:t>Is this speech punctuated correctly?</a:t>
            </a:r>
          </a:p>
        </p:txBody>
      </p:sp>
      <p:sp>
        <p:nvSpPr>
          <p:cNvPr id="15" name="Rectangle 4"/>
          <p:cNvSpPr>
            <a:spLocks noChangeArrowheads="1"/>
          </p:cNvSpPr>
          <p:nvPr/>
        </p:nvSpPr>
        <p:spPr bwMode="auto">
          <a:xfrm>
            <a:off x="750888" y="238442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“Please will you peg the washing out?” requested Lynne.</a:t>
            </a:r>
            <a:endParaRPr lang="en-GB" altLang="en-US" sz="2000" b="1">
              <a:solidFill>
                <a:schemeClr val="tx1"/>
              </a:solidFill>
            </a:endParaRPr>
          </a:p>
        </p:txBody>
      </p:sp>
      <p:sp>
        <p:nvSpPr>
          <p:cNvPr id="16" name="Rectangle 4"/>
          <p:cNvSpPr>
            <a:spLocks noChangeArrowheads="1"/>
          </p:cNvSpPr>
          <p:nvPr/>
        </p:nvSpPr>
        <p:spPr bwMode="auto">
          <a:xfrm>
            <a:off x="750888" y="4308475"/>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How did you know that it was correct?</a:t>
            </a:r>
          </a:p>
        </p:txBody>
      </p:sp>
      <p:pic>
        <p:nvPicPr>
          <p:cNvPr id="27657" name="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4899025"/>
            <a:ext cx="21780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10" fill="hold"/>
                                        <p:tgtEl>
                                          <p:spTgt spid="5"/>
                                        </p:tgtEl>
                                        <p:attrNameLst>
                                          <p:attrName>fillcolor</p:attrName>
                                        </p:attrNameLst>
                                      </p:cBhvr>
                                      <p:to>
                                        <a:srgbClr val="79AD42"/>
                                      </p:to>
                                    </p:animClr>
                                    <p:set>
                                      <p:cBhvr>
                                        <p:cTn id="26" dur="10" fill="hold"/>
                                        <p:tgtEl>
                                          <p:spTgt spid="5"/>
                                        </p:tgtEl>
                                        <p:attrNameLst>
                                          <p:attrName>fill.type</p:attrName>
                                        </p:attrNameLst>
                                      </p:cBhvr>
                                      <p:to>
                                        <p:strVal val="solid"/>
                                      </p:to>
                                    </p:set>
                                    <p:set>
                                      <p:cBhvr>
                                        <p:cTn id="27" dur="10" fill="hold"/>
                                        <p:tgtEl>
                                          <p:spTgt spid="5"/>
                                        </p:tgtEl>
                                        <p:attrNameLst>
                                          <p:attrName>fill.on</p:attrName>
                                        </p:attrNameLst>
                                      </p:cBhvr>
                                      <p:to>
                                        <p:strVal val="tru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10" fill="hold"/>
                                        <p:tgtEl>
                                          <p:spTgt spid="9"/>
                                        </p:tgtEl>
                                        <p:attrNameLst>
                                          <p:attrName>fillcolor</p:attrName>
                                        </p:attrNameLst>
                                      </p:cBhvr>
                                      <p:to>
                                        <a:srgbClr val="FF0000"/>
                                      </p:to>
                                    </p:animClr>
                                    <p:set>
                                      <p:cBhvr>
                                        <p:cTn id="35" dur="10" fill="hold"/>
                                        <p:tgtEl>
                                          <p:spTgt spid="9"/>
                                        </p:tgtEl>
                                        <p:attrNameLst>
                                          <p:attrName>fill.type</p:attrName>
                                        </p:attrNameLst>
                                      </p:cBhvr>
                                      <p:to>
                                        <p:strVal val="solid"/>
                                      </p:to>
                                    </p:set>
                                    <p:set>
                                      <p:cBhvr>
                                        <p:cTn id="36" dur="1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0"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Direct Speech Quick Quiz</a:t>
            </a:r>
            <a:endParaRPr lang="en-GB" altLang="en-US" sz="3600" smtClean="0">
              <a:latin typeface="Twinkl" pitchFamily="2" charset="0"/>
            </a:endParaRPr>
          </a:p>
        </p:txBody>
      </p:sp>
      <p:sp>
        <p:nvSpPr>
          <p:cNvPr id="28675" name="Rectangle 4"/>
          <p:cNvSpPr>
            <a:spLocks noChangeArrowheads="1"/>
          </p:cNvSpPr>
          <p:nvPr/>
        </p:nvSpPr>
        <p:spPr bwMode="auto">
          <a:xfrm>
            <a:off x="750888" y="1325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Take a quiz to see if you are an expert! </a:t>
            </a:r>
          </a:p>
        </p:txBody>
      </p:sp>
      <p:sp>
        <p:nvSpPr>
          <p:cNvPr id="5" name="yes">
            <a:extLst>
              <a:ext uri="{FF2B5EF4-FFF2-40B4-BE49-F238E27FC236}">
                <a16:creationId xmlns:a16="http://schemas.microsoft.com/office/drawing/2014/main" id="{6F88F0B6-F6D4-4CA2-9A45-C04F8658D715}"/>
              </a:ext>
            </a:extLst>
          </p:cNvPr>
          <p:cNvSpPr/>
          <p:nvPr/>
        </p:nvSpPr>
        <p:spPr>
          <a:xfrm>
            <a:off x="2030413" y="2919413"/>
            <a:ext cx="1866900" cy="97631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Yes</a:t>
            </a:r>
          </a:p>
        </p:txBody>
      </p:sp>
      <p:sp>
        <p:nvSpPr>
          <p:cNvPr id="9" name="no">
            <a:extLst>
              <a:ext uri="{FF2B5EF4-FFF2-40B4-BE49-F238E27FC236}">
                <a16:creationId xmlns:a16="http://schemas.microsoft.com/office/drawing/2014/main" id="{7BFFBB07-E341-43FE-89DA-AF47FD5F6775}"/>
              </a:ext>
            </a:extLst>
          </p:cNvPr>
          <p:cNvSpPr/>
          <p:nvPr/>
        </p:nvSpPr>
        <p:spPr>
          <a:xfrm>
            <a:off x="5165725" y="2919413"/>
            <a:ext cx="1865313" cy="97631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No</a:t>
            </a:r>
          </a:p>
        </p:txBody>
      </p:sp>
      <p:sp>
        <p:nvSpPr>
          <p:cNvPr id="10" name="Rectangle 4"/>
          <p:cNvSpPr>
            <a:spLocks noChangeArrowheads="1"/>
          </p:cNvSpPr>
          <p:nvPr/>
        </p:nvSpPr>
        <p:spPr bwMode="auto">
          <a:xfrm>
            <a:off x="750888" y="17208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b="1">
                <a:solidFill>
                  <a:schemeClr val="tx1"/>
                </a:solidFill>
              </a:rPr>
              <a:t>Is this speech punctuated correctly?</a:t>
            </a:r>
          </a:p>
        </p:txBody>
      </p:sp>
      <p:sp>
        <p:nvSpPr>
          <p:cNvPr id="15" name="Rectangle 4"/>
          <p:cNvSpPr>
            <a:spLocks noChangeArrowheads="1"/>
          </p:cNvSpPr>
          <p:nvPr/>
        </p:nvSpPr>
        <p:spPr bwMode="auto">
          <a:xfrm>
            <a:off x="750888" y="2259013"/>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Jessie replied “Of course you can.</a:t>
            </a:r>
            <a:endParaRPr lang="en-GB" altLang="en-US" sz="2000" b="1">
              <a:solidFill>
                <a:schemeClr val="tx1"/>
              </a:solidFill>
            </a:endParaRPr>
          </a:p>
        </p:txBody>
      </p:sp>
      <p:sp>
        <p:nvSpPr>
          <p:cNvPr id="16" name="Rectangle 4"/>
          <p:cNvSpPr>
            <a:spLocks noChangeArrowheads="1"/>
          </p:cNvSpPr>
          <p:nvPr/>
        </p:nvSpPr>
        <p:spPr bwMode="auto">
          <a:xfrm>
            <a:off x="811213" y="4100513"/>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Which two pieces of punctuation are missing and where should they be?</a:t>
            </a:r>
          </a:p>
        </p:txBody>
      </p:sp>
      <p:pic>
        <p:nvPicPr>
          <p:cNvPr id="2868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263" y="4587875"/>
            <a:ext cx="15827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10" fill="hold"/>
                                        <p:tgtEl>
                                          <p:spTgt spid="5"/>
                                        </p:tgtEl>
                                        <p:attrNameLst>
                                          <p:attrName>fillcolor</p:attrName>
                                        </p:attrNameLst>
                                      </p:cBhvr>
                                      <p:to>
                                        <a:srgbClr val="FF0000"/>
                                      </p:to>
                                    </p:animClr>
                                    <p:set>
                                      <p:cBhvr>
                                        <p:cTn id="26" dur="10" fill="hold"/>
                                        <p:tgtEl>
                                          <p:spTgt spid="5"/>
                                        </p:tgtEl>
                                        <p:attrNameLst>
                                          <p:attrName>fill.type</p:attrName>
                                        </p:attrNameLst>
                                      </p:cBhvr>
                                      <p:to>
                                        <p:strVal val="solid"/>
                                      </p:to>
                                    </p:set>
                                    <p:set>
                                      <p:cBhvr>
                                        <p:cTn id="27" dur="1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10" fill="hold"/>
                                        <p:tgtEl>
                                          <p:spTgt spid="9"/>
                                        </p:tgtEl>
                                        <p:attrNameLst>
                                          <p:attrName>fillcolor</p:attrName>
                                        </p:attrNameLst>
                                      </p:cBhvr>
                                      <p:to>
                                        <a:srgbClr val="79AD42"/>
                                      </p:to>
                                    </p:animClr>
                                    <p:set>
                                      <p:cBhvr>
                                        <p:cTn id="33" dur="10" fill="hold"/>
                                        <p:tgtEl>
                                          <p:spTgt spid="9"/>
                                        </p:tgtEl>
                                        <p:attrNameLst>
                                          <p:attrName>fill.type</p:attrName>
                                        </p:attrNameLst>
                                      </p:cBhvr>
                                      <p:to>
                                        <p:strVal val="solid"/>
                                      </p:to>
                                    </p:set>
                                    <p:set>
                                      <p:cBhvr>
                                        <p:cTn id="34" dur="10" fill="hold"/>
                                        <p:tgtEl>
                                          <p:spTgt spid="9"/>
                                        </p:tgtEl>
                                        <p:attrNameLst>
                                          <p:attrName>fill.on</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0"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Direct Speech Quick Quiz</a:t>
            </a:r>
            <a:endParaRPr lang="en-GB" altLang="en-US" sz="3600" smtClean="0">
              <a:latin typeface="Twinkl" pitchFamily="2" charset="0"/>
            </a:endParaRPr>
          </a:p>
        </p:txBody>
      </p:sp>
      <p:sp>
        <p:nvSpPr>
          <p:cNvPr id="29699" name="Rectangle 4"/>
          <p:cNvSpPr>
            <a:spLocks noChangeArrowheads="1"/>
          </p:cNvSpPr>
          <p:nvPr/>
        </p:nvSpPr>
        <p:spPr bwMode="auto">
          <a:xfrm>
            <a:off x="750888" y="1325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Take a quiz to see if you are an expert! </a:t>
            </a:r>
          </a:p>
        </p:txBody>
      </p:sp>
      <p:sp>
        <p:nvSpPr>
          <p:cNvPr id="5" name="yes">
            <a:extLst>
              <a:ext uri="{FF2B5EF4-FFF2-40B4-BE49-F238E27FC236}">
                <a16:creationId xmlns:a16="http://schemas.microsoft.com/office/drawing/2014/main" id="{6F88F0B6-F6D4-4CA2-9A45-C04F8658D715}"/>
              </a:ext>
            </a:extLst>
          </p:cNvPr>
          <p:cNvSpPr/>
          <p:nvPr/>
        </p:nvSpPr>
        <p:spPr>
          <a:xfrm>
            <a:off x="2073275" y="2919413"/>
            <a:ext cx="1866900" cy="97631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Yes</a:t>
            </a:r>
          </a:p>
        </p:txBody>
      </p:sp>
      <p:sp>
        <p:nvSpPr>
          <p:cNvPr id="9" name="no">
            <a:extLst>
              <a:ext uri="{FF2B5EF4-FFF2-40B4-BE49-F238E27FC236}">
                <a16:creationId xmlns:a16="http://schemas.microsoft.com/office/drawing/2014/main" id="{7BFFBB07-E341-43FE-89DA-AF47FD5F6775}"/>
              </a:ext>
            </a:extLst>
          </p:cNvPr>
          <p:cNvSpPr/>
          <p:nvPr/>
        </p:nvSpPr>
        <p:spPr>
          <a:xfrm>
            <a:off x="5208588" y="2919413"/>
            <a:ext cx="1865312" cy="976312"/>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No</a:t>
            </a:r>
          </a:p>
        </p:txBody>
      </p:sp>
      <p:sp>
        <p:nvSpPr>
          <p:cNvPr id="10" name="Rectangle 4"/>
          <p:cNvSpPr>
            <a:spLocks noChangeArrowheads="1"/>
          </p:cNvSpPr>
          <p:nvPr/>
        </p:nvSpPr>
        <p:spPr bwMode="auto">
          <a:xfrm>
            <a:off x="750888" y="17208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b="1">
                <a:solidFill>
                  <a:schemeClr val="tx1"/>
                </a:solidFill>
              </a:rPr>
              <a:t>Is this speech punctuated correctly?</a:t>
            </a:r>
          </a:p>
        </p:txBody>
      </p:sp>
      <p:sp>
        <p:nvSpPr>
          <p:cNvPr id="15" name="Rectangle 4"/>
          <p:cNvSpPr>
            <a:spLocks noChangeArrowheads="1"/>
          </p:cNvSpPr>
          <p:nvPr/>
        </p:nvSpPr>
        <p:spPr bwMode="auto">
          <a:xfrm>
            <a:off x="750888" y="2319338"/>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“I’ve never been to London but I’d like to go” stated Samuel.</a:t>
            </a:r>
            <a:endParaRPr lang="en-GB" altLang="en-US" sz="2000" b="1">
              <a:solidFill>
                <a:schemeClr val="tx1"/>
              </a:solidFill>
            </a:endParaRPr>
          </a:p>
        </p:txBody>
      </p:sp>
      <p:sp>
        <p:nvSpPr>
          <p:cNvPr id="16" name="Rectangle 4"/>
          <p:cNvSpPr>
            <a:spLocks noChangeArrowheads="1"/>
          </p:cNvSpPr>
          <p:nvPr/>
        </p:nvSpPr>
        <p:spPr bwMode="auto">
          <a:xfrm>
            <a:off x="854075" y="4100513"/>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Which sneaky piece of punctuation is missing from this direct speech?</a:t>
            </a:r>
          </a:p>
        </p:txBody>
      </p:sp>
      <p:pic>
        <p:nvPicPr>
          <p:cNvPr id="2970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950" y="4646613"/>
            <a:ext cx="16097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10" fill="hold"/>
                                        <p:tgtEl>
                                          <p:spTgt spid="5"/>
                                        </p:tgtEl>
                                        <p:attrNameLst>
                                          <p:attrName>fillcolor</p:attrName>
                                        </p:attrNameLst>
                                      </p:cBhvr>
                                      <p:to>
                                        <a:srgbClr val="FF0000"/>
                                      </p:to>
                                    </p:animClr>
                                    <p:set>
                                      <p:cBhvr>
                                        <p:cTn id="26" dur="10" fill="hold"/>
                                        <p:tgtEl>
                                          <p:spTgt spid="5"/>
                                        </p:tgtEl>
                                        <p:attrNameLst>
                                          <p:attrName>fill.type</p:attrName>
                                        </p:attrNameLst>
                                      </p:cBhvr>
                                      <p:to>
                                        <p:strVal val="solid"/>
                                      </p:to>
                                    </p:set>
                                    <p:set>
                                      <p:cBhvr>
                                        <p:cTn id="27" dur="1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10" fill="hold"/>
                                        <p:tgtEl>
                                          <p:spTgt spid="9"/>
                                        </p:tgtEl>
                                        <p:attrNameLst>
                                          <p:attrName>fillcolor</p:attrName>
                                        </p:attrNameLst>
                                      </p:cBhvr>
                                      <p:to>
                                        <a:srgbClr val="79AD42"/>
                                      </p:to>
                                    </p:animClr>
                                    <p:set>
                                      <p:cBhvr>
                                        <p:cTn id="33" dur="10" fill="hold"/>
                                        <p:tgtEl>
                                          <p:spTgt spid="9"/>
                                        </p:tgtEl>
                                        <p:attrNameLst>
                                          <p:attrName>fill.type</p:attrName>
                                        </p:attrNameLst>
                                      </p:cBhvr>
                                      <p:to>
                                        <p:strVal val="solid"/>
                                      </p:to>
                                    </p:set>
                                    <p:set>
                                      <p:cBhvr>
                                        <p:cTn id="34" dur="10" fill="hold"/>
                                        <p:tgtEl>
                                          <p:spTgt spid="9"/>
                                        </p:tgtEl>
                                        <p:attrNameLst>
                                          <p:attrName>fill.on</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0"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Direct Speech Quick Quiz</a:t>
            </a:r>
            <a:endParaRPr lang="en-GB" altLang="en-US" sz="3600" smtClean="0">
              <a:latin typeface="Twinkl" pitchFamily="2" charset="0"/>
            </a:endParaRPr>
          </a:p>
        </p:txBody>
      </p:sp>
      <p:sp>
        <p:nvSpPr>
          <p:cNvPr id="30723" name="Rectangle 4"/>
          <p:cNvSpPr>
            <a:spLocks noChangeArrowheads="1"/>
          </p:cNvSpPr>
          <p:nvPr/>
        </p:nvSpPr>
        <p:spPr bwMode="auto">
          <a:xfrm>
            <a:off x="750888" y="1325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Take a quiz to see if you are an expert! </a:t>
            </a:r>
          </a:p>
        </p:txBody>
      </p:sp>
      <p:sp>
        <p:nvSpPr>
          <p:cNvPr id="5" name="yes">
            <a:extLst>
              <a:ext uri="{FF2B5EF4-FFF2-40B4-BE49-F238E27FC236}">
                <a16:creationId xmlns:a16="http://schemas.microsoft.com/office/drawing/2014/main" id="{6F88F0B6-F6D4-4CA2-9A45-C04F8658D715}"/>
              </a:ext>
            </a:extLst>
          </p:cNvPr>
          <p:cNvSpPr/>
          <p:nvPr/>
        </p:nvSpPr>
        <p:spPr>
          <a:xfrm>
            <a:off x="2047875" y="2832100"/>
            <a:ext cx="1865313" cy="9763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Yes</a:t>
            </a:r>
          </a:p>
        </p:txBody>
      </p:sp>
      <p:sp>
        <p:nvSpPr>
          <p:cNvPr id="9" name="no">
            <a:extLst>
              <a:ext uri="{FF2B5EF4-FFF2-40B4-BE49-F238E27FC236}">
                <a16:creationId xmlns:a16="http://schemas.microsoft.com/office/drawing/2014/main" id="{7BFFBB07-E341-43FE-89DA-AF47FD5F6775}"/>
              </a:ext>
            </a:extLst>
          </p:cNvPr>
          <p:cNvSpPr/>
          <p:nvPr/>
        </p:nvSpPr>
        <p:spPr>
          <a:xfrm>
            <a:off x="5181600" y="2832100"/>
            <a:ext cx="1866900" cy="9763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No</a:t>
            </a:r>
          </a:p>
        </p:txBody>
      </p:sp>
      <p:sp>
        <p:nvSpPr>
          <p:cNvPr id="10" name="Rectangle 4"/>
          <p:cNvSpPr>
            <a:spLocks noChangeArrowheads="1"/>
          </p:cNvSpPr>
          <p:nvPr/>
        </p:nvSpPr>
        <p:spPr bwMode="auto">
          <a:xfrm>
            <a:off x="750888" y="17208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b="1">
                <a:solidFill>
                  <a:schemeClr val="tx1"/>
                </a:solidFill>
              </a:rPr>
              <a:t>Is this speech punctuated correctly?</a:t>
            </a:r>
          </a:p>
        </p:txBody>
      </p:sp>
      <p:sp>
        <p:nvSpPr>
          <p:cNvPr id="15" name="Rectangle 4"/>
          <p:cNvSpPr>
            <a:spLocks noChangeArrowheads="1"/>
          </p:cNvSpPr>
          <p:nvPr/>
        </p:nvSpPr>
        <p:spPr bwMode="auto">
          <a:xfrm>
            <a:off x="750888" y="225107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“Where have you left your bag?” asked Mum angrily.</a:t>
            </a:r>
            <a:endParaRPr lang="en-GB" altLang="en-US" sz="2000" b="1">
              <a:solidFill>
                <a:schemeClr val="tx1"/>
              </a:solidFill>
            </a:endParaRPr>
          </a:p>
        </p:txBody>
      </p:sp>
      <p:sp>
        <p:nvSpPr>
          <p:cNvPr id="16" name="Rectangle 4"/>
          <p:cNvSpPr>
            <a:spLocks noChangeArrowheads="1"/>
          </p:cNvSpPr>
          <p:nvPr/>
        </p:nvSpPr>
        <p:spPr bwMode="auto">
          <a:xfrm>
            <a:off x="750888" y="3992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They’ve even included an adverb. Way to go!</a:t>
            </a:r>
          </a:p>
        </p:txBody>
      </p:sp>
      <p:pic>
        <p:nvPicPr>
          <p:cNvPr id="3072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4189413"/>
            <a:ext cx="214471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10" fill="hold"/>
                                        <p:tgtEl>
                                          <p:spTgt spid="5"/>
                                        </p:tgtEl>
                                        <p:attrNameLst>
                                          <p:attrName>fillcolor</p:attrName>
                                        </p:attrNameLst>
                                      </p:cBhvr>
                                      <p:to>
                                        <a:srgbClr val="79AD42"/>
                                      </p:to>
                                    </p:animClr>
                                    <p:set>
                                      <p:cBhvr>
                                        <p:cTn id="26" dur="10" fill="hold"/>
                                        <p:tgtEl>
                                          <p:spTgt spid="5"/>
                                        </p:tgtEl>
                                        <p:attrNameLst>
                                          <p:attrName>fill.type</p:attrName>
                                        </p:attrNameLst>
                                      </p:cBhvr>
                                      <p:to>
                                        <p:strVal val="solid"/>
                                      </p:to>
                                    </p:set>
                                    <p:set>
                                      <p:cBhvr>
                                        <p:cTn id="27" dur="10" fill="hold"/>
                                        <p:tgtEl>
                                          <p:spTgt spid="5"/>
                                        </p:tgtEl>
                                        <p:attrNameLst>
                                          <p:attrName>fill.on</p:attrName>
                                        </p:attrNameLst>
                                      </p:cBhvr>
                                      <p:to>
                                        <p:strVal val="tru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10" fill="hold"/>
                                        <p:tgtEl>
                                          <p:spTgt spid="9"/>
                                        </p:tgtEl>
                                        <p:attrNameLst>
                                          <p:attrName>fillcolor</p:attrName>
                                        </p:attrNameLst>
                                      </p:cBhvr>
                                      <p:to>
                                        <a:srgbClr val="FF0000"/>
                                      </p:to>
                                    </p:animClr>
                                    <p:set>
                                      <p:cBhvr>
                                        <p:cTn id="35" dur="10" fill="hold"/>
                                        <p:tgtEl>
                                          <p:spTgt spid="9"/>
                                        </p:tgtEl>
                                        <p:attrNameLst>
                                          <p:attrName>fill.type</p:attrName>
                                        </p:attrNameLst>
                                      </p:cBhvr>
                                      <p:to>
                                        <p:strVal val="solid"/>
                                      </p:to>
                                    </p:set>
                                    <p:set>
                                      <p:cBhvr>
                                        <p:cTn id="36" dur="1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0"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Direct Speech Quick Quiz</a:t>
            </a:r>
            <a:endParaRPr lang="en-GB" altLang="en-US" sz="3600" smtClean="0">
              <a:latin typeface="Twinkl" pitchFamily="2" charset="0"/>
            </a:endParaRPr>
          </a:p>
        </p:txBody>
      </p:sp>
      <p:sp>
        <p:nvSpPr>
          <p:cNvPr id="31747" name="Rectangle 4"/>
          <p:cNvSpPr>
            <a:spLocks noChangeArrowheads="1"/>
          </p:cNvSpPr>
          <p:nvPr/>
        </p:nvSpPr>
        <p:spPr bwMode="auto">
          <a:xfrm>
            <a:off x="750888" y="13255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Take a quiz to see if you are an expert! </a:t>
            </a:r>
          </a:p>
        </p:txBody>
      </p:sp>
      <p:sp>
        <p:nvSpPr>
          <p:cNvPr id="5" name="yes">
            <a:extLst>
              <a:ext uri="{FF2B5EF4-FFF2-40B4-BE49-F238E27FC236}">
                <a16:creationId xmlns:a16="http://schemas.microsoft.com/office/drawing/2014/main" id="{6F88F0B6-F6D4-4CA2-9A45-C04F8658D715}"/>
              </a:ext>
            </a:extLst>
          </p:cNvPr>
          <p:cNvSpPr/>
          <p:nvPr/>
        </p:nvSpPr>
        <p:spPr>
          <a:xfrm>
            <a:off x="2116138" y="2832100"/>
            <a:ext cx="1866900" cy="9763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Yes</a:t>
            </a:r>
          </a:p>
        </p:txBody>
      </p:sp>
      <p:sp>
        <p:nvSpPr>
          <p:cNvPr id="9" name="no">
            <a:extLst>
              <a:ext uri="{FF2B5EF4-FFF2-40B4-BE49-F238E27FC236}">
                <a16:creationId xmlns:a16="http://schemas.microsoft.com/office/drawing/2014/main" id="{7BFFBB07-E341-43FE-89DA-AF47FD5F6775}"/>
              </a:ext>
            </a:extLst>
          </p:cNvPr>
          <p:cNvSpPr/>
          <p:nvPr/>
        </p:nvSpPr>
        <p:spPr>
          <a:xfrm>
            <a:off x="5251450" y="2832100"/>
            <a:ext cx="1865313" cy="9763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No</a:t>
            </a:r>
          </a:p>
        </p:txBody>
      </p:sp>
      <p:sp>
        <p:nvSpPr>
          <p:cNvPr id="10" name="Rectangle 4"/>
          <p:cNvSpPr>
            <a:spLocks noChangeArrowheads="1"/>
          </p:cNvSpPr>
          <p:nvPr/>
        </p:nvSpPr>
        <p:spPr bwMode="auto">
          <a:xfrm>
            <a:off x="750888" y="17208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b="1">
                <a:solidFill>
                  <a:schemeClr val="tx1"/>
                </a:solidFill>
              </a:rPr>
              <a:t>Is this speech punctuated correctly?</a:t>
            </a:r>
          </a:p>
        </p:txBody>
      </p:sp>
      <p:sp>
        <p:nvSpPr>
          <p:cNvPr id="15" name="Rectangle 4"/>
          <p:cNvSpPr>
            <a:spLocks noChangeArrowheads="1"/>
          </p:cNvSpPr>
          <p:nvPr/>
        </p:nvSpPr>
        <p:spPr bwMode="auto">
          <a:xfrm>
            <a:off x="750888" y="225107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spcBef>
                <a:spcPct val="0"/>
              </a:spcBef>
              <a:buFontTx/>
              <a:buNone/>
            </a:pPr>
            <a:r>
              <a:rPr lang="en-GB" altLang="en-US">
                <a:solidFill>
                  <a:schemeClr val="tx1"/>
                </a:solidFill>
              </a:rPr>
              <a:t>The teacher bragged, “I am an expert at punctuating speech.”</a:t>
            </a:r>
            <a:endParaRPr lang="en-GB" altLang="en-US" sz="2000" b="1">
              <a:solidFill>
                <a:schemeClr val="tx1"/>
              </a:solidFill>
            </a:endParaRPr>
          </a:p>
        </p:txBody>
      </p:sp>
      <p:sp>
        <p:nvSpPr>
          <p:cNvPr id="16" name="Rectangle 4"/>
          <p:cNvSpPr>
            <a:spLocks noChangeArrowheads="1"/>
          </p:cNvSpPr>
          <p:nvPr/>
        </p:nvSpPr>
        <p:spPr bwMode="auto">
          <a:xfrm>
            <a:off x="750888" y="407511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The teacher is an expert. Now you are too!</a:t>
            </a:r>
          </a:p>
        </p:txBody>
      </p:sp>
      <p:pic>
        <p:nvPicPr>
          <p:cNvPr id="3175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163" y="3248025"/>
            <a:ext cx="1611312"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10" fill="hold"/>
                                        <p:tgtEl>
                                          <p:spTgt spid="5"/>
                                        </p:tgtEl>
                                        <p:attrNameLst>
                                          <p:attrName>fillcolor</p:attrName>
                                        </p:attrNameLst>
                                      </p:cBhvr>
                                      <p:to>
                                        <a:srgbClr val="79AD42"/>
                                      </p:to>
                                    </p:animClr>
                                    <p:set>
                                      <p:cBhvr>
                                        <p:cTn id="26" dur="10" fill="hold"/>
                                        <p:tgtEl>
                                          <p:spTgt spid="5"/>
                                        </p:tgtEl>
                                        <p:attrNameLst>
                                          <p:attrName>fill.type</p:attrName>
                                        </p:attrNameLst>
                                      </p:cBhvr>
                                      <p:to>
                                        <p:strVal val="solid"/>
                                      </p:to>
                                    </p:set>
                                    <p:set>
                                      <p:cBhvr>
                                        <p:cTn id="27" dur="10" fill="hold"/>
                                        <p:tgtEl>
                                          <p:spTgt spid="5"/>
                                        </p:tgtEl>
                                        <p:attrNameLst>
                                          <p:attrName>fill.on</p:attrName>
                                        </p:attrNameLst>
                                      </p:cBhvr>
                                      <p:to>
                                        <p:strVal val="tru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mph" presetSubtype="2" fill="hold" nodeType="clickEffect">
                                  <p:stCondLst>
                                    <p:cond delay="0"/>
                                  </p:stCondLst>
                                  <p:childTnLst>
                                    <p:animClr clrSpc="rgb" dir="cw">
                                      <p:cBhvr>
                                        <p:cTn id="34" dur="10" fill="hold"/>
                                        <p:tgtEl>
                                          <p:spTgt spid="9"/>
                                        </p:tgtEl>
                                        <p:attrNameLst>
                                          <p:attrName>fillcolor</p:attrName>
                                        </p:attrNameLst>
                                      </p:cBhvr>
                                      <p:to>
                                        <a:srgbClr val="FF0000"/>
                                      </p:to>
                                    </p:animClr>
                                    <p:set>
                                      <p:cBhvr>
                                        <p:cTn id="35" dur="10" fill="hold"/>
                                        <p:tgtEl>
                                          <p:spTgt spid="9"/>
                                        </p:tgtEl>
                                        <p:attrNameLst>
                                          <p:attrName>fill.type</p:attrName>
                                        </p:attrNameLst>
                                      </p:cBhvr>
                                      <p:to>
                                        <p:strVal val="solid"/>
                                      </p:to>
                                    </p:set>
                                    <p:set>
                                      <p:cBhvr>
                                        <p:cTn id="36" dur="1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5" grpId="0" animBg="1"/>
      <p:bldP spid="9" grpId="0" animBg="1"/>
      <p:bldP spid="10"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Punctuating Speech</a:t>
            </a:r>
          </a:p>
        </p:txBody>
      </p:sp>
      <p:sp>
        <p:nvSpPr>
          <p:cNvPr id="9219" name="Rectangle 4"/>
          <p:cNvSpPr>
            <a:spLocks noChangeArrowheads="1"/>
          </p:cNvSpPr>
          <p:nvPr/>
        </p:nvSpPr>
        <p:spPr bwMode="auto">
          <a:xfrm>
            <a:off x="750888" y="130810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Let’s have a go at correctly punctuating speech.</a:t>
            </a:r>
          </a:p>
        </p:txBody>
      </p:sp>
      <p:sp>
        <p:nvSpPr>
          <p:cNvPr id="11" name="Rectangle 4"/>
          <p:cNvSpPr>
            <a:spLocks noChangeArrowheads="1"/>
          </p:cNvSpPr>
          <p:nvPr/>
        </p:nvSpPr>
        <p:spPr bwMode="auto">
          <a:xfrm>
            <a:off x="752475" y="4113213"/>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buFont typeface="Arial" panose="020B0604020202020204" pitchFamily="34" charset="0"/>
              <a:buNone/>
            </a:pPr>
            <a:r>
              <a:rPr lang="en-GB" altLang="en-US"/>
              <a:t>If we were punctuating Josh’s speech, it would say: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75" y="1854200"/>
            <a:ext cx="142716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a:extLst>
              <a:ext uri="{FF2B5EF4-FFF2-40B4-BE49-F238E27FC236}">
                <a16:creationId xmlns:a16="http://schemas.microsoft.com/office/drawing/2014/main" id="{C3BB21EA-2712-49F1-80C9-77B0E2268EF2}"/>
              </a:ext>
            </a:extLst>
          </p:cNvPr>
          <p:cNvSpPr>
            <a:spLocks noChangeArrowheads="1"/>
          </p:cNvSpPr>
          <p:nvPr/>
        </p:nvSpPr>
        <p:spPr bwMode="auto">
          <a:xfrm>
            <a:off x="750888" y="4983163"/>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accent2"/>
                </a:solidFill>
              </a:rPr>
              <a:t>“</a:t>
            </a:r>
            <a:r>
              <a:rPr lang="en-GB" dirty="0"/>
              <a:t>I’m really struggling to walk</a:t>
            </a:r>
            <a:r>
              <a:rPr lang="en-GB" b="1" dirty="0">
                <a:solidFill>
                  <a:schemeClr val="accent1"/>
                </a:solidFill>
              </a:rPr>
              <a:t>,</a:t>
            </a:r>
            <a:r>
              <a:rPr lang="en-GB" b="1" dirty="0">
                <a:solidFill>
                  <a:schemeClr val="accent2"/>
                </a:solidFill>
              </a:rPr>
              <a:t>”</a:t>
            </a:r>
            <a:r>
              <a:rPr lang="en-GB" dirty="0">
                <a:solidFill>
                  <a:schemeClr val="accent4"/>
                </a:solidFill>
              </a:rPr>
              <a:t> </a:t>
            </a:r>
            <a:r>
              <a:rPr lang="en-GB" b="1" dirty="0">
                <a:solidFill>
                  <a:schemeClr val="accent4"/>
                </a:solidFill>
              </a:rPr>
              <a:t>explained Josh</a:t>
            </a:r>
            <a:r>
              <a:rPr lang="en-GB" b="1" dirty="0">
                <a:solidFill>
                  <a:schemeClr val="accent1"/>
                </a:solidFill>
              </a:rPr>
              <a:t>.</a:t>
            </a:r>
          </a:p>
        </p:txBody>
      </p:sp>
      <p:grpSp>
        <p:nvGrpSpPr>
          <p:cNvPr id="22" name="Group 21"/>
          <p:cNvGrpSpPr>
            <a:grpSpLocks/>
          </p:cNvGrpSpPr>
          <p:nvPr/>
        </p:nvGrpSpPr>
        <p:grpSpPr bwMode="auto">
          <a:xfrm>
            <a:off x="1541463" y="1854200"/>
            <a:ext cx="2124075" cy="1598613"/>
            <a:chOff x="1347827" y="1879943"/>
            <a:chExt cx="2125213" cy="1597840"/>
          </a:xfrm>
        </p:grpSpPr>
        <p:pic>
          <p:nvPicPr>
            <p:cNvPr id="9244"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827" y="1879943"/>
              <a:ext cx="2125213" cy="1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5" name="TextBox 19"/>
            <p:cNvSpPr txBox="1">
              <a:spLocks noChangeArrowheads="1"/>
            </p:cNvSpPr>
            <p:nvPr/>
          </p:nvSpPr>
          <p:spPr bwMode="auto">
            <a:xfrm>
              <a:off x="1417734" y="2001329"/>
              <a:ext cx="1985396" cy="147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lnSpc>
                  <a:spcPct val="100000"/>
                </a:lnSpc>
                <a:spcBef>
                  <a:spcPct val="0"/>
                </a:spcBef>
                <a:buFontTx/>
                <a:buNone/>
              </a:pPr>
              <a:r>
                <a:rPr lang="en-GB" altLang="en-US" b="1">
                  <a:solidFill>
                    <a:schemeClr val="tx1"/>
                  </a:solidFill>
                </a:rPr>
                <a:t>Josh:</a:t>
              </a:r>
            </a:p>
            <a:p>
              <a:pPr algn="ctr">
                <a:lnSpc>
                  <a:spcPct val="100000"/>
                </a:lnSpc>
                <a:spcBef>
                  <a:spcPct val="0"/>
                </a:spcBef>
                <a:buFontTx/>
                <a:buNone/>
              </a:pPr>
              <a:r>
                <a:rPr lang="en-GB" altLang="en-US">
                  <a:solidFill>
                    <a:schemeClr val="tx1"/>
                  </a:solidFill>
                </a:rPr>
                <a:t>I’m really struggling to walk.</a:t>
              </a:r>
            </a:p>
            <a:p>
              <a:pPr>
                <a:lnSpc>
                  <a:spcPct val="100000"/>
                </a:lnSpc>
                <a:spcBef>
                  <a:spcPct val="0"/>
                </a:spcBef>
                <a:buFontTx/>
                <a:buNone/>
              </a:pPr>
              <a:endParaRPr lang="en-GB" altLang="en-US">
                <a:solidFill>
                  <a:schemeClr val="tx1"/>
                </a:solidFill>
              </a:endParaRPr>
            </a:p>
          </p:txBody>
        </p:sp>
      </p:grpSp>
      <p:grpSp>
        <p:nvGrpSpPr>
          <p:cNvPr id="23" name="Group 22"/>
          <p:cNvGrpSpPr>
            <a:grpSpLocks/>
          </p:cNvGrpSpPr>
          <p:nvPr/>
        </p:nvGrpSpPr>
        <p:grpSpPr bwMode="auto">
          <a:xfrm>
            <a:off x="5570538" y="2133600"/>
            <a:ext cx="2125662" cy="1520825"/>
            <a:chOff x="5864091" y="2138747"/>
            <a:chExt cx="2125213" cy="1521512"/>
          </a:xfrm>
        </p:grpSpPr>
        <p:pic>
          <p:nvPicPr>
            <p:cNvPr id="9242"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64091" y="2138747"/>
              <a:ext cx="2125213" cy="1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TextBox 24"/>
            <p:cNvSpPr txBox="1">
              <a:spLocks noChangeArrowheads="1"/>
            </p:cNvSpPr>
            <p:nvPr/>
          </p:nvSpPr>
          <p:spPr bwMode="auto">
            <a:xfrm>
              <a:off x="5933999" y="2352272"/>
              <a:ext cx="1985396" cy="120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lnSpc>
                  <a:spcPct val="100000"/>
                </a:lnSpc>
                <a:spcBef>
                  <a:spcPct val="0"/>
                </a:spcBef>
                <a:buFontTx/>
                <a:buNone/>
              </a:pPr>
              <a:r>
                <a:rPr lang="en-GB" altLang="en-US" b="1">
                  <a:solidFill>
                    <a:schemeClr val="tx1"/>
                  </a:solidFill>
                </a:rPr>
                <a:t>Matthew</a:t>
              </a:r>
              <a:r>
                <a:rPr lang="en-GB" altLang="en-US">
                  <a:solidFill>
                    <a:schemeClr val="tx1"/>
                  </a:solidFill>
                </a:rPr>
                <a:t>:</a:t>
              </a:r>
            </a:p>
            <a:p>
              <a:pPr algn="ctr">
                <a:lnSpc>
                  <a:spcPct val="100000"/>
                </a:lnSpc>
                <a:spcBef>
                  <a:spcPct val="0"/>
                </a:spcBef>
                <a:buFontTx/>
                <a:buNone/>
              </a:pPr>
              <a:r>
                <a:rPr lang="en-GB" altLang="en-US">
                  <a:solidFill>
                    <a:schemeClr val="tx1"/>
                  </a:solidFill>
                </a:rPr>
                <a:t>Don’t worry, I’ll help you.</a:t>
              </a:r>
            </a:p>
            <a:p>
              <a:pPr>
                <a:lnSpc>
                  <a:spcPct val="100000"/>
                </a:lnSpc>
                <a:spcBef>
                  <a:spcPct val="0"/>
                </a:spcBef>
                <a:buFontTx/>
                <a:buNone/>
              </a:pPr>
              <a:endParaRPr lang="en-GB" altLang="en-US">
                <a:solidFill>
                  <a:schemeClr val="tx1"/>
                </a:solidFill>
              </a:endParaRPr>
            </a:p>
          </p:txBody>
        </p:sp>
      </p:grpSp>
      <p:sp>
        <p:nvSpPr>
          <p:cNvPr id="28" name="Rectangle 4">
            <a:extLst>
              <a:ext uri="{FF2B5EF4-FFF2-40B4-BE49-F238E27FC236}">
                <a16:creationId xmlns:a16="http://schemas.microsoft.com/office/drawing/2014/main" id="{BD20A6F2-9604-4AE1-A74D-E3E0D8CB643C}"/>
              </a:ext>
            </a:extLst>
          </p:cNvPr>
          <p:cNvSpPr>
            <a:spLocks noChangeArrowheads="1"/>
          </p:cNvSpPr>
          <p:nvPr/>
        </p:nvSpPr>
        <p:spPr bwMode="auto">
          <a:xfrm>
            <a:off x="2241550" y="5881688"/>
            <a:ext cx="4856163" cy="395287"/>
          </a:xfrm>
          <a:prstGeom prst="rect">
            <a:avLst/>
          </a:prstGeom>
          <a:noFill/>
          <a:ln w="28575">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t>Click on each box to find out more about it.</a:t>
            </a:r>
          </a:p>
        </p:txBody>
      </p:sp>
      <p:grpSp>
        <p:nvGrpSpPr>
          <p:cNvPr id="31" name="Group 30"/>
          <p:cNvGrpSpPr>
            <a:grpSpLocks/>
          </p:cNvGrpSpPr>
          <p:nvPr/>
        </p:nvGrpSpPr>
        <p:grpSpPr bwMode="auto">
          <a:xfrm>
            <a:off x="1260475" y="5180013"/>
            <a:ext cx="1960563" cy="522287"/>
            <a:chOff x="1261140" y="5180737"/>
            <a:chExt cx="1960233" cy="521037"/>
          </a:xfrm>
        </p:grpSpPr>
        <p:sp>
          <p:nvSpPr>
            <p:cNvPr id="27" name="Rectangle 26">
              <a:hlinkClick r:id="rId4" action="ppaction://hlinksldjump"/>
              <a:extLst>
                <a:ext uri="{FF2B5EF4-FFF2-40B4-BE49-F238E27FC236}">
                  <a16:creationId xmlns:a16="http://schemas.microsoft.com/office/drawing/2014/main" id="{E691C550-7E04-4CE8-8606-CFD38D21ACA8}"/>
                </a:ext>
              </a:extLst>
            </p:cNvPr>
            <p:cNvSpPr/>
            <p:nvPr/>
          </p:nvSpPr>
          <p:spPr>
            <a:xfrm>
              <a:off x="1261140" y="5416708"/>
              <a:ext cx="1960233" cy="285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Inverted commas</a:t>
              </a:r>
            </a:p>
          </p:txBody>
        </p:sp>
        <p:cxnSp>
          <p:nvCxnSpPr>
            <p:cNvPr id="30" name="Straight Arrow Connector 29">
              <a:extLst>
                <a:ext uri="{FF2B5EF4-FFF2-40B4-BE49-F238E27FC236}">
                  <a16:creationId xmlns:a16="http://schemas.microsoft.com/office/drawing/2014/main" id="{B408F491-57FC-4BE6-BA4B-815A20D41141}"/>
                </a:ext>
              </a:extLst>
            </p:cNvPr>
            <p:cNvCxnSpPr>
              <a:stCxn id="27" idx="0"/>
            </p:cNvCxnSpPr>
            <p:nvPr/>
          </p:nvCxnSpPr>
          <p:spPr>
            <a:xfrm flipH="1" flipV="1">
              <a:off x="2172212" y="5180737"/>
              <a:ext cx="69838" cy="23597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9221" name="Group 9220"/>
          <p:cNvGrpSpPr>
            <a:grpSpLocks/>
          </p:cNvGrpSpPr>
          <p:nvPr/>
        </p:nvGrpSpPr>
        <p:grpSpPr bwMode="auto">
          <a:xfrm>
            <a:off x="4452938" y="5160963"/>
            <a:ext cx="1962150" cy="541337"/>
            <a:chOff x="5177586" y="5196005"/>
            <a:chExt cx="1961445" cy="541626"/>
          </a:xfrm>
        </p:grpSpPr>
        <p:sp>
          <p:nvSpPr>
            <p:cNvPr id="32" name="Rectangle 31">
              <a:hlinkClick r:id="rId4" action="ppaction://hlinksldjump"/>
              <a:extLst>
                <a:ext uri="{FF2B5EF4-FFF2-40B4-BE49-F238E27FC236}">
                  <a16:creationId xmlns:a16="http://schemas.microsoft.com/office/drawing/2014/main" id="{058FA175-B4DE-4A11-A43F-CB498CAEF7DB}"/>
                </a:ext>
              </a:extLst>
            </p:cNvPr>
            <p:cNvSpPr/>
            <p:nvPr/>
          </p:nvSpPr>
          <p:spPr>
            <a:xfrm>
              <a:off x="5177586" y="5453317"/>
              <a:ext cx="1961445" cy="28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Inverted commas</a:t>
              </a:r>
            </a:p>
          </p:txBody>
        </p:sp>
        <p:cxnSp>
          <p:nvCxnSpPr>
            <p:cNvPr id="37" name="Straight Arrow Connector 36">
              <a:extLst>
                <a:ext uri="{FF2B5EF4-FFF2-40B4-BE49-F238E27FC236}">
                  <a16:creationId xmlns:a16="http://schemas.microsoft.com/office/drawing/2014/main" id="{36D9C68C-635B-43D3-9F49-7CCFF5DE9047}"/>
                </a:ext>
              </a:extLst>
            </p:cNvPr>
            <p:cNvCxnSpPr>
              <a:cxnSpLocks/>
            </p:cNvCxnSpPr>
            <p:nvPr/>
          </p:nvCxnSpPr>
          <p:spPr>
            <a:xfrm flipH="1" flipV="1">
              <a:off x="5978985" y="5196005"/>
              <a:ext cx="287235" cy="33355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9227" name="Group 9226"/>
          <p:cNvGrpSpPr>
            <a:grpSpLocks/>
          </p:cNvGrpSpPr>
          <p:nvPr/>
        </p:nvGrpSpPr>
        <p:grpSpPr bwMode="auto">
          <a:xfrm>
            <a:off x="3722688" y="4659313"/>
            <a:ext cx="1454150" cy="519112"/>
            <a:chOff x="3722089" y="4659701"/>
            <a:chExt cx="1455497" cy="518298"/>
          </a:xfrm>
        </p:grpSpPr>
        <p:sp>
          <p:nvSpPr>
            <p:cNvPr id="29" name="Rectangle 28">
              <a:hlinkClick r:id="rId5" action="ppaction://hlinksldjump"/>
              <a:extLst>
                <a:ext uri="{FF2B5EF4-FFF2-40B4-BE49-F238E27FC236}">
                  <a16:creationId xmlns:a16="http://schemas.microsoft.com/office/drawing/2014/main" id="{E654D997-F583-4FFB-9895-F55B7003D68B}"/>
                </a:ext>
              </a:extLst>
            </p:cNvPr>
            <p:cNvSpPr/>
            <p:nvPr/>
          </p:nvSpPr>
          <p:spPr>
            <a:xfrm>
              <a:off x="3722089" y="4659701"/>
              <a:ext cx="1455497" cy="285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Punctuation</a:t>
              </a:r>
            </a:p>
          </p:txBody>
        </p:sp>
        <p:cxnSp>
          <p:nvCxnSpPr>
            <p:cNvPr id="41" name="Straight Arrow Connector 40">
              <a:extLst>
                <a:ext uri="{FF2B5EF4-FFF2-40B4-BE49-F238E27FC236}">
                  <a16:creationId xmlns:a16="http://schemas.microsoft.com/office/drawing/2014/main" id="{72899F3B-F00E-4C2E-810C-8FB3CC86D0F5}"/>
                </a:ext>
              </a:extLst>
            </p:cNvPr>
            <p:cNvCxnSpPr>
              <a:cxnSpLocks/>
            </p:cNvCxnSpPr>
            <p:nvPr/>
          </p:nvCxnSpPr>
          <p:spPr>
            <a:xfrm>
              <a:off x="5129917" y="4908547"/>
              <a:ext cx="47669" cy="2694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232" name="Group 9231"/>
          <p:cNvGrpSpPr>
            <a:grpSpLocks/>
          </p:cNvGrpSpPr>
          <p:nvPr/>
        </p:nvGrpSpPr>
        <p:grpSpPr bwMode="auto">
          <a:xfrm>
            <a:off x="6194425" y="4694238"/>
            <a:ext cx="2116138" cy="382587"/>
            <a:chOff x="6193796" y="4693850"/>
            <a:chExt cx="2116962" cy="383391"/>
          </a:xfrm>
        </p:grpSpPr>
        <p:sp>
          <p:nvSpPr>
            <p:cNvPr id="33" name="Rectangle 32">
              <a:hlinkClick r:id="rId6" action="ppaction://hlinksldjump"/>
              <a:extLst>
                <a:ext uri="{FF2B5EF4-FFF2-40B4-BE49-F238E27FC236}">
                  <a16:creationId xmlns:a16="http://schemas.microsoft.com/office/drawing/2014/main" id="{ACC0C8A0-4329-4E11-BAC2-244BBD3A81C9}"/>
                </a:ext>
              </a:extLst>
            </p:cNvPr>
            <p:cNvSpPr/>
            <p:nvPr/>
          </p:nvSpPr>
          <p:spPr>
            <a:xfrm>
              <a:off x="6414545" y="4693850"/>
              <a:ext cx="1896213" cy="354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Reporting clause</a:t>
              </a:r>
            </a:p>
          </p:txBody>
        </p:sp>
        <p:cxnSp>
          <p:nvCxnSpPr>
            <p:cNvPr id="48" name="Straight Arrow Connector 47">
              <a:extLst>
                <a:ext uri="{FF2B5EF4-FFF2-40B4-BE49-F238E27FC236}">
                  <a16:creationId xmlns:a16="http://schemas.microsoft.com/office/drawing/2014/main" id="{84A160E5-4B03-462E-8666-301515B6E0D8}"/>
                </a:ext>
              </a:extLst>
            </p:cNvPr>
            <p:cNvCxnSpPr>
              <a:cxnSpLocks/>
            </p:cNvCxnSpPr>
            <p:nvPr/>
          </p:nvCxnSpPr>
          <p:spPr>
            <a:xfrm flipH="1">
              <a:off x="6193796" y="4945202"/>
              <a:ext cx="293802" cy="13203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6729413" y="5264150"/>
            <a:ext cx="1454150" cy="438150"/>
            <a:chOff x="6729413" y="5264148"/>
            <a:chExt cx="1454150" cy="438152"/>
          </a:xfrm>
        </p:grpSpPr>
        <p:sp>
          <p:nvSpPr>
            <p:cNvPr id="26" name="Rectangle 25">
              <a:hlinkClick r:id="rId5" action="ppaction://hlinksldjump"/>
              <a:extLst>
                <a:ext uri="{FF2B5EF4-FFF2-40B4-BE49-F238E27FC236}">
                  <a16:creationId xmlns:a16="http://schemas.microsoft.com/office/drawing/2014/main" id="{BEB72331-5F5F-4954-A136-8BE7560FCFC3}"/>
                </a:ext>
              </a:extLst>
            </p:cNvPr>
            <p:cNvSpPr/>
            <p:nvPr/>
          </p:nvSpPr>
          <p:spPr bwMode="auto">
            <a:xfrm>
              <a:off x="6729413" y="5416549"/>
              <a:ext cx="1454150" cy="285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Punctuation</a:t>
              </a:r>
            </a:p>
          </p:txBody>
        </p:sp>
        <p:cxnSp>
          <p:nvCxnSpPr>
            <p:cNvPr id="34" name="Straight Arrow Connector 33">
              <a:extLst>
                <a:ext uri="{FF2B5EF4-FFF2-40B4-BE49-F238E27FC236}">
                  <a16:creationId xmlns:a16="http://schemas.microsoft.com/office/drawing/2014/main" id="{6731E734-E750-4233-BA1B-CEF26286C5D3}"/>
                </a:ext>
              </a:extLst>
            </p:cNvPr>
            <p:cNvCxnSpPr>
              <a:cxnSpLocks/>
            </p:cNvCxnSpPr>
            <p:nvPr/>
          </p:nvCxnSpPr>
          <p:spPr bwMode="auto">
            <a:xfrm flipH="1" flipV="1">
              <a:off x="6977063" y="5264148"/>
              <a:ext cx="239712" cy="187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5" name="Rectangle 4">
            <a:hlinkClick r:id="rId7" action="ppaction://hlinksldjump"/>
            <a:extLst>
              <a:ext uri="{FF2B5EF4-FFF2-40B4-BE49-F238E27FC236}">
                <a16:creationId xmlns:a16="http://schemas.microsoft.com/office/drawing/2014/main" id="{8F88A126-B291-438A-B6B2-1EB93508E378}"/>
              </a:ext>
            </a:extLst>
          </p:cNvPr>
          <p:cNvSpPr>
            <a:spLocks noChangeArrowheads="1"/>
          </p:cNvSpPr>
          <p:nvPr/>
        </p:nvSpPr>
        <p:spPr bwMode="auto">
          <a:xfrm>
            <a:off x="7626350" y="5881688"/>
            <a:ext cx="746125" cy="395287"/>
          </a:xfrm>
          <a:prstGeom prst="rect">
            <a:avLst/>
          </a:prstGeom>
          <a:solidFill>
            <a:schemeClr val="accent4">
              <a:lumMod val="20000"/>
              <a:lumOff val="80000"/>
            </a:schemeClr>
          </a:solidFill>
          <a:ln w="28575">
            <a:solidFill>
              <a:schemeClr val="accent4"/>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t>Next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9221"/>
                                        </p:tgtEl>
                                        <p:attrNameLst>
                                          <p:attrName>style.visibility</p:attrName>
                                        </p:attrNameLst>
                                      </p:cBhvr>
                                      <p:to>
                                        <p:strVal val="visible"/>
                                      </p:to>
                                    </p:set>
                                    <p:animEffect transition="in" filter="fade">
                                      <p:cBhvr>
                                        <p:cTn id="34" dur="500"/>
                                        <p:tgtEl>
                                          <p:spTgt spid="92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9227"/>
                                        </p:tgtEl>
                                        <p:attrNameLst>
                                          <p:attrName>style.visibility</p:attrName>
                                        </p:attrNameLst>
                                      </p:cBhvr>
                                      <p:to>
                                        <p:strVal val="visible"/>
                                      </p:to>
                                    </p:set>
                                    <p:animEffect transition="in" filter="fade">
                                      <p:cBhvr>
                                        <p:cTn id="39" dur="500"/>
                                        <p:tgtEl>
                                          <p:spTgt spid="9227"/>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232"/>
                                        </p:tgtEl>
                                        <p:attrNameLst>
                                          <p:attrName>style.visibility</p:attrName>
                                        </p:attrNameLst>
                                      </p:cBhvr>
                                      <p:to>
                                        <p:strVal val="visible"/>
                                      </p:to>
                                    </p:set>
                                    <p:animEffect transition="in" filter="fade">
                                      <p:cBhvr>
                                        <p:cTn id="47" dur="500"/>
                                        <p:tgtEl>
                                          <p:spTgt spid="92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11" grpId="0"/>
      <p:bldP spid="15" grpId="0"/>
      <p:bldP spid="28"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Inverted Commas</a:t>
            </a:r>
          </a:p>
        </p:txBody>
      </p:sp>
      <p:sp>
        <p:nvSpPr>
          <p:cNvPr id="10243" name="Rectangle 4"/>
          <p:cNvSpPr>
            <a:spLocks noChangeArrowheads="1"/>
          </p:cNvSpPr>
          <p:nvPr/>
        </p:nvSpPr>
        <p:spPr bwMode="auto">
          <a:xfrm>
            <a:off x="750888" y="1308100"/>
            <a:ext cx="7632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buFont typeface="Arial" panose="020B0604020202020204" pitchFamily="34" charset="0"/>
              <a:buNone/>
            </a:pPr>
            <a:r>
              <a:rPr lang="en-GB" altLang="en-US"/>
              <a:t>There are two places where inverted commas are needed when writing direct speech:</a:t>
            </a:r>
          </a:p>
        </p:txBody>
      </p:sp>
      <p:sp>
        <p:nvSpPr>
          <p:cNvPr id="15" name="Rectangle 4">
            <a:extLst>
              <a:ext uri="{FF2B5EF4-FFF2-40B4-BE49-F238E27FC236}">
                <a16:creationId xmlns:a16="http://schemas.microsoft.com/office/drawing/2014/main" id="{C3BB21EA-2712-49F1-80C9-77B0E2268EF2}"/>
              </a:ext>
            </a:extLst>
          </p:cNvPr>
          <p:cNvSpPr>
            <a:spLocks noChangeArrowheads="1"/>
          </p:cNvSpPr>
          <p:nvPr/>
        </p:nvSpPr>
        <p:spPr bwMode="auto">
          <a:xfrm>
            <a:off x="750888" y="2143125"/>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accent2"/>
                </a:solidFill>
              </a:rPr>
              <a:t>“</a:t>
            </a:r>
            <a:r>
              <a:rPr lang="en-GB" dirty="0"/>
              <a:t>I’m really struggling to walk</a:t>
            </a:r>
            <a:r>
              <a:rPr lang="en-GB" b="1" dirty="0">
                <a:solidFill>
                  <a:schemeClr val="tx1"/>
                </a:solidFill>
              </a:rPr>
              <a:t>,</a:t>
            </a:r>
            <a:r>
              <a:rPr lang="en-GB" b="1" dirty="0">
                <a:solidFill>
                  <a:schemeClr val="accent2"/>
                </a:solidFill>
              </a:rPr>
              <a:t>”</a:t>
            </a:r>
            <a:r>
              <a:rPr lang="en-GB" dirty="0">
                <a:solidFill>
                  <a:schemeClr val="accent4"/>
                </a:solidFill>
              </a:rPr>
              <a:t> </a:t>
            </a:r>
            <a:r>
              <a:rPr lang="en-GB" b="1" dirty="0">
                <a:solidFill>
                  <a:schemeClr val="tx1"/>
                </a:solidFill>
              </a:rPr>
              <a:t>explained Josh.</a:t>
            </a:r>
          </a:p>
        </p:txBody>
      </p:sp>
      <p:sp>
        <p:nvSpPr>
          <p:cNvPr id="28" name="Rectangle 4">
            <a:hlinkClick r:id="rId2" action="ppaction://hlinksldjump"/>
            <a:extLst>
              <a:ext uri="{FF2B5EF4-FFF2-40B4-BE49-F238E27FC236}">
                <a16:creationId xmlns:a16="http://schemas.microsoft.com/office/drawing/2014/main" id="{BD20A6F2-9604-4AE1-A74D-E3E0D8CB643C}"/>
              </a:ext>
            </a:extLst>
          </p:cNvPr>
          <p:cNvSpPr>
            <a:spLocks noChangeArrowheads="1"/>
          </p:cNvSpPr>
          <p:nvPr/>
        </p:nvSpPr>
        <p:spPr bwMode="auto">
          <a:xfrm>
            <a:off x="661988" y="5845175"/>
            <a:ext cx="746125" cy="395288"/>
          </a:xfrm>
          <a:prstGeom prst="rect">
            <a:avLst/>
          </a:prstGeom>
          <a:solidFill>
            <a:schemeClr val="accent4">
              <a:lumMod val="20000"/>
              <a:lumOff val="80000"/>
            </a:schemeClr>
          </a:solidFill>
          <a:ln w="28575">
            <a:solidFill>
              <a:schemeClr val="accent4"/>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t>Back</a:t>
            </a:r>
          </a:p>
        </p:txBody>
      </p:sp>
      <p:grpSp>
        <p:nvGrpSpPr>
          <p:cNvPr id="26" name="Group 25"/>
          <p:cNvGrpSpPr>
            <a:grpSpLocks/>
          </p:cNvGrpSpPr>
          <p:nvPr/>
        </p:nvGrpSpPr>
        <p:grpSpPr bwMode="auto">
          <a:xfrm>
            <a:off x="1285875" y="2336800"/>
            <a:ext cx="1960563" cy="520700"/>
            <a:chOff x="1261140" y="5180737"/>
            <a:chExt cx="1960233" cy="521037"/>
          </a:xfrm>
        </p:grpSpPr>
        <p:sp>
          <p:nvSpPr>
            <p:cNvPr id="34" name="Rectangle 33">
              <a:extLst>
                <a:ext uri="{FF2B5EF4-FFF2-40B4-BE49-F238E27FC236}">
                  <a16:creationId xmlns:a16="http://schemas.microsoft.com/office/drawing/2014/main" id="{32D7949B-EC00-4E89-897A-9032A2FA2835}"/>
                </a:ext>
              </a:extLst>
            </p:cNvPr>
            <p:cNvSpPr/>
            <p:nvPr/>
          </p:nvSpPr>
          <p:spPr>
            <a:xfrm>
              <a:off x="1261140" y="5415839"/>
              <a:ext cx="1960233" cy="2859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Inverted commas</a:t>
              </a:r>
            </a:p>
          </p:txBody>
        </p:sp>
        <p:cxnSp>
          <p:nvCxnSpPr>
            <p:cNvPr id="35" name="Straight Arrow Connector 34">
              <a:extLst>
                <a:ext uri="{FF2B5EF4-FFF2-40B4-BE49-F238E27FC236}">
                  <a16:creationId xmlns:a16="http://schemas.microsoft.com/office/drawing/2014/main" id="{0686863F-BB2A-46C9-AE8C-88349A2DC869}"/>
                </a:ext>
              </a:extLst>
            </p:cNvPr>
            <p:cNvCxnSpPr>
              <a:stCxn id="34" idx="0"/>
            </p:cNvCxnSpPr>
            <p:nvPr/>
          </p:nvCxnSpPr>
          <p:spPr>
            <a:xfrm flipH="1" flipV="1">
              <a:off x="2172212" y="5180737"/>
              <a:ext cx="69838" cy="23510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36" name="Group 35"/>
          <p:cNvGrpSpPr>
            <a:grpSpLocks/>
          </p:cNvGrpSpPr>
          <p:nvPr/>
        </p:nvGrpSpPr>
        <p:grpSpPr bwMode="auto">
          <a:xfrm>
            <a:off x="5265738" y="2368550"/>
            <a:ext cx="2076450" cy="592138"/>
            <a:chOff x="2021079" y="5206888"/>
            <a:chExt cx="2075420" cy="592173"/>
          </a:xfrm>
        </p:grpSpPr>
        <p:sp>
          <p:nvSpPr>
            <p:cNvPr id="38" name="Rectangle 37">
              <a:extLst>
                <a:ext uri="{FF2B5EF4-FFF2-40B4-BE49-F238E27FC236}">
                  <a16:creationId xmlns:a16="http://schemas.microsoft.com/office/drawing/2014/main" id="{DACE4290-5958-4363-B7F1-ECD75E0CD113}"/>
                </a:ext>
              </a:extLst>
            </p:cNvPr>
            <p:cNvSpPr/>
            <p:nvPr/>
          </p:nvSpPr>
          <p:spPr>
            <a:xfrm>
              <a:off x="2136909" y="5513294"/>
              <a:ext cx="1959590" cy="285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Inverted commas</a:t>
              </a:r>
            </a:p>
          </p:txBody>
        </p:sp>
        <p:cxnSp>
          <p:nvCxnSpPr>
            <p:cNvPr id="39" name="Straight Arrow Connector 38">
              <a:extLst>
                <a:ext uri="{FF2B5EF4-FFF2-40B4-BE49-F238E27FC236}">
                  <a16:creationId xmlns:a16="http://schemas.microsoft.com/office/drawing/2014/main" id="{48D07964-C5E3-4D3E-BC1C-CDF83FDDF843}"/>
                </a:ext>
              </a:extLst>
            </p:cNvPr>
            <p:cNvCxnSpPr>
              <a:cxnSpLocks/>
            </p:cNvCxnSpPr>
            <p:nvPr/>
          </p:nvCxnSpPr>
          <p:spPr>
            <a:xfrm flipH="1" flipV="1">
              <a:off x="2021079" y="5206888"/>
              <a:ext cx="312582" cy="33339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sp>
        <p:nvSpPr>
          <p:cNvPr id="40" name="Rectangle 4">
            <a:extLst>
              <a:ext uri="{FF2B5EF4-FFF2-40B4-BE49-F238E27FC236}">
                <a16:creationId xmlns:a16="http://schemas.microsoft.com/office/drawing/2014/main" id="{D6D18E3C-9331-4ED7-AE9A-C50ABB94F27B}"/>
              </a:ext>
            </a:extLst>
          </p:cNvPr>
          <p:cNvSpPr>
            <a:spLocks noChangeArrowheads="1"/>
          </p:cNvSpPr>
          <p:nvPr/>
        </p:nvSpPr>
        <p:spPr bwMode="auto">
          <a:xfrm>
            <a:off x="977900" y="3152775"/>
            <a:ext cx="2792413" cy="1143000"/>
          </a:xfrm>
          <a:prstGeom prst="rect">
            <a:avLst/>
          </a:prstGeom>
          <a:solidFill>
            <a:schemeClr val="accent2">
              <a:lumMod val="60000"/>
              <a:lumOff val="40000"/>
            </a:schemeClr>
          </a:soli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solidFill>
                  <a:schemeClr val="tx1"/>
                </a:solidFill>
              </a:rPr>
              <a:t>You need to </a:t>
            </a:r>
            <a:r>
              <a:rPr lang="en-GB" b="1" dirty="0">
                <a:solidFill>
                  <a:schemeClr val="tx1"/>
                </a:solidFill>
              </a:rPr>
              <a:t>open</a:t>
            </a:r>
            <a:r>
              <a:rPr lang="en-GB" dirty="0">
                <a:solidFill>
                  <a:schemeClr val="tx1"/>
                </a:solidFill>
              </a:rPr>
              <a:t> your inverted commas with a “ (66) before the first word which is </a:t>
            </a:r>
            <a:r>
              <a:rPr lang="en-GB" b="1" dirty="0">
                <a:solidFill>
                  <a:schemeClr val="tx1"/>
                </a:solidFill>
              </a:rPr>
              <a:t>being</a:t>
            </a:r>
            <a:r>
              <a:rPr lang="en-GB" dirty="0">
                <a:solidFill>
                  <a:schemeClr val="tx1"/>
                </a:solidFill>
              </a:rPr>
              <a:t> </a:t>
            </a:r>
            <a:r>
              <a:rPr lang="en-GB" b="1" dirty="0">
                <a:solidFill>
                  <a:schemeClr val="tx1"/>
                </a:solidFill>
              </a:rPr>
              <a:t>spoken</a:t>
            </a:r>
            <a:r>
              <a:rPr lang="en-GB" dirty="0">
                <a:solidFill>
                  <a:schemeClr val="tx1"/>
                </a:solidFill>
              </a:rPr>
              <a:t>.</a:t>
            </a:r>
            <a:endParaRPr lang="en-GB" sz="1400" baseline="-25000" dirty="0">
              <a:solidFill>
                <a:schemeClr val="tx1"/>
              </a:solidFill>
            </a:endParaRPr>
          </a:p>
        </p:txBody>
      </p:sp>
      <p:sp>
        <p:nvSpPr>
          <p:cNvPr id="42" name="Rectangle 4">
            <a:extLst>
              <a:ext uri="{FF2B5EF4-FFF2-40B4-BE49-F238E27FC236}">
                <a16:creationId xmlns:a16="http://schemas.microsoft.com/office/drawing/2014/main" id="{6555E8CE-89A3-42F6-8355-49850F3C9381}"/>
              </a:ext>
            </a:extLst>
          </p:cNvPr>
          <p:cNvSpPr>
            <a:spLocks noChangeArrowheads="1"/>
          </p:cNvSpPr>
          <p:nvPr/>
        </p:nvSpPr>
        <p:spPr bwMode="auto">
          <a:xfrm>
            <a:off x="5341938" y="3152775"/>
            <a:ext cx="2792412" cy="1143000"/>
          </a:xfrm>
          <a:prstGeom prst="rect">
            <a:avLst/>
          </a:prstGeom>
          <a:solidFill>
            <a:schemeClr val="accent2">
              <a:lumMod val="60000"/>
              <a:lumOff val="40000"/>
            </a:schemeClr>
          </a:soli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t>You need to </a:t>
            </a:r>
            <a:r>
              <a:rPr lang="en-GB" b="1" dirty="0"/>
              <a:t>close</a:t>
            </a:r>
            <a:r>
              <a:rPr lang="en-GB" dirty="0"/>
              <a:t> your inverted commas with a ” (99) after the last word which is </a:t>
            </a:r>
            <a:r>
              <a:rPr lang="en-GB" b="1" dirty="0"/>
              <a:t>being</a:t>
            </a:r>
            <a:r>
              <a:rPr lang="en-GB" dirty="0"/>
              <a:t> </a:t>
            </a:r>
            <a:r>
              <a:rPr lang="en-GB" b="1" dirty="0"/>
              <a:t>spoken</a:t>
            </a:r>
            <a:r>
              <a:rPr lang="en-GB" dirty="0"/>
              <a:t>.</a:t>
            </a:r>
            <a:endParaRPr lang="en-GB" sz="1400" baseline="-25000" dirty="0"/>
          </a:p>
        </p:txBody>
      </p:sp>
      <p:sp>
        <p:nvSpPr>
          <p:cNvPr id="43" name="Rectangle 4"/>
          <p:cNvSpPr>
            <a:spLocks noChangeArrowheads="1"/>
          </p:cNvSpPr>
          <p:nvPr/>
        </p:nvSpPr>
        <p:spPr bwMode="auto">
          <a:xfrm>
            <a:off x="750888" y="4552950"/>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lnSpc>
                <a:spcPct val="100000"/>
              </a:lnSpc>
              <a:spcBef>
                <a:spcPct val="0"/>
              </a:spcBef>
              <a:buFontTx/>
              <a:buNone/>
            </a:pPr>
            <a:r>
              <a:rPr lang="en-GB" altLang="en-US">
                <a:solidFill>
                  <a:schemeClr val="tx1"/>
                </a:solidFill>
              </a:rPr>
              <a:t>Imagine that inverted commas are like hands; </a:t>
            </a:r>
          </a:p>
          <a:p>
            <a:pPr algn="ctr">
              <a:lnSpc>
                <a:spcPct val="100000"/>
              </a:lnSpc>
              <a:spcBef>
                <a:spcPct val="0"/>
              </a:spcBef>
              <a:buFontTx/>
              <a:buNone/>
            </a:pPr>
            <a:r>
              <a:rPr lang="en-GB" altLang="en-US">
                <a:solidFill>
                  <a:schemeClr val="tx1"/>
                </a:solidFill>
              </a:rPr>
              <a:t>they hold within them </a:t>
            </a:r>
            <a:r>
              <a:rPr lang="en-GB" altLang="en-US" b="1">
                <a:solidFill>
                  <a:schemeClr val="tx1"/>
                </a:solidFill>
              </a:rPr>
              <a:t>only</a:t>
            </a:r>
            <a:r>
              <a:rPr lang="en-GB" altLang="en-US">
                <a:solidFill>
                  <a:schemeClr val="tx1"/>
                </a:solidFill>
              </a:rPr>
              <a:t> the words which are being spoken.</a:t>
            </a:r>
            <a:endParaRPr lang="en-GB" altLang="en-US" sz="1400" baseline="-25000">
              <a:solidFill>
                <a:schemeClr val="tx1"/>
              </a:solidFill>
            </a:endParaRPr>
          </a:p>
        </p:txBody>
      </p:sp>
      <p:sp>
        <p:nvSpPr>
          <p:cNvPr id="44" name="Rectangle 4">
            <a:extLst>
              <a:ext uri="{FF2B5EF4-FFF2-40B4-BE49-F238E27FC236}">
                <a16:creationId xmlns:a16="http://schemas.microsoft.com/office/drawing/2014/main" id="{EDC9B066-F2D1-4F95-B985-D5B980739B03}"/>
              </a:ext>
            </a:extLst>
          </p:cNvPr>
          <p:cNvSpPr>
            <a:spLocks noChangeArrowheads="1"/>
          </p:cNvSpPr>
          <p:nvPr/>
        </p:nvSpPr>
        <p:spPr bwMode="auto">
          <a:xfrm>
            <a:off x="977900" y="5403850"/>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accent2"/>
                </a:solidFill>
              </a:rPr>
              <a:t> “</a:t>
            </a:r>
            <a:r>
              <a:rPr lang="en-GB" dirty="0"/>
              <a:t>I’m really struggling to walk,</a:t>
            </a:r>
            <a:r>
              <a:rPr lang="en-GB" b="1" dirty="0">
                <a:solidFill>
                  <a:schemeClr val="accent2"/>
                </a:solidFill>
              </a:rPr>
              <a:t>”</a:t>
            </a:r>
            <a:r>
              <a:rPr lang="en-GB" b="1" dirty="0">
                <a:solidFill>
                  <a:schemeClr val="accent5">
                    <a:lumMod val="75000"/>
                  </a:schemeClr>
                </a:solidFill>
              </a:rPr>
              <a:t>       </a:t>
            </a:r>
            <a:r>
              <a:rPr lang="en-GB" dirty="0"/>
              <a:t>explained Josh.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40418">
            <a:off x="5291931" y="5418932"/>
            <a:ext cx="7715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40418" flipH="1">
            <a:off x="1557337" y="5472113"/>
            <a:ext cx="7715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0" grpId="0" animBg="1"/>
      <p:bldP spid="42" grpId="0" animBg="1"/>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Punctuation</a:t>
            </a:r>
          </a:p>
        </p:txBody>
      </p:sp>
      <p:sp>
        <p:nvSpPr>
          <p:cNvPr id="11267" name="Rectangle 4"/>
          <p:cNvSpPr>
            <a:spLocks noChangeArrowheads="1"/>
          </p:cNvSpPr>
          <p:nvPr/>
        </p:nvSpPr>
        <p:spPr bwMode="auto">
          <a:xfrm>
            <a:off x="750888" y="1308100"/>
            <a:ext cx="7632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buFont typeface="Arial" panose="020B0604020202020204" pitchFamily="34" charset="0"/>
              <a:buNone/>
            </a:pPr>
            <a:r>
              <a:rPr lang="en-GB" altLang="en-US"/>
              <a:t>There are two places where other forms of punctuation are needed when writing direct speech:</a:t>
            </a:r>
          </a:p>
        </p:txBody>
      </p:sp>
      <p:sp>
        <p:nvSpPr>
          <p:cNvPr id="15" name="Rectangle 4"/>
          <p:cNvSpPr>
            <a:spLocks noChangeArrowheads="1"/>
          </p:cNvSpPr>
          <p:nvPr/>
        </p:nvSpPr>
        <p:spPr bwMode="auto">
          <a:xfrm>
            <a:off x="750888" y="214312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b="1">
                <a:solidFill>
                  <a:schemeClr val="tx1"/>
                </a:solidFill>
              </a:rPr>
              <a:t>“</a:t>
            </a:r>
            <a:r>
              <a:rPr lang="en-GB" altLang="en-US"/>
              <a:t>I’m really struggling to walk</a:t>
            </a:r>
            <a:r>
              <a:rPr lang="en-GB" altLang="en-US" b="1">
                <a:solidFill>
                  <a:schemeClr val="accent1"/>
                </a:solidFill>
              </a:rPr>
              <a:t>,</a:t>
            </a:r>
            <a:r>
              <a:rPr lang="en-GB" altLang="en-US" b="1">
                <a:solidFill>
                  <a:schemeClr val="tx1"/>
                </a:solidFill>
              </a:rPr>
              <a:t>”</a:t>
            </a:r>
            <a:r>
              <a:rPr lang="en-GB" altLang="en-US"/>
              <a:t> </a:t>
            </a:r>
            <a:r>
              <a:rPr lang="en-GB" altLang="en-US">
                <a:solidFill>
                  <a:schemeClr val="tx1"/>
                </a:solidFill>
              </a:rPr>
              <a:t>explained Josh</a:t>
            </a:r>
            <a:r>
              <a:rPr lang="en-GB" altLang="en-US" b="1">
                <a:solidFill>
                  <a:schemeClr val="accent1"/>
                </a:solidFill>
              </a:rPr>
              <a:t>.</a:t>
            </a:r>
          </a:p>
        </p:txBody>
      </p:sp>
      <p:sp>
        <p:nvSpPr>
          <p:cNvPr id="28" name="Rectangle 4">
            <a:hlinkClick r:id="rId2" action="ppaction://hlinksldjump"/>
            <a:extLst>
              <a:ext uri="{FF2B5EF4-FFF2-40B4-BE49-F238E27FC236}">
                <a16:creationId xmlns:a16="http://schemas.microsoft.com/office/drawing/2014/main" id="{BD20A6F2-9604-4AE1-A74D-E3E0D8CB643C}"/>
              </a:ext>
            </a:extLst>
          </p:cNvPr>
          <p:cNvSpPr>
            <a:spLocks noChangeArrowheads="1"/>
          </p:cNvSpPr>
          <p:nvPr/>
        </p:nvSpPr>
        <p:spPr bwMode="auto">
          <a:xfrm>
            <a:off x="661988" y="5845175"/>
            <a:ext cx="746125" cy="395288"/>
          </a:xfrm>
          <a:prstGeom prst="rect">
            <a:avLst/>
          </a:prstGeom>
          <a:solidFill>
            <a:schemeClr val="accent4">
              <a:lumMod val="20000"/>
              <a:lumOff val="80000"/>
            </a:schemeClr>
          </a:solidFill>
          <a:ln w="28575">
            <a:solidFill>
              <a:schemeClr val="accent4"/>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t>Back</a:t>
            </a:r>
          </a:p>
        </p:txBody>
      </p:sp>
      <p:sp>
        <p:nvSpPr>
          <p:cNvPr id="43" name="Rectangle 4"/>
          <p:cNvSpPr>
            <a:spLocks noChangeArrowheads="1"/>
          </p:cNvSpPr>
          <p:nvPr/>
        </p:nvSpPr>
        <p:spPr bwMode="auto">
          <a:xfrm>
            <a:off x="750888" y="455295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b="1">
                <a:solidFill>
                  <a:schemeClr val="accent1"/>
                </a:solidFill>
              </a:rPr>
              <a:t>“</a:t>
            </a:r>
            <a:r>
              <a:rPr lang="en-GB" altLang="en-US"/>
              <a:t>How exciting</a:t>
            </a:r>
            <a:r>
              <a:rPr lang="en-GB" altLang="en-US" b="1">
                <a:solidFill>
                  <a:schemeClr val="accent1"/>
                </a:solidFill>
              </a:rPr>
              <a:t>!”</a:t>
            </a:r>
            <a:r>
              <a:rPr lang="en-GB" altLang="en-US"/>
              <a:t> exclaimed Sarah</a:t>
            </a:r>
            <a:r>
              <a:rPr lang="en-GB" altLang="en-US" b="1">
                <a:solidFill>
                  <a:schemeClr val="accent1"/>
                </a:solidFill>
              </a:rPr>
              <a:t>.</a:t>
            </a:r>
          </a:p>
        </p:txBody>
      </p:sp>
      <p:sp>
        <p:nvSpPr>
          <p:cNvPr id="44" name="Rectangle 4">
            <a:extLst>
              <a:ext uri="{FF2B5EF4-FFF2-40B4-BE49-F238E27FC236}">
                <a16:creationId xmlns:a16="http://schemas.microsoft.com/office/drawing/2014/main" id="{EDC9B066-F2D1-4F95-B985-D5B980739B03}"/>
              </a:ext>
            </a:extLst>
          </p:cNvPr>
          <p:cNvSpPr>
            <a:spLocks noChangeArrowheads="1"/>
          </p:cNvSpPr>
          <p:nvPr/>
        </p:nvSpPr>
        <p:spPr bwMode="auto">
          <a:xfrm>
            <a:off x="750888" y="5002213"/>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accent1"/>
                </a:solidFill>
              </a:rPr>
              <a:t>“</a:t>
            </a:r>
            <a:r>
              <a:rPr lang="en-GB" dirty="0"/>
              <a:t>Is your favourite drink lemonade</a:t>
            </a:r>
            <a:r>
              <a:rPr lang="en-GB" b="1" dirty="0">
                <a:solidFill>
                  <a:schemeClr val="accent1"/>
                </a:solidFill>
              </a:rPr>
              <a:t>?”</a:t>
            </a:r>
            <a:r>
              <a:rPr lang="en-GB" b="1" dirty="0">
                <a:solidFill>
                  <a:schemeClr val="accent5">
                    <a:lumMod val="75000"/>
                  </a:schemeClr>
                </a:solidFill>
              </a:rPr>
              <a:t> </a:t>
            </a:r>
            <a:r>
              <a:rPr lang="en-GB" dirty="0"/>
              <a:t>enquired Chad</a:t>
            </a:r>
            <a:r>
              <a:rPr lang="en-GB" b="1" dirty="0">
                <a:solidFill>
                  <a:schemeClr val="accent1"/>
                </a:solidFill>
              </a:rPr>
              <a:t>.</a:t>
            </a:r>
          </a:p>
        </p:txBody>
      </p:sp>
      <p:sp>
        <p:nvSpPr>
          <p:cNvPr id="18" name="Rectangle 4"/>
          <p:cNvSpPr>
            <a:spLocks noChangeArrowheads="1"/>
          </p:cNvSpPr>
          <p:nvPr/>
        </p:nvSpPr>
        <p:spPr bwMode="auto">
          <a:xfrm>
            <a:off x="750888" y="5449888"/>
            <a:ext cx="76327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b="1">
                <a:solidFill>
                  <a:schemeClr val="accent1"/>
                </a:solidFill>
              </a:rPr>
              <a:t>“</a:t>
            </a:r>
            <a:r>
              <a:rPr lang="en-GB" altLang="en-US"/>
              <a:t>I don’t know what to do</a:t>
            </a:r>
            <a:r>
              <a:rPr lang="en-GB" altLang="en-US" b="1">
                <a:solidFill>
                  <a:schemeClr val="accent1"/>
                </a:solidFill>
              </a:rPr>
              <a:t>,”</a:t>
            </a:r>
            <a:r>
              <a:rPr lang="en-GB" altLang="en-US"/>
              <a:t> said Sayeed</a:t>
            </a:r>
            <a:r>
              <a:rPr lang="en-GB" altLang="en-US" b="1">
                <a:solidFill>
                  <a:schemeClr val="accent1"/>
                </a:solidFill>
              </a:rPr>
              <a:t>.</a:t>
            </a:r>
            <a:endParaRPr lang="en-GB" altLang="en-US" baseline="-25000">
              <a:solidFill>
                <a:schemeClr val="accent1"/>
              </a:solidFill>
            </a:endParaRPr>
          </a:p>
        </p:txBody>
      </p:sp>
      <p:grpSp>
        <p:nvGrpSpPr>
          <p:cNvPr id="2" name="Group 1"/>
          <p:cNvGrpSpPr>
            <a:grpSpLocks/>
          </p:cNvGrpSpPr>
          <p:nvPr/>
        </p:nvGrpSpPr>
        <p:grpSpPr bwMode="auto">
          <a:xfrm>
            <a:off x="5591175" y="2436813"/>
            <a:ext cx="2792413" cy="1082675"/>
            <a:chOff x="5591176" y="2437407"/>
            <a:chExt cx="2792412" cy="1082815"/>
          </a:xfrm>
        </p:grpSpPr>
        <p:sp>
          <p:nvSpPr>
            <p:cNvPr id="42" name="Rectangle 4">
              <a:extLst>
                <a:ext uri="{FF2B5EF4-FFF2-40B4-BE49-F238E27FC236}">
                  <a16:creationId xmlns:a16="http://schemas.microsoft.com/office/drawing/2014/main" id="{6555E8CE-89A3-42F6-8355-49850F3C9381}"/>
                </a:ext>
              </a:extLst>
            </p:cNvPr>
            <p:cNvSpPr>
              <a:spLocks noChangeArrowheads="1"/>
            </p:cNvSpPr>
            <p:nvPr/>
          </p:nvSpPr>
          <p:spPr bwMode="auto">
            <a:xfrm>
              <a:off x="5591176" y="2626343"/>
              <a:ext cx="2792412" cy="893879"/>
            </a:xfrm>
            <a:prstGeom prst="rect">
              <a:avLst/>
            </a:prstGeom>
            <a:solidFill>
              <a:schemeClr val="accent1">
                <a:lumMod val="20000"/>
                <a:lumOff val="80000"/>
              </a:schemeClr>
            </a:soli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t>You need to finish your sentence with a full stop after the </a:t>
              </a:r>
              <a:r>
                <a:rPr lang="en-GB" b="1" dirty="0"/>
                <a:t>reporting clause</a:t>
              </a:r>
              <a:r>
                <a:rPr lang="en-GB" dirty="0"/>
                <a:t>.</a:t>
              </a:r>
              <a:endParaRPr lang="en-GB" sz="1400" baseline="-25000" dirty="0"/>
            </a:p>
          </p:txBody>
        </p:sp>
        <p:cxnSp>
          <p:nvCxnSpPr>
            <p:cNvPr id="19" name="Straight Arrow Connector 18">
              <a:extLst>
                <a:ext uri="{FF2B5EF4-FFF2-40B4-BE49-F238E27FC236}">
                  <a16:creationId xmlns:a16="http://schemas.microsoft.com/office/drawing/2014/main" id="{049C23D7-CC3A-40BE-9B2F-65FF9CF9AD30}"/>
                </a:ext>
              </a:extLst>
            </p:cNvPr>
            <p:cNvCxnSpPr>
              <a:cxnSpLocks/>
            </p:cNvCxnSpPr>
            <p:nvPr/>
          </p:nvCxnSpPr>
          <p:spPr bwMode="auto">
            <a:xfrm flipH="1" flipV="1">
              <a:off x="6988175" y="2437407"/>
              <a:ext cx="239713" cy="1873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a:grpSpLocks/>
          </p:cNvGrpSpPr>
          <p:nvPr/>
        </p:nvGrpSpPr>
        <p:grpSpPr bwMode="auto">
          <a:xfrm>
            <a:off x="750888" y="2484438"/>
            <a:ext cx="4475162" cy="1916112"/>
            <a:chOff x="750888" y="2483694"/>
            <a:chExt cx="4475453" cy="1916256"/>
          </a:xfrm>
        </p:grpSpPr>
        <p:sp>
          <p:nvSpPr>
            <p:cNvPr id="40" name="Rectangle 4">
              <a:extLst>
                <a:ext uri="{FF2B5EF4-FFF2-40B4-BE49-F238E27FC236}">
                  <a16:creationId xmlns:a16="http://schemas.microsoft.com/office/drawing/2014/main" id="{D6D18E3C-9331-4ED7-AE9A-C50ABB94F27B}"/>
                </a:ext>
              </a:extLst>
            </p:cNvPr>
            <p:cNvSpPr>
              <a:spLocks noChangeArrowheads="1"/>
            </p:cNvSpPr>
            <p:nvPr/>
          </p:nvSpPr>
          <p:spPr bwMode="auto">
            <a:xfrm>
              <a:off x="750888" y="2623404"/>
              <a:ext cx="4475453" cy="1776546"/>
            </a:xfrm>
            <a:prstGeom prst="rect">
              <a:avLst/>
            </a:prstGeom>
            <a:solidFill>
              <a:schemeClr val="accent1">
                <a:lumMod val="20000"/>
                <a:lumOff val="80000"/>
              </a:schemeClr>
            </a:soli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t>You need to end the speaking with </a:t>
              </a:r>
              <a:r>
                <a:rPr lang="en-GB" b="1" dirty="0"/>
                <a:t>either</a:t>
              </a:r>
              <a:r>
                <a:rPr lang="en-GB" dirty="0"/>
                <a:t>:</a:t>
              </a:r>
            </a:p>
            <a:p>
              <a:pPr algn="ctr">
                <a:defRPr/>
              </a:pPr>
              <a:r>
                <a:rPr lang="en-GB" dirty="0"/>
                <a:t> A comma</a:t>
              </a:r>
              <a:endParaRPr lang="en-GB" baseline="-25000" dirty="0"/>
            </a:p>
            <a:p>
              <a:pPr algn="ctr">
                <a:defRPr/>
              </a:pPr>
              <a:r>
                <a:rPr lang="en-GB" baseline="-25000" dirty="0"/>
                <a:t> </a:t>
              </a:r>
              <a:r>
                <a:rPr lang="en-GB" dirty="0"/>
                <a:t>A question mark, if it is a question</a:t>
              </a:r>
            </a:p>
            <a:p>
              <a:pPr algn="ctr">
                <a:defRPr/>
              </a:pPr>
              <a:r>
                <a:rPr lang="en-GB" dirty="0"/>
                <a:t> An exclamation mark, if it is an exclamation</a:t>
              </a:r>
            </a:p>
          </p:txBody>
        </p:sp>
        <p:cxnSp>
          <p:nvCxnSpPr>
            <p:cNvPr id="21" name="Straight Arrow Connector 20">
              <a:extLst>
                <a:ext uri="{FF2B5EF4-FFF2-40B4-BE49-F238E27FC236}">
                  <a16:creationId xmlns:a16="http://schemas.microsoft.com/office/drawing/2014/main" id="{150D307D-942D-471A-8C74-84BAB03F43C8}"/>
                </a:ext>
              </a:extLst>
            </p:cNvPr>
            <p:cNvCxnSpPr>
              <a:cxnSpLocks/>
            </p:cNvCxnSpPr>
            <p:nvPr/>
          </p:nvCxnSpPr>
          <p:spPr bwMode="auto">
            <a:xfrm flipV="1">
              <a:off x="4965974" y="2483694"/>
              <a:ext cx="207977" cy="1397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p:bldP spid="4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algn="ctr" eaLnBrk="1" hangingPunct="1"/>
            <a:r>
              <a:rPr lang="en-GB" altLang="en-US" sz="3600" smtClean="0">
                <a:latin typeface="Twinkl" pitchFamily="2" charset="0"/>
              </a:rPr>
              <a:t>Reporting Clauses</a:t>
            </a:r>
          </a:p>
        </p:txBody>
      </p:sp>
      <p:sp>
        <p:nvSpPr>
          <p:cNvPr id="10243" name="Rectangle 4">
            <a:extLst>
              <a:ext uri="{FF2B5EF4-FFF2-40B4-BE49-F238E27FC236}">
                <a16:creationId xmlns:a16="http://schemas.microsoft.com/office/drawing/2014/main" id="{4F49D03E-6D9E-40DF-8094-A298CE26435F}"/>
              </a:ext>
            </a:extLst>
          </p:cNvPr>
          <p:cNvSpPr>
            <a:spLocks noChangeArrowheads="1"/>
          </p:cNvSpPr>
          <p:nvPr/>
        </p:nvSpPr>
        <p:spPr bwMode="auto">
          <a:xfrm>
            <a:off x="750888" y="1308100"/>
            <a:ext cx="76327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Font typeface="Arial" panose="020B0604020202020204" pitchFamily="34" charset="0"/>
              <a:buNone/>
              <a:defRPr/>
            </a:pPr>
            <a:r>
              <a:rPr lang="en-GB" dirty="0"/>
              <a:t>Accompanying the speech is a reporting clause, which gives a little bit of information about </a:t>
            </a:r>
            <a:r>
              <a:rPr lang="en-GB" dirty="0">
                <a:solidFill>
                  <a:schemeClr val="accent4"/>
                </a:solidFill>
              </a:rPr>
              <a:t>who is speaking </a:t>
            </a:r>
            <a:r>
              <a:rPr lang="en-GB" dirty="0"/>
              <a:t>and </a:t>
            </a:r>
            <a:r>
              <a:rPr lang="en-GB" dirty="0">
                <a:solidFill>
                  <a:schemeClr val="accent4"/>
                </a:solidFill>
              </a:rPr>
              <a:t>how it was said.</a:t>
            </a:r>
          </a:p>
        </p:txBody>
      </p:sp>
      <p:sp>
        <p:nvSpPr>
          <p:cNvPr id="15" name="Rectangle 4">
            <a:extLst>
              <a:ext uri="{FF2B5EF4-FFF2-40B4-BE49-F238E27FC236}">
                <a16:creationId xmlns:a16="http://schemas.microsoft.com/office/drawing/2014/main" id="{C3BB21EA-2712-49F1-80C9-77B0E2268EF2}"/>
              </a:ext>
            </a:extLst>
          </p:cNvPr>
          <p:cNvSpPr>
            <a:spLocks noChangeArrowheads="1"/>
          </p:cNvSpPr>
          <p:nvPr/>
        </p:nvSpPr>
        <p:spPr bwMode="auto">
          <a:xfrm>
            <a:off x="750888" y="2143125"/>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tx1"/>
                </a:solidFill>
              </a:rPr>
              <a:t>“</a:t>
            </a:r>
            <a:r>
              <a:rPr lang="en-GB" dirty="0"/>
              <a:t>I’m really struggling to walk</a:t>
            </a:r>
            <a:r>
              <a:rPr lang="en-GB" b="1" dirty="0">
                <a:solidFill>
                  <a:schemeClr val="tx1"/>
                </a:solidFill>
              </a:rPr>
              <a:t>,”</a:t>
            </a:r>
            <a:r>
              <a:rPr lang="en-GB" dirty="0"/>
              <a:t> </a:t>
            </a:r>
            <a:r>
              <a:rPr lang="en-GB" b="1" dirty="0">
                <a:solidFill>
                  <a:schemeClr val="accent4"/>
                </a:solidFill>
              </a:rPr>
              <a:t>explained Josh.</a:t>
            </a:r>
          </a:p>
        </p:txBody>
      </p:sp>
      <p:sp>
        <p:nvSpPr>
          <p:cNvPr id="28" name="Rectangle 4">
            <a:hlinkClick r:id="rId2" action="ppaction://hlinksldjump"/>
            <a:extLst>
              <a:ext uri="{FF2B5EF4-FFF2-40B4-BE49-F238E27FC236}">
                <a16:creationId xmlns:a16="http://schemas.microsoft.com/office/drawing/2014/main" id="{BD20A6F2-9604-4AE1-A74D-E3E0D8CB643C}"/>
              </a:ext>
            </a:extLst>
          </p:cNvPr>
          <p:cNvSpPr>
            <a:spLocks noChangeArrowheads="1"/>
          </p:cNvSpPr>
          <p:nvPr/>
        </p:nvSpPr>
        <p:spPr bwMode="auto">
          <a:xfrm>
            <a:off x="582613" y="5911850"/>
            <a:ext cx="746125" cy="395288"/>
          </a:xfrm>
          <a:prstGeom prst="rect">
            <a:avLst/>
          </a:prstGeom>
          <a:solidFill>
            <a:schemeClr val="accent4">
              <a:lumMod val="20000"/>
              <a:lumOff val="80000"/>
            </a:schemeClr>
          </a:solidFill>
          <a:ln w="28575">
            <a:solidFill>
              <a:schemeClr val="accent4"/>
            </a:solidFill>
            <a:miter lim="800000"/>
            <a:headEnd/>
            <a:tailEnd/>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t>Back</a:t>
            </a:r>
          </a:p>
        </p:txBody>
      </p:sp>
      <p:sp>
        <p:nvSpPr>
          <p:cNvPr id="43" name="Rectangle 4"/>
          <p:cNvSpPr>
            <a:spLocks noChangeArrowheads="1"/>
          </p:cNvSpPr>
          <p:nvPr/>
        </p:nvSpPr>
        <p:spPr bwMode="auto">
          <a:xfrm>
            <a:off x="711200" y="392906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lnSpc>
                <a:spcPct val="100000"/>
              </a:lnSpc>
              <a:spcBef>
                <a:spcPct val="0"/>
              </a:spcBef>
              <a:buFontTx/>
              <a:buNone/>
            </a:pPr>
            <a:r>
              <a:rPr lang="en-GB" altLang="en-US">
                <a:solidFill>
                  <a:schemeClr val="tx1"/>
                </a:solidFill>
              </a:rPr>
              <a:t>If Josh said it in a different way, you could change ‘explained’ to...</a:t>
            </a:r>
            <a:endParaRPr lang="en-GB" altLang="en-US" sz="1400" baseline="-25000">
              <a:solidFill>
                <a:schemeClr val="tx1"/>
              </a:solidFill>
            </a:endParaRPr>
          </a:p>
        </p:txBody>
      </p:sp>
      <p:grpSp>
        <p:nvGrpSpPr>
          <p:cNvPr id="2" name="Group 1"/>
          <p:cNvGrpSpPr>
            <a:grpSpLocks/>
          </p:cNvGrpSpPr>
          <p:nvPr/>
        </p:nvGrpSpPr>
        <p:grpSpPr bwMode="auto">
          <a:xfrm>
            <a:off x="3170238" y="2493963"/>
            <a:ext cx="2913062" cy="1347787"/>
            <a:chOff x="5591176" y="2581882"/>
            <a:chExt cx="2911717" cy="1348339"/>
          </a:xfrm>
        </p:grpSpPr>
        <p:sp>
          <p:nvSpPr>
            <p:cNvPr id="42" name="Rectangle 4">
              <a:extLst>
                <a:ext uri="{FF2B5EF4-FFF2-40B4-BE49-F238E27FC236}">
                  <a16:creationId xmlns:a16="http://schemas.microsoft.com/office/drawing/2014/main" id="{6555E8CE-89A3-42F6-8355-49850F3C9381}"/>
                </a:ext>
              </a:extLst>
            </p:cNvPr>
            <p:cNvSpPr>
              <a:spLocks noChangeArrowheads="1"/>
            </p:cNvSpPr>
            <p:nvPr/>
          </p:nvSpPr>
          <p:spPr bwMode="auto">
            <a:xfrm>
              <a:off x="5591176" y="2909041"/>
              <a:ext cx="2792710" cy="1021180"/>
            </a:xfrm>
            <a:prstGeom prst="rect">
              <a:avLst/>
            </a:prstGeom>
            <a:solidFill>
              <a:schemeClr val="accent4">
                <a:lumMod val="40000"/>
                <a:lumOff val="60000"/>
              </a:schemeClr>
            </a:soli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t>Reporting clause:</a:t>
              </a:r>
            </a:p>
            <a:p>
              <a:pPr algn="ctr">
                <a:buFont typeface="Arial" panose="020B0604020202020204" pitchFamily="34" charset="0"/>
                <a:buNone/>
                <a:defRPr/>
              </a:pPr>
              <a:r>
                <a:rPr lang="en-GB" dirty="0"/>
                <a:t>In this case, Josh is speaking.</a:t>
              </a:r>
              <a:endParaRPr lang="en-GB" sz="1400" baseline="-25000" dirty="0"/>
            </a:p>
          </p:txBody>
        </p:sp>
        <p:cxnSp>
          <p:nvCxnSpPr>
            <p:cNvPr id="19" name="Straight Arrow Connector 18">
              <a:extLst>
                <a:ext uri="{FF2B5EF4-FFF2-40B4-BE49-F238E27FC236}">
                  <a16:creationId xmlns:a16="http://schemas.microsoft.com/office/drawing/2014/main" id="{049C23D7-CC3A-40BE-9B2F-65FF9CF9AD30}"/>
                </a:ext>
              </a:extLst>
            </p:cNvPr>
            <p:cNvCxnSpPr>
              <a:cxnSpLocks/>
              <a:stCxn id="42" idx="0"/>
            </p:cNvCxnSpPr>
            <p:nvPr/>
          </p:nvCxnSpPr>
          <p:spPr bwMode="auto">
            <a:xfrm flipV="1">
              <a:off x="6987531" y="2581882"/>
              <a:ext cx="1515362" cy="32715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4">
            <a:extLst>
              <a:ext uri="{FF2B5EF4-FFF2-40B4-BE49-F238E27FC236}">
                <a16:creationId xmlns:a16="http://schemas.microsoft.com/office/drawing/2014/main" id="{17F23403-A480-4A9B-A77D-1021A2DEF57F}"/>
              </a:ext>
            </a:extLst>
          </p:cNvPr>
          <p:cNvSpPr>
            <a:spLocks noChangeArrowheads="1"/>
          </p:cNvSpPr>
          <p:nvPr/>
        </p:nvSpPr>
        <p:spPr bwMode="auto">
          <a:xfrm>
            <a:off x="711200" y="4429125"/>
            <a:ext cx="1862138" cy="1143000"/>
          </a:xfrm>
          <a:prstGeom prst="rect">
            <a:avLst/>
          </a:prstGeom>
          <a:solidFill>
            <a:schemeClr val="bg1"/>
          </a:solidFill>
          <a:ln w="28575">
            <a:solidFill>
              <a:schemeClr val="accent4"/>
            </a:solid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tx1"/>
                </a:solidFill>
              </a:rPr>
              <a:t>“</a:t>
            </a:r>
            <a:r>
              <a:rPr lang="en-GB" dirty="0"/>
              <a:t>I’m really struggling to walk</a:t>
            </a:r>
            <a:r>
              <a:rPr lang="en-GB" b="1" dirty="0">
                <a:solidFill>
                  <a:schemeClr val="tx1"/>
                </a:solidFill>
              </a:rPr>
              <a:t>,”</a:t>
            </a:r>
            <a:r>
              <a:rPr lang="en-GB" dirty="0"/>
              <a:t> </a:t>
            </a:r>
            <a:r>
              <a:rPr lang="en-GB" b="1" dirty="0">
                <a:solidFill>
                  <a:schemeClr val="accent4"/>
                </a:solidFill>
              </a:rPr>
              <a:t>claimed Josh.</a:t>
            </a:r>
          </a:p>
        </p:txBody>
      </p:sp>
      <p:sp>
        <p:nvSpPr>
          <p:cNvPr id="23" name="Rectangle 4">
            <a:extLst>
              <a:ext uri="{FF2B5EF4-FFF2-40B4-BE49-F238E27FC236}">
                <a16:creationId xmlns:a16="http://schemas.microsoft.com/office/drawing/2014/main" id="{4B835761-7B70-4281-8F22-C82DCF4C4970}"/>
              </a:ext>
            </a:extLst>
          </p:cNvPr>
          <p:cNvSpPr>
            <a:spLocks noChangeArrowheads="1"/>
          </p:cNvSpPr>
          <p:nvPr/>
        </p:nvSpPr>
        <p:spPr bwMode="auto">
          <a:xfrm>
            <a:off x="2663825" y="4429125"/>
            <a:ext cx="1863725" cy="1143000"/>
          </a:xfrm>
          <a:prstGeom prst="rect">
            <a:avLst/>
          </a:prstGeom>
          <a:solidFill>
            <a:schemeClr val="bg1"/>
          </a:solidFill>
          <a:ln w="28575">
            <a:solidFill>
              <a:schemeClr val="accent4"/>
            </a:solid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tx1"/>
                </a:solidFill>
              </a:rPr>
              <a:t>“</a:t>
            </a:r>
            <a:r>
              <a:rPr lang="en-GB" dirty="0">
                <a:solidFill>
                  <a:schemeClr val="tx1"/>
                </a:solidFill>
              </a:rPr>
              <a:t>I’m really struggling to walk</a:t>
            </a:r>
            <a:r>
              <a:rPr lang="en-GB" b="1" dirty="0">
                <a:solidFill>
                  <a:schemeClr val="tx1"/>
                </a:solidFill>
              </a:rPr>
              <a:t>,”</a:t>
            </a:r>
            <a:r>
              <a:rPr lang="en-GB" dirty="0">
                <a:solidFill>
                  <a:schemeClr val="tx1"/>
                </a:solidFill>
              </a:rPr>
              <a:t> </a:t>
            </a:r>
            <a:r>
              <a:rPr lang="en-GB" b="1" dirty="0">
                <a:solidFill>
                  <a:schemeClr val="accent4"/>
                </a:solidFill>
              </a:rPr>
              <a:t>disclosed Josh.</a:t>
            </a:r>
          </a:p>
        </p:txBody>
      </p:sp>
      <p:sp>
        <p:nvSpPr>
          <p:cNvPr id="24" name="Rectangle 4">
            <a:extLst>
              <a:ext uri="{FF2B5EF4-FFF2-40B4-BE49-F238E27FC236}">
                <a16:creationId xmlns:a16="http://schemas.microsoft.com/office/drawing/2014/main" id="{1084F059-BCC5-444F-A0BA-A722D1EA7C85}"/>
              </a:ext>
            </a:extLst>
          </p:cNvPr>
          <p:cNvSpPr>
            <a:spLocks noChangeArrowheads="1"/>
          </p:cNvSpPr>
          <p:nvPr/>
        </p:nvSpPr>
        <p:spPr bwMode="auto">
          <a:xfrm>
            <a:off x="4616450" y="4429125"/>
            <a:ext cx="1863725" cy="1143000"/>
          </a:xfrm>
          <a:prstGeom prst="rect">
            <a:avLst/>
          </a:prstGeom>
          <a:solidFill>
            <a:schemeClr val="bg1"/>
          </a:solidFill>
          <a:ln w="28575">
            <a:solidFill>
              <a:schemeClr val="accent4"/>
            </a:solid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tx1"/>
                </a:solidFill>
              </a:rPr>
              <a:t>“</a:t>
            </a:r>
            <a:r>
              <a:rPr lang="en-GB" dirty="0">
                <a:solidFill>
                  <a:schemeClr val="tx1"/>
                </a:solidFill>
              </a:rPr>
              <a:t>I’m really struggling to walk</a:t>
            </a:r>
            <a:r>
              <a:rPr lang="en-GB" b="1" dirty="0">
                <a:solidFill>
                  <a:schemeClr val="tx1"/>
                </a:solidFill>
              </a:rPr>
              <a:t>,”</a:t>
            </a:r>
            <a:r>
              <a:rPr lang="en-GB" dirty="0">
                <a:solidFill>
                  <a:schemeClr val="tx1"/>
                </a:solidFill>
              </a:rPr>
              <a:t> </a:t>
            </a:r>
            <a:r>
              <a:rPr lang="en-GB" b="1" dirty="0">
                <a:solidFill>
                  <a:schemeClr val="accent4"/>
                </a:solidFill>
              </a:rPr>
              <a:t>whispered Josh.</a:t>
            </a:r>
          </a:p>
        </p:txBody>
      </p:sp>
      <p:sp>
        <p:nvSpPr>
          <p:cNvPr id="25" name="Rectangle 4">
            <a:extLst>
              <a:ext uri="{FF2B5EF4-FFF2-40B4-BE49-F238E27FC236}">
                <a16:creationId xmlns:a16="http://schemas.microsoft.com/office/drawing/2014/main" id="{8450E60B-8631-4F30-9642-2800A34FB94E}"/>
              </a:ext>
            </a:extLst>
          </p:cNvPr>
          <p:cNvSpPr>
            <a:spLocks noChangeArrowheads="1"/>
          </p:cNvSpPr>
          <p:nvPr/>
        </p:nvSpPr>
        <p:spPr bwMode="auto">
          <a:xfrm>
            <a:off x="6570663" y="4429125"/>
            <a:ext cx="1862137" cy="1143000"/>
          </a:xfrm>
          <a:prstGeom prst="rect">
            <a:avLst/>
          </a:prstGeom>
          <a:solidFill>
            <a:schemeClr val="bg1"/>
          </a:solidFill>
          <a:ln w="28575">
            <a:solidFill>
              <a:schemeClr val="accent4"/>
            </a:solid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tx1"/>
                </a:solidFill>
              </a:rPr>
              <a:t>“</a:t>
            </a:r>
            <a:r>
              <a:rPr lang="en-GB" dirty="0">
                <a:solidFill>
                  <a:schemeClr val="tx1"/>
                </a:solidFill>
              </a:rPr>
              <a:t>I’m really struggling to walk</a:t>
            </a:r>
            <a:r>
              <a:rPr lang="en-GB" b="1" dirty="0">
                <a:solidFill>
                  <a:schemeClr val="tx1"/>
                </a:solidFill>
              </a:rPr>
              <a:t>,”</a:t>
            </a:r>
            <a:r>
              <a:rPr lang="en-GB" dirty="0">
                <a:solidFill>
                  <a:schemeClr val="tx1"/>
                </a:solidFill>
              </a:rPr>
              <a:t> </a:t>
            </a:r>
            <a:r>
              <a:rPr lang="en-GB" b="1" dirty="0">
                <a:solidFill>
                  <a:schemeClr val="accent4"/>
                </a:solidFill>
              </a:rPr>
              <a:t>cried </a:t>
            </a:r>
            <a:br>
              <a:rPr lang="en-GB" b="1" dirty="0">
                <a:solidFill>
                  <a:schemeClr val="accent4"/>
                </a:solidFill>
              </a:rPr>
            </a:br>
            <a:r>
              <a:rPr lang="en-GB" b="1" dirty="0">
                <a:solidFill>
                  <a:schemeClr val="accent4"/>
                </a:solidFill>
              </a:rPr>
              <a:t>Josh.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p:bldP spid="20"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369888"/>
            <a:ext cx="8220075" cy="993775"/>
          </a:xfrm>
        </p:spPr>
        <p:txBody>
          <a:bodyPr/>
          <a:lstStyle/>
          <a:p>
            <a:pPr algn="ctr" eaLnBrk="1" hangingPunct="1"/>
            <a:r>
              <a:rPr lang="en-GB" altLang="en-US" sz="3600" smtClean="0">
                <a:latin typeface="Twinkl" pitchFamily="2" charset="0"/>
              </a:rPr>
              <a:t>Punctuating Speech</a:t>
            </a:r>
          </a:p>
        </p:txBody>
      </p:sp>
      <p:sp>
        <p:nvSpPr>
          <p:cNvPr id="9219" name="Rectangle 4"/>
          <p:cNvSpPr>
            <a:spLocks noChangeArrowheads="1"/>
          </p:cNvSpPr>
          <p:nvPr/>
        </p:nvSpPr>
        <p:spPr bwMode="auto">
          <a:xfrm>
            <a:off x="750888" y="1136650"/>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Sometimes, the reporting clause can appear before the speech. The same punctuation rules apply.</a:t>
            </a:r>
          </a:p>
        </p:txBody>
      </p:sp>
      <p:sp>
        <p:nvSpPr>
          <p:cNvPr id="11" name="Rectangle 4"/>
          <p:cNvSpPr>
            <a:spLocks noChangeArrowheads="1"/>
          </p:cNvSpPr>
          <p:nvPr/>
        </p:nvSpPr>
        <p:spPr bwMode="auto">
          <a:xfrm>
            <a:off x="750888" y="4064000"/>
            <a:ext cx="7632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buFont typeface="Arial" panose="020B0604020202020204" pitchFamily="34" charset="0"/>
              <a:buNone/>
            </a:pPr>
            <a:r>
              <a:rPr lang="en-GB" altLang="en-US"/>
              <a:t>If the reporting clause came before the speech, Matthew's reply could read: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2238" y="1800225"/>
            <a:ext cx="142875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a:extLst>
              <a:ext uri="{FF2B5EF4-FFF2-40B4-BE49-F238E27FC236}">
                <a16:creationId xmlns:a16="http://schemas.microsoft.com/office/drawing/2014/main" id="{C3BB21EA-2712-49F1-80C9-77B0E2268EF2}"/>
              </a:ext>
            </a:extLst>
          </p:cNvPr>
          <p:cNvSpPr>
            <a:spLocks noChangeArrowheads="1"/>
          </p:cNvSpPr>
          <p:nvPr/>
        </p:nvSpPr>
        <p:spPr bwMode="auto">
          <a:xfrm>
            <a:off x="750888" y="4949825"/>
            <a:ext cx="7632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b="1" dirty="0">
                <a:solidFill>
                  <a:schemeClr val="accent4"/>
                </a:solidFill>
              </a:rPr>
              <a:t>Matthew replied</a:t>
            </a:r>
            <a:r>
              <a:rPr lang="en-GB" b="1" dirty="0">
                <a:solidFill>
                  <a:schemeClr val="accent1"/>
                </a:solidFill>
              </a:rPr>
              <a:t>,</a:t>
            </a:r>
            <a:r>
              <a:rPr lang="en-GB" b="1" dirty="0">
                <a:solidFill>
                  <a:schemeClr val="accent5">
                    <a:lumMod val="75000"/>
                  </a:schemeClr>
                </a:solidFill>
              </a:rPr>
              <a:t> </a:t>
            </a:r>
            <a:r>
              <a:rPr lang="en-GB" b="1" dirty="0">
                <a:solidFill>
                  <a:schemeClr val="accent2"/>
                </a:solidFill>
              </a:rPr>
              <a:t>“</a:t>
            </a:r>
            <a:r>
              <a:rPr lang="en-GB" dirty="0">
                <a:solidFill>
                  <a:schemeClr val="tx1"/>
                </a:solidFill>
              </a:rPr>
              <a:t>D</a:t>
            </a:r>
            <a:r>
              <a:rPr lang="en-GB" dirty="0"/>
              <a:t>on’t worry, I’ll help you</a:t>
            </a:r>
            <a:r>
              <a:rPr lang="en-GB" b="1" dirty="0">
                <a:solidFill>
                  <a:schemeClr val="accent1"/>
                </a:solidFill>
              </a:rPr>
              <a:t>.</a:t>
            </a:r>
            <a:r>
              <a:rPr lang="en-GB" b="1" dirty="0">
                <a:solidFill>
                  <a:schemeClr val="accent2"/>
                </a:solidFill>
              </a:rPr>
              <a:t>”</a:t>
            </a:r>
          </a:p>
        </p:txBody>
      </p:sp>
      <p:grpSp>
        <p:nvGrpSpPr>
          <p:cNvPr id="22" name="Group 21"/>
          <p:cNvGrpSpPr>
            <a:grpSpLocks/>
          </p:cNvGrpSpPr>
          <p:nvPr/>
        </p:nvGrpSpPr>
        <p:grpSpPr bwMode="auto">
          <a:xfrm>
            <a:off x="1541463" y="1854200"/>
            <a:ext cx="2124075" cy="1624013"/>
            <a:chOff x="1347827" y="1879943"/>
            <a:chExt cx="2125213" cy="1623509"/>
          </a:xfrm>
        </p:grpSpPr>
        <p:pic>
          <p:nvPicPr>
            <p:cNvPr id="1333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827" y="1879943"/>
              <a:ext cx="2125213" cy="1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Box 19">
              <a:extLst>
                <a:ext uri="{FF2B5EF4-FFF2-40B4-BE49-F238E27FC236}">
                  <a16:creationId xmlns:a16="http://schemas.microsoft.com/office/drawing/2014/main" id="{3FE6CA22-7FC9-4181-AC1A-F02434B55F04}"/>
                </a:ext>
              </a:extLst>
            </p:cNvPr>
            <p:cNvSpPr txBox="1">
              <a:spLocks noChangeArrowheads="1"/>
            </p:cNvSpPr>
            <p:nvPr/>
          </p:nvSpPr>
          <p:spPr bwMode="auto">
            <a:xfrm>
              <a:off x="1417714" y="2027535"/>
              <a:ext cx="1985438" cy="147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b="1" dirty="0">
                  <a:latin typeface="+mn-lt"/>
                  <a:ea typeface="Sassoon Infant Rg" panose="02000503030000020003" pitchFamily="50" charset="0"/>
                </a:rPr>
                <a:t>Josh</a:t>
              </a:r>
              <a:r>
                <a:rPr lang="en-GB" altLang="en-US" dirty="0">
                  <a:latin typeface="+mn-lt"/>
                  <a:ea typeface="Sassoon Infant Rg" panose="02000503030000020003" pitchFamily="50" charset="0"/>
                </a:rPr>
                <a:t>:</a:t>
              </a:r>
            </a:p>
            <a:p>
              <a:pPr algn="ctr">
                <a:defRPr/>
              </a:pPr>
              <a:r>
                <a:rPr lang="en-GB" altLang="en-US" dirty="0">
                  <a:latin typeface="+mn-lt"/>
                  <a:ea typeface="Sassoon Infant Rg" panose="02000503030000020003" pitchFamily="50" charset="0"/>
                </a:rPr>
                <a:t>I’m really struggling to walk</a:t>
              </a:r>
              <a:r>
                <a:rPr lang="en-GB" altLang="en-US" dirty="0">
                  <a:latin typeface="Sassoon Infant Rg" panose="02000503030000020003" pitchFamily="50" charset="0"/>
                </a:rPr>
                <a:t>.</a:t>
              </a:r>
            </a:p>
            <a:p>
              <a:pPr>
                <a:defRPr/>
              </a:pPr>
              <a:endParaRPr lang="en-GB" altLang="en-US" dirty="0"/>
            </a:p>
          </p:txBody>
        </p:sp>
      </p:grpSp>
      <p:grpSp>
        <p:nvGrpSpPr>
          <p:cNvPr id="23" name="Group 22"/>
          <p:cNvGrpSpPr>
            <a:grpSpLocks/>
          </p:cNvGrpSpPr>
          <p:nvPr/>
        </p:nvGrpSpPr>
        <p:grpSpPr bwMode="auto">
          <a:xfrm>
            <a:off x="5570538" y="2133600"/>
            <a:ext cx="2125662" cy="1520825"/>
            <a:chOff x="5864091" y="2138747"/>
            <a:chExt cx="2125213" cy="1521512"/>
          </a:xfrm>
        </p:grpSpPr>
        <p:pic>
          <p:nvPicPr>
            <p:cNvPr id="13337"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64091" y="2138747"/>
              <a:ext cx="2125213" cy="1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TextBox 24"/>
            <p:cNvSpPr txBox="1">
              <a:spLocks noChangeArrowheads="1"/>
            </p:cNvSpPr>
            <p:nvPr/>
          </p:nvSpPr>
          <p:spPr bwMode="auto">
            <a:xfrm>
              <a:off x="5933999" y="2344393"/>
              <a:ext cx="1985396" cy="120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a:lnSpc>
                  <a:spcPct val="100000"/>
                </a:lnSpc>
                <a:spcBef>
                  <a:spcPct val="0"/>
                </a:spcBef>
                <a:buFontTx/>
                <a:buNone/>
              </a:pPr>
              <a:r>
                <a:rPr lang="en-GB" altLang="en-US" b="1">
                  <a:solidFill>
                    <a:schemeClr val="tx1"/>
                  </a:solidFill>
                </a:rPr>
                <a:t>Matthew</a:t>
              </a:r>
              <a:r>
                <a:rPr lang="en-GB" altLang="en-US">
                  <a:solidFill>
                    <a:schemeClr val="tx1"/>
                  </a:solidFill>
                </a:rPr>
                <a:t>:</a:t>
              </a:r>
            </a:p>
            <a:p>
              <a:pPr algn="ctr">
                <a:lnSpc>
                  <a:spcPct val="100000"/>
                </a:lnSpc>
                <a:spcBef>
                  <a:spcPct val="0"/>
                </a:spcBef>
                <a:buFontTx/>
                <a:buNone/>
              </a:pPr>
              <a:r>
                <a:rPr lang="en-GB" altLang="en-US">
                  <a:solidFill>
                    <a:schemeClr val="tx1"/>
                  </a:solidFill>
                </a:rPr>
                <a:t>Don’t worry, I’ll help you.</a:t>
              </a:r>
            </a:p>
            <a:p>
              <a:pPr>
                <a:lnSpc>
                  <a:spcPct val="100000"/>
                </a:lnSpc>
                <a:spcBef>
                  <a:spcPct val="0"/>
                </a:spcBef>
                <a:buFontTx/>
                <a:buNone/>
              </a:pPr>
              <a:endParaRPr lang="en-GB" altLang="en-US">
                <a:solidFill>
                  <a:schemeClr val="tx1"/>
                </a:solidFill>
              </a:endParaRPr>
            </a:p>
          </p:txBody>
        </p:sp>
      </p:grpSp>
      <p:sp>
        <p:nvSpPr>
          <p:cNvPr id="28" name="Rectangle 4">
            <a:extLst>
              <a:ext uri="{FF2B5EF4-FFF2-40B4-BE49-F238E27FC236}">
                <a16:creationId xmlns:a16="http://schemas.microsoft.com/office/drawing/2014/main" id="{BD20A6F2-9604-4AE1-A74D-E3E0D8CB643C}"/>
              </a:ext>
            </a:extLst>
          </p:cNvPr>
          <p:cNvSpPr>
            <a:spLocks noChangeArrowheads="1"/>
          </p:cNvSpPr>
          <p:nvPr/>
        </p:nvSpPr>
        <p:spPr bwMode="auto">
          <a:xfrm>
            <a:off x="750888" y="5883275"/>
            <a:ext cx="7632700" cy="395288"/>
          </a:xfrm>
          <a:prstGeom prst="rect">
            <a:avLst/>
          </a:prstGeom>
          <a:noFill/>
          <a:ln w="28575">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dirty="0"/>
              <a:t>Click on each box to find out more about it.</a:t>
            </a:r>
          </a:p>
        </p:txBody>
      </p:sp>
      <p:grpSp>
        <p:nvGrpSpPr>
          <p:cNvPr id="31" name="Group 30"/>
          <p:cNvGrpSpPr>
            <a:grpSpLocks/>
          </p:cNvGrpSpPr>
          <p:nvPr/>
        </p:nvGrpSpPr>
        <p:grpSpPr bwMode="auto">
          <a:xfrm>
            <a:off x="6173788" y="4540250"/>
            <a:ext cx="1960562" cy="452438"/>
            <a:chOff x="5106211" y="5188056"/>
            <a:chExt cx="1960233" cy="452197"/>
          </a:xfrm>
        </p:grpSpPr>
        <p:sp>
          <p:nvSpPr>
            <p:cNvPr id="27" name="Rectangle 26">
              <a:hlinkClick r:id="rId4" action="ppaction://hlinksldjump"/>
              <a:extLst>
                <a:ext uri="{FF2B5EF4-FFF2-40B4-BE49-F238E27FC236}">
                  <a16:creationId xmlns:a16="http://schemas.microsoft.com/office/drawing/2014/main" id="{E691C550-7E04-4CE8-8606-CFD38D21ACA8}"/>
                </a:ext>
              </a:extLst>
            </p:cNvPr>
            <p:cNvSpPr/>
            <p:nvPr/>
          </p:nvSpPr>
          <p:spPr>
            <a:xfrm>
              <a:off x="5106211" y="5188056"/>
              <a:ext cx="1960233" cy="285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Inverted commas</a:t>
              </a:r>
            </a:p>
          </p:txBody>
        </p:sp>
        <p:cxnSp>
          <p:nvCxnSpPr>
            <p:cNvPr id="30" name="Straight Arrow Connector 29">
              <a:extLst>
                <a:ext uri="{FF2B5EF4-FFF2-40B4-BE49-F238E27FC236}">
                  <a16:creationId xmlns:a16="http://schemas.microsoft.com/office/drawing/2014/main" id="{B408F491-57FC-4BE6-BA4B-815A20D41141}"/>
                </a:ext>
              </a:extLst>
            </p:cNvPr>
            <p:cNvCxnSpPr>
              <a:cxnSpLocks/>
            </p:cNvCxnSpPr>
            <p:nvPr/>
          </p:nvCxnSpPr>
          <p:spPr>
            <a:xfrm>
              <a:off x="5612538" y="5410188"/>
              <a:ext cx="142851" cy="23006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9221" name="Group 9220"/>
          <p:cNvGrpSpPr>
            <a:grpSpLocks/>
          </p:cNvGrpSpPr>
          <p:nvPr/>
        </p:nvGrpSpPr>
        <p:grpSpPr bwMode="auto">
          <a:xfrm>
            <a:off x="3665538" y="5146675"/>
            <a:ext cx="1962150" cy="584200"/>
            <a:chOff x="5177586" y="5152410"/>
            <a:chExt cx="1961445" cy="585221"/>
          </a:xfrm>
        </p:grpSpPr>
        <p:sp>
          <p:nvSpPr>
            <p:cNvPr id="32" name="Rectangle 31">
              <a:hlinkClick r:id="rId4" action="ppaction://hlinksldjump"/>
              <a:extLst>
                <a:ext uri="{FF2B5EF4-FFF2-40B4-BE49-F238E27FC236}">
                  <a16:creationId xmlns:a16="http://schemas.microsoft.com/office/drawing/2014/main" id="{058FA175-B4DE-4A11-A43F-CB498CAEF7DB}"/>
                </a:ext>
              </a:extLst>
            </p:cNvPr>
            <p:cNvSpPr/>
            <p:nvPr/>
          </p:nvSpPr>
          <p:spPr>
            <a:xfrm>
              <a:off x="5177586" y="5452972"/>
              <a:ext cx="1961445" cy="284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Inverted commas</a:t>
              </a:r>
            </a:p>
          </p:txBody>
        </p:sp>
        <p:cxnSp>
          <p:nvCxnSpPr>
            <p:cNvPr id="37" name="Straight Arrow Connector 36">
              <a:extLst>
                <a:ext uri="{FF2B5EF4-FFF2-40B4-BE49-F238E27FC236}">
                  <a16:creationId xmlns:a16="http://schemas.microsoft.com/office/drawing/2014/main" id="{36D9C68C-635B-43D3-9F49-7CCFF5DE9047}"/>
                </a:ext>
              </a:extLst>
            </p:cNvPr>
            <p:cNvCxnSpPr>
              <a:cxnSpLocks/>
            </p:cNvCxnSpPr>
            <p:nvPr/>
          </p:nvCxnSpPr>
          <p:spPr>
            <a:xfrm flipV="1">
              <a:off x="5552101" y="5152410"/>
              <a:ext cx="79346" cy="3005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grpSp>
        <p:nvGrpSpPr>
          <p:cNvPr id="9227" name="Group 9226"/>
          <p:cNvGrpSpPr>
            <a:grpSpLocks/>
          </p:cNvGrpSpPr>
          <p:nvPr/>
        </p:nvGrpSpPr>
        <p:grpSpPr bwMode="auto">
          <a:xfrm>
            <a:off x="2498725" y="4562475"/>
            <a:ext cx="1454150" cy="519113"/>
            <a:chOff x="3722089" y="4659701"/>
            <a:chExt cx="1455497" cy="518298"/>
          </a:xfrm>
        </p:grpSpPr>
        <p:sp>
          <p:nvSpPr>
            <p:cNvPr id="29" name="Rectangle 28">
              <a:hlinkClick r:id="rId5" action="ppaction://hlinksldjump"/>
              <a:extLst>
                <a:ext uri="{FF2B5EF4-FFF2-40B4-BE49-F238E27FC236}">
                  <a16:creationId xmlns:a16="http://schemas.microsoft.com/office/drawing/2014/main" id="{E654D997-F583-4FFB-9895-F55B7003D68B}"/>
                </a:ext>
              </a:extLst>
            </p:cNvPr>
            <p:cNvSpPr/>
            <p:nvPr/>
          </p:nvSpPr>
          <p:spPr>
            <a:xfrm>
              <a:off x="3722089" y="4659701"/>
              <a:ext cx="1455497" cy="285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Punctuation</a:t>
              </a:r>
            </a:p>
          </p:txBody>
        </p:sp>
        <p:cxnSp>
          <p:nvCxnSpPr>
            <p:cNvPr id="41" name="Straight Arrow Connector 40">
              <a:extLst>
                <a:ext uri="{FF2B5EF4-FFF2-40B4-BE49-F238E27FC236}">
                  <a16:creationId xmlns:a16="http://schemas.microsoft.com/office/drawing/2014/main" id="{72899F3B-F00E-4C2E-810C-8FB3CC86D0F5}"/>
                </a:ext>
              </a:extLst>
            </p:cNvPr>
            <p:cNvCxnSpPr>
              <a:cxnSpLocks/>
            </p:cNvCxnSpPr>
            <p:nvPr/>
          </p:nvCxnSpPr>
          <p:spPr>
            <a:xfrm>
              <a:off x="5129917" y="4908548"/>
              <a:ext cx="47669" cy="2694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9232" name="Group 9231"/>
          <p:cNvGrpSpPr>
            <a:grpSpLocks/>
          </p:cNvGrpSpPr>
          <p:nvPr/>
        </p:nvGrpSpPr>
        <p:grpSpPr bwMode="auto">
          <a:xfrm>
            <a:off x="1219200" y="5210175"/>
            <a:ext cx="1895475" cy="527050"/>
            <a:chOff x="6414545" y="4520571"/>
            <a:chExt cx="1896213" cy="528035"/>
          </a:xfrm>
        </p:grpSpPr>
        <p:sp>
          <p:nvSpPr>
            <p:cNvPr id="33" name="Rectangle 32">
              <a:hlinkClick r:id="rId6" action="ppaction://hlinksldjump"/>
              <a:extLst>
                <a:ext uri="{FF2B5EF4-FFF2-40B4-BE49-F238E27FC236}">
                  <a16:creationId xmlns:a16="http://schemas.microsoft.com/office/drawing/2014/main" id="{ACC0C8A0-4329-4E11-BAC2-244BBD3A81C9}"/>
                </a:ext>
              </a:extLst>
            </p:cNvPr>
            <p:cNvSpPr/>
            <p:nvPr/>
          </p:nvSpPr>
          <p:spPr>
            <a:xfrm>
              <a:off x="6414545" y="4693932"/>
              <a:ext cx="1896213" cy="3546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Reporting clause</a:t>
              </a:r>
            </a:p>
          </p:txBody>
        </p:sp>
        <p:cxnSp>
          <p:nvCxnSpPr>
            <p:cNvPr id="48" name="Straight Arrow Connector 47">
              <a:extLst>
                <a:ext uri="{FF2B5EF4-FFF2-40B4-BE49-F238E27FC236}">
                  <a16:creationId xmlns:a16="http://schemas.microsoft.com/office/drawing/2014/main" id="{84A160E5-4B03-462E-8666-301515B6E0D8}"/>
                </a:ext>
              </a:extLst>
            </p:cNvPr>
            <p:cNvCxnSpPr>
              <a:cxnSpLocks/>
            </p:cNvCxnSpPr>
            <p:nvPr/>
          </p:nvCxnSpPr>
          <p:spPr>
            <a:xfrm flipV="1">
              <a:off x="7149844" y="4520571"/>
              <a:ext cx="247746" cy="18767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6553200" y="5249863"/>
            <a:ext cx="1454150" cy="438150"/>
            <a:chOff x="6729413" y="5264148"/>
            <a:chExt cx="1454150" cy="438152"/>
          </a:xfrm>
        </p:grpSpPr>
        <p:sp>
          <p:nvSpPr>
            <p:cNvPr id="26" name="Rectangle 25">
              <a:hlinkClick r:id="rId5" action="ppaction://hlinksldjump"/>
              <a:extLst>
                <a:ext uri="{FF2B5EF4-FFF2-40B4-BE49-F238E27FC236}">
                  <a16:creationId xmlns:a16="http://schemas.microsoft.com/office/drawing/2014/main" id="{BEB72331-5F5F-4954-A136-8BE7560FCFC3}"/>
                </a:ext>
              </a:extLst>
            </p:cNvPr>
            <p:cNvSpPr/>
            <p:nvPr/>
          </p:nvSpPr>
          <p:spPr bwMode="auto">
            <a:xfrm>
              <a:off x="6729413" y="5416549"/>
              <a:ext cx="1454150" cy="285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Punctuation</a:t>
              </a:r>
            </a:p>
          </p:txBody>
        </p:sp>
        <p:cxnSp>
          <p:nvCxnSpPr>
            <p:cNvPr id="34" name="Straight Arrow Connector 33">
              <a:extLst>
                <a:ext uri="{FF2B5EF4-FFF2-40B4-BE49-F238E27FC236}">
                  <a16:creationId xmlns:a16="http://schemas.microsoft.com/office/drawing/2014/main" id="{6731E734-E750-4233-BA1B-CEF26286C5D3}"/>
                </a:ext>
              </a:extLst>
            </p:cNvPr>
            <p:cNvCxnSpPr>
              <a:cxnSpLocks/>
            </p:cNvCxnSpPr>
            <p:nvPr/>
          </p:nvCxnSpPr>
          <p:spPr bwMode="auto">
            <a:xfrm flipH="1" flipV="1">
              <a:off x="6977063" y="5264148"/>
              <a:ext cx="239713" cy="1873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9232"/>
                                        </p:tgtEl>
                                        <p:attrNameLst>
                                          <p:attrName>style.visibility</p:attrName>
                                        </p:attrNameLst>
                                      </p:cBhvr>
                                      <p:to>
                                        <p:strVal val="visible"/>
                                      </p:to>
                                    </p:set>
                                    <p:animEffect transition="in" filter="fade">
                                      <p:cBhvr>
                                        <p:cTn id="31" dur="500"/>
                                        <p:tgtEl>
                                          <p:spTgt spid="92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fade">
                                      <p:cBhvr>
                                        <p:cTn id="36" dur="500"/>
                                        <p:tgtEl>
                                          <p:spTgt spid="9227"/>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9221"/>
                                        </p:tgtEl>
                                        <p:attrNameLst>
                                          <p:attrName>style.visibility</p:attrName>
                                        </p:attrNameLst>
                                      </p:cBhvr>
                                      <p:to>
                                        <p:strVal val="visible"/>
                                      </p:to>
                                    </p:set>
                                    <p:animEffect transition="in" filter="fade">
                                      <p:cBhvr>
                                        <p:cTn id="44" dur="500"/>
                                        <p:tgtEl>
                                          <p:spTgt spid="9221"/>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11" grpId="0"/>
      <p:bldP spid="15"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590550"/>
            <a:ext cx="8220075" cy="993775"/>
          </a:xfrm>
        </p:spPr>
        <p:txBody>
          <a:bodyPr/>
          <a:lstStyle/>
          <a:p>
            <a:pPr algn="ctr" eaLnBrk="1" hangingPunct="1"/>
            <a:r>
              <a:rPr lang="en-GB" altLang="en-US" sz="3600" smtClean="0">
                <a:latin typeface="Twinkl" pitchFamily="2" charset="0"/>
              </a:rPr>
              <a:t>Examples of Correctly </a:t>
            </a:r>
            <a:br>
              <a:rPr lang="en-GB" altLang="en-US" sz="3600" smtClean="0">
                <a:latin typeface="Twinkl" pitchFamily="2" charset="0"/>
              </a:rPr>
            </a:br>
            <a:r>
              <a:rPr lang="en-GB" altLang="en-US" sz="3600" smtClean="0">
                <a:latin typeface="Twinkl" pitchFamily="2" charset="0"/>
              </a:rPr>
              <a:t>Punctuated Speech</a:t>
            </a:r>
          </a:p>
        </p:txBody>
      </p:sp>
      <p:sp>
        <p:nvSpPr>
          <p:cNvPr id="14339" name="Rectangle 4"/>
          <p:cNvSpPr>
            <a:spLocks noChangeArrowheads="1"/>
          </p:cNvSpPr>
          <p:nvPr/>
        </p:nvSpPr>
        <p:spPr bwMode="auto">
          <a:xfrm>
            <a:off x="750888" y="1668463"/>
            <a:ext cx="76327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Below are all examples of correctly punctuated speech. Tell your partner why they are correct.</a:t>
            </a:r>
          </a:p>
        </p:txBody>
      </p:sp>
      <p:sp>
        <p:nvSpPr>
          <p:cNvPr id="35" name="Rectangle 4"/>
          <p:cNvSpPr>
            <a:spLocks noChangeArrowheads="1"/>
          </p:cNvSpPr>
          <p:nvPr/>
        </p:nvSpPr>
        <p:spPr bwMode="auto">
          <a:xfrm>
            <a:off x="750888" y="245268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The conductor bellowed, “Sit down!”</a:t>
            </a:r>
          </a:p>
        </p:txBody>
      </p:sp>
      <p:sp>
        <p:nvSpPr>
          <p:cNvPr id="36" name="Rectangle 4"/>
          <p:cNvSpPr>
            <a:spLocks noChangeArrowheads="1"/>
          </p:cNvSpPr>
          <p:nvPr/>
        </p:nvSpPr>
        <p:spPr bwMode="auto">
          <a:xfrm>
            <a:off x="750888" y="30559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“Can I have ketchup with my chips?” asked Gina.</a:t>
            </a:r>
          </a:p>
        </p:txBody>
      </p:sp>
      <p:sp>
        <p:nvSpPr>
          <p:cNvPr id="38" name="Rectangle 4"/>
          <p:cNvSpPr>
            <a:spLocks noChangeArrowheads="1"/>
          </p:cNvSpPr>
          <p:nvPr/>
        </p:nvSpPr>
        <p:spPr bwMode="auto">
          <a:xfrm>
            <a:off x="750888" y="365918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The referee blew the whistle and shouted, “Time’s up!”</a:t>
            </a:r>
          </a:p>
        </p:txBody>
      </p:sp>
      <p:sp>
        <p:nvSpPr>
          <p:cNvPr id="39" name="Rectangle 4"/>
          <p:cNvSpPr>
            <a:spLocks noChangeArrowheads="1"/>
          </p:cNvSpPr>
          <p:nvPr/>
        </p:nvSpPr>
        <p:spPr bwMode="auto">
          <a:xfrm>
            <a:off x="750888" y="42624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“Please stop annoying me!” pleaded Waldek.</a:t>
            </a:r>
          </a:p>
        </p:txBody>
      </p:sp>
      <p:sp>
        <p:nvSpPr>
          <p:cNvPr id="40" name="Rectangle 4"/>
          <p:cNvSpPr>
            <a:spLocks noChangeArrowheads="1"/>
          </p:cNvSpPr>
          <p:nvPr/>
        </p:nvSpPr>
        <p:spPr bwMode="auto">
          <a:xfrm>
            <a:off x="750888" y="486727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“It’s all the money I have left,” explained Mary.</a:t>
            </a:r>
          </a:p>
        </p:txBody>
      </p:sp>
      <p:sp>
        <p:nvSpPr>
          <p:cNvPr id="42" name="Rectangle 4"/>
          <p:cNvSpPr>
            <a:spLocks noChangeArrowheads="1"/>
          </p:cNvSpPr>
          <p:nvPr/>
        </p:nvSpPr>
        <p:spPr bwMode="auto">
          <a:xfrm>
            <a:off x="822325" y="547052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nSpc>
                <a:spcPct val="100000"/>
              </a:lnSpc>
              <a:spcBef>
                <a:spcPct val="0"/>
              </a:spcBef>
              <a:buFontTx/>
              <a:buNone/>
            </a:pPr>
            <a:r>
              <a:rPr lang="en-GB" altLang="en-US">
                <a:solidFill>
                  <a:schemeClr val="tx1"/>
                </a:solidFill>
              </a:rPr>
              <a:t>Benjamin yelled, “Over here!”</a:t>
            </a:r>
          </a:p>
        </p:txBody>
      </p:sp>
      <p:pic>
        <p:nvPicPr>
          <p:cNvPr id="1434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675" y="4684713"/>
            <a:ext cx="28003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39"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590550"/>
            <a:ext cx="8220075" cy="993775"/>
          </a:xfrm>
        </p:spPr>
        <p:txBody>
          <a:bodyPr/>
          <a:lstStyle/>
          <a:p>
            <a:pPr algn="ctr" eaLnBrk="1" hangingPunct="1"/>
            <a:r>
              <a:rPr lang="en-GB" altLang="en-US" sz="3600" smtClean="0">
                <a:solidFill>
                  <a:schemeClr val="tx1"/>
                </a:solidFill>
                <a:latin typeface="Twinkl" pitchFamily="2" charset="0"/>
              </a:rPr>
              <a:t>It’s Your Turn...</a:t>
            </a:r>
            <a:endParaRPr lang="en-GB" altLang="en-US" sz="3600" smtClean="0">
              <a:latin typeface="Twinkl" pitchFamily="2" charset="0"/>
            </a:endParaRPr>
          </a:p>
        </p:txBody>
      </p:sp>
      <p:sp>
        <p:nvSpPr>
          <p:cNvPr id="9219" name="Rectangle 4">
            <a:extLst>
              <a:ext uri="{FF2B5EF4-FFF2-40B4-BE49-F238E27FC236}">
                <a16:creationId xmlns:a16="http://schemas.microsoft.com/office/drawing/2014/main" id="{C9BF0985-C7E2-49F7-813A-B280928D31B6}"/>
              </a:ext>
            </a:extLst>
          </p:cNvPr>
          <p:cNvSpPr>
            <a:spLocks noChangeArrowheads="1"/>
          </p:cNvSpPr>
          <p:nvPr/>
        </p:nvSpPr>
        <p:spPr bwMode="auto">
          <a:xfrm>
            <a:off x="750888" y="1385888"/>
            <a:ext cx="76327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spcBef>
                <a:spcPct val="0"/>
              </a:spcBef>
              <a:buFontTx/>
              <a:buNone/>
              <a:defRPr/>
            </a:pPr>
            <a:r>
              <a:rPr lang="en-GB" altLang="en-US" dirty="0">
                <a:solidFill>
                  <a:schemeClr val="tx1"/>
                </a:solidFill>
              </a:rPr>
              <a:t>Choose a mystery box. If the number is </a:t>
            </a:r>
            <a:r>
              <a:rPr lang="en-GB" altLang="en-US" b="1" dirty="0">
                <a:solidFill>
                  <a:schemeClr val="accent4"/>
                </a:solidFill>
              </a:rPr>
              <a:t>even</a:t>
            </a:r>
            <a:r>
              <a:rPr lang="en-GB" altLang="en-US" dirty="0">
                <a:solidFill>
                  <a:schemeClr val="tx1"/>
                </a:solidFill>
              </a:rPr>
              <a:t>, write this sentence with the reporting clause </a:t>
            </a:r>
            <a:r>
              <a:rPr lang="en-GB" altLang="en-US" b="1" dirty="0">
                <a:solidFill>
                  <a:schemeClr val="accent4"/>
                </a:solidFill>
              </a:rPr>
              <a:t>after</a:t>
            </a:r>
            <a:r>
              <a:rPr lang="en-GB" altLang="en-US" dirty="0">
                <a:solidFill>
                  <a:schemeClr val="tx1"/>
                </a:solidFill>
              </a:rPr>
              <a:t> the speech. If the number is </a:t>
            </a:r>
            <a:r>
              <a:rPr lang="en-GB" altLang="en-US" b="1" dirty="0">
                <a:solidFill>
                  <a:schemeClr val="accent4"/>
                </a:solidFill>
              </a:rPr>
              <a:t>odd</a:t>
            </a:r>
            <a:r>
              <a:rPr lang="en-GB" altLang="en-US" dirty="0">
                <a:solidFill>
                  <a:schemeClr val="tx1"/>
                </a:solidFill>
              </a:rPr>
              <a:t>, the reporting clause must come </a:t>
            </a:r>
            <a:r>
              <a:rPr lang="en-GB" altLang="en-US" b="1" dirty="0">
                <a:solidFill>
                  <a:schemeClr val="accent4"/>
                </a:solidFill>
              </a:rPr>
              <a:t>before</a:t>
            </a:r>
            <a:r>
              <a:rPr lang="en-GB" altLang="en-US" dirty="0">
                <a:solidFill>
                  <a:schemeClr val="tx1"/>
                </a:solidFill>
              </a:rPr>
              <a:t> the speech. Don’t forget the correct punctuation.</a:t>
            </a:r>
            <a:endParaRPr lang="en-GB" altLang="en-US" sz="2000" dirty="0">
              <a:solidFill>
                <a:schemeClr val="tx1"/>
              </a:solidFill>
            </a:endParaRPr>
          </a:p>
        </p:txBody>
      </p:sp>
      <p:grpSp>
        <p:nvGrpSpPr>
          <p:cNvPr id="17412" name="Group 3"/>
          <p:cNvGrpSpPr>
            <a:grpSpLocks/>
          </p:cNvGrpSpPr>
          <p:nvPr/>
        </p:nvGrpSpPr>
        <p:grpSpPr bwMode="auto">
          <a:xfrm>
            <a:off x="2346325" y="2279650"/>
            <a:ext cx="2217738" cy="1430338"/>
            <a:chOff x="2397166" y="2174330"/>
            <a:chExt cx="2216529" cy="1431017"/>
          </a:xfrm>
        </p:grpSpPr>
        <p:pic>
          <p:nvPicPr>
            <p:cNvPr id="17426" name="Picture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97166" y="2174330"/>
              <a:ext cx="2216529" cy="143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4">
              <a:extLst>
                <a:ext uri="{FF2B5EF4-FFF2-40B4-BE49-F238E27FC236}">
                  <a16:creationId xmlns:a16="http://schemas.microsoft.com/office/drawing/2014/main" id="{DC088DA1-4F79-4B8C-A98D-FBE39A88CAFE}"/>
                </a:ext>
              </a:extLst>
            </p:cNvPr>
            <p:cNvSpPr txBox="1">
              <a:spLocks noChangeArrowheads="1"/>
            </p:cNvSpPr>
            <p:nvPr/>
          </p:nvSpPr>
          <p:spPr bwMode="auto">
            <a:xfrm>
              <a:off x="2482844" y="2293450"/>
              <a:ext cx="2054692" cy="9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b="1" dirty="0">
                  <a:latin typeface="+mn-lt"/>
                </a:rPr>
                <a:t>Gretchen</a:t>
              </a:r>
              <a:r>
                <a:rPr lang="en-GB" b="1" dirty="0">
                  <a:latin typeface="+mn-lt"/>
                </a:rPr>
                <a:t>:</a:t>
              </a:r>
            </a:p>
            <a:p>
              <a:pPr algn="ctr">
                <a:defRPr/>
              </a:pPr>
              <a:r>
                <a:rPr lang="en-GB" dirty="0">
                  <a:latin typeface="+mn-lt"/>
                </a:rPr>
                <a:t>Hooray! It’s the summer holidays.</a:t>
              </a:r>
            </a:p>
          </p:txBody>
        </p:sp>
      </p:grpSp>
      <p:sp>
        <p:nvSpPr>
          <p:cNvPr id="5" name="1">
            <a:extLst>
              <a:ext uri="{FF2B5EF4-FFF2-40B4-BE49-F238E27FC236}">
                <a16:creationId xmlns:a16="http://schemas.microsoft.com/office/drawing/2014/main" id="{A9104BA2-6878-41DA-ADE9-AE23E15C91E3}"/>
              </a:ext>
            </a:extLst>
          </p:cNvPr>
          <p:cNvSpPr/>
          <p:nvPr/>
        </p:nvSpPr>
        <p:spPr>
          <a:xfrm>
            <a:off x="5748338" y="2605088"/>
            <a:ext cx="1074737" cy="94138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t>
            </a:r>
          </a:p>
        </p:txBody>
      </p:sp>
      <p:sp>
        <p:nvSpPr>
          <p:cNvPr id="19" name="2">
            <a:extLst>
              <a:ext uri="{FF2B5EF4-FFF2-40B4-BE49-F238E27FC236}">
                <a16:creationId xmlns:a16="http://schemas.microsoft.com/office/drawing/2014/main" id="{2193272D-E9A7-4B66-9755-037635F08EE9}"/>
              </a:ext>
            </a:extLst>
          </p:cNvPr>
          <p:cNvSpPr/>
          <p:nvPr/>
        </p:nvSpPr>
        <p:spPr>
          <a:xfrm>
            <a:off x="7104063" y="2603500"/>
            <a:ext cx="1074737" cy="94138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t>
            </a:r>
          </a:p>
        </p:txBody>
      </p:sp>
      <p:sp>
        <p:nvSpPr>
          <p:cNvPr id="20" name="3">
            <a:extLst>
              <a:ext uri="{FF2B5EF4-FFF2-40B4-BE49-F238E27FC236}">
                <a16:creationId xmlns:a16="http://schemas.microsoft.com/office/drawing/2014/main" id="{D486841F-C6AF-4099-B828-EAFC7209B3C1}"/>
              </a:ext>
            </a:extLst>
          </p:cNvPr>
          <p:cNvSpPr/>
          <p:nvPr/>
        </p:nvSpPr>
        <p:spPr>
          <a:xfrm>
            <a:off x="5748338" y="3751263"/>
            <a:ext cx="1074737" cy="941387"/>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t>
            </a:r>
            <a:endParaRPr lang="en-GB" sz="2800" dirty="0"/>
          </a:p>
        </p:txBody>
      </p:sp>
      <p:sp>
        <p:nvSpPr>
          <p:cNvPr id="21" name="4">
            <a:extLst>
              <a:ext uri="{FF2B5EF4-FFF2-40B4-BE49-F238E27FC236}">
                <a16:creationId xmlns:a16="http://schemas.microsoft.com/office/drawing/2014/main" id="{281BD6E6-4AC8-4A7C-8048-44A8B9A81F5D}"/>
              </a:ext>
            </a:extLst>
          </p:cNvPr>
          <p:cNvSpPr/>
          <p:nvPr/>
        </p:nvSpPr>
        <p:spPr>
          <a:xfrm>
            <a:off x="7104063" y="3771900"/>
            <a:ext cx="1074737" cy="942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t>
            </a:r>
            <a:endParaRPr lang="en-GB" sz="2800" dirty="0"/>
          </a:p>
        </p:txBody>
      </p:sp>
      <p:sp>
        <p:nvSpPr>
          <p:cNvPr id="22" name="5">
            <a:extLst>
              <a:ext uri="{FF2B5EF4-FFF2-40B4-BE49-F238E27FC236}">
                <a16:creationId xmlns:a16="http://schemas.microsoft.com/office/drawing/2014/main" id="{6D8D13ED-070B-4EE1-A19B-7225BD13358B}"/>
              </a:ext>
            </a:extLst>
          </p:cNvPr>
          <p:cNvSpPr/>
          <p:nvPr/>
        </p:nvSpPr>
        <p:spPr>
          <a:xfrm>
            <a:off x="5748338" y="4895850"/>
            <a:ext cx="1074737" cy="942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t>
            </a:r>
            <a:endParaRPr lang="en-GB" sz="2800" dirty="0"/>
          </a:p>
        </p:txBody>
      </p:sp>
      <p:sp>
        <p:nvSpPr>
          <p:cNvPr id="23" name="6">
            <a:extLst>
              <a:ext uri="{FF2B5EF4-FFF2-40B4-BE49-F238E27FC236}">
                <a16:creationId xmlns:a16="http://schemas.microsoft.com/office/drawing/2014/main" id="{AE8EA3F6-4FAF-44D7-BEEE-7345AFD3609D}"/>
              </a:ext>
            </a:extLst>
          </p:cNvPr>
          <p:cNvSpPr/>
          <p:nvPr/>
        </p:nvSpPr>
        <p:spPr>
          <a:xfrm>
            <a:off x="7104063" y="4895850"/>
            <a:ext cx="1074737" cy="942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a:t>
            </a:r>
            <a:endParaRPr lang="en-GB" dirty="0"/>
          </a:p>
        </p:txBody>
      </p:sp>
      <p:sp>
        <p:nvSpPr>
          <p:cNvPr id="24" name="Rectangle: Rounded Corners 23">
            <a:extLst>
              <a:ext uri="{FF2B5EF4-FFF2-40B4-BE49-F238E27FC236}">
                <a16:creationId xmlns:a16="http://schemas.microsoft.com/office/drawing/2014/main" id="{6EB48676-0CE6-49D2-B31B-00F88AF713A1}"/>
              </a:ext>
            </a:extLst>
          </p:cNvPr>
          <p:cNvSpPr/>
          <p:nvPr/>
        </p:nvSpPr>
        <p:spPr>
          <a:xfrm>
            <a:off x="5748338" y="3751263"/>
            <a:ext cx="1074737" cy="9413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5</a:t>
            </a:r>
          </a:p>
        </p:txBody>
      </p:sp>
      <p:sp>
        <p:nvSpPr>
          <p:cNvPr id="25" name="Rectangle: Rounded Corners 24">
            <a:extLst>
              <a:ext uri="{FF2B5EF4-FFF2-40B4-BE49-F238E27FC236}">
                <a16:creationId xmlns:a16="http://schemas.microsoft.com/office/drawing/2014/main" id="{8C5E8E74-3A43-41A8-B2BD-49DE04CB9D65}"/>
              </a:ext>
            </a:extLst>
          </p:cNvPr>
          <p:cNvSpPr/>
          <p:nvPr/>
        </p:nvSpPr>
        <p:spPr>
          <a:xfrm>
            <a:off x="5748338" y="4884738"/>
            <a:ext cx="1074737" cy="9429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3</a:t>
            </a:r>
          </a:p>
        </p:txBody>
      </p:sp>
      <p:sp>
        <p:nvSpPr>
          <p:cNvPr id="26" name="Rectangle: Rounded Corners 25">
            <a:extLst>
              <a:ext uri="{FF2B5EF4-FFF2-40B4-BE49-F238E27FC236}">
                <a16:creationId xmlns:a16="http://schemas.microsoft.com/office/drawing/2014/main" id="{5B7E559D-7CA4-4010-B971-F626BC7BBE55}"/>
              </a:ext>
            </a:extLst>
          </p:cNvPr>
          <p:cNvSpPr/>
          <p:nvPr/>
        </p:nvSpPr>
        <p:spPr>
          <a:xfrm>
            <a:off x="7104063" y="4892675"/>
            <a:ext cx="1074737" cy="9429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2</a:t>
            </a:r>
          </a:p>
        </p:txBody>
      </p:sp>
      <p:sp>
        <p:nvSpPr>
          <p:cNvPr id="27" name="Rectangle: Rounded Corners 26">
            <a:extLst>
              <a:ext uri="{FF2B5EF4-FFF2-40B4-BE49-F238E27FC236}">
                <a16:creationId xmlns:a16="http://schemas.microsoft.com/office/drawing/2014/main" id="{E4E10415-1FA2-4BAC-AB03-614F11C86B3C}"/>
              </a:ext>
            </a:extLst>
          </p:cNvPr>
          <p:cNvSpPr/>
          <p:nvPr/>
        </p:nvSpPr>
        <p:spPr>
          <a:xfrm>
            <a:off x="5748338" y="2587625"/>
            <a:ext cx="1074737" cy="9429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4</a:t>
            </a:r>
          </a:p>
        </p:txBody>
      </p:sp>
      <p:sp>
        <p:nvSpPr>
          <p:cNvPr id="28" name="Rectangle: Rounded Corners 27">
            <a:extLst>
              <a:ext uri="{FF2B5EF4-FFF2-40B4-BE49-F238E27FC236}">
                <a16:creationId xmlns:a16="http://schemas.microsoft.com/office/drawing/2014/main" id="{357CADD6-089F-43BA-B981-EEF5FCA877D5}"/>
              </a:ext>
            </a:extLst>
          </p:cNvPr>
          <p:cNvSpPr/>
          <p:nvPr/>
        </p:nvSpPr>
        <p:spPr>
          <a:xfrm>
            <a:off x="7104063" y="3765550"/>
            <a:ext cx="1074737" cy="9413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1</a:t>
            </a:r>
          </a:p>
        </p:txBody>
      </p:sp>
      <p:sp>
        <p:nvSpPr>
          <p:cNvPr id="29" name="Rectangle: Rounded Corners 28">
            <a:extLst>
              <a:ext uri="{FF2B5EF4-FFF2-40B4-BE49-F238E27FC236}">
                <a16:creationId xmlns:a16="http://schemas.microsoft.com/office/drawing/2014/main" id="{C7CA9EF8-E71E-40B6-BF29-708AD1C3F57B}"/>
              </a:ext>
            </a:extLst>
          </p:cNvPr>
          <p:cNvSpPr/>
          <p:nvPr/>
        </p:nvSpPr>
        <p:spPr>
          <a:xfrm>
            <a:off x="7104063" y="2587625"/>
            <a:ext cx="1074737" cy="94297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t>6</a:t>
            </a:r>
          </a:p>
        </p:txBody>
      </p:sp>
      <p:pic>
        <p:nvPicPr>
          <p:cNvPr id="1742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3371850"/>
            <a:ext cx="26003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9"/>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p:cNvSpPr>
            <a:spLocks noGrp="1"/>
          </p:cNvSpPr>
          <p:nvPr>
            <p:ph type="title"/>
          </p:nvPr>
        </p:nvSpPr>
        <p:spPr>
          <a:xfrm>
            <a:off x="457200" y="590550"/>
            <a:ext cx="8220075" cy="993775"/>
          </a:xfrm>
        </p:spPr>
        <p:txBody>
          <a:bodyPr/>
          <a:lstStyle/>
          <a:p>
            <a:pPr algn="ctr" eaLnBrk="1" hangingPunct="1"/>
            <a:r>
              <a:rPr lang="en-GB" altLang="en-US" sz="3600" smtClean="0">
                <a:latin typeface="Twinkl" pitchFamily="2" charset="0"/>
              </a:rPr>
              <a:t>Froggy Freeze Frame</a:t>
            </a:r>
          </a:p>
        </p:txBody>
      </p:sp>
      <p:sp>
        <p:nvSpPr>
          <p:cNvPr id="20483" name="Rectangle 4"/>
          <p:cNvSpPr>
            <a:spLocks noChangeArrowheads="1"/>
          </p:cNvSpPr>
          <p:nvPr/>
        </p:nvSpPr>
        <p:spPr bwMode="auto">
          <a:xfrm>
            <a:off x="750888" y="1385888"/>
            <a:ext cx="76327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spcBef>
                <a:spcPct val="0"/>
              </a:spcBef>
              <a:buFontTx/>
              <a:buNone/>
            </a:pPr>
            <a:r>
              <a:rPr lang="en-GB" altLang="en-US">
                <a:solidFill>
                  <a:schemeClr val="tx1"/>
                </a:solidFill>
              </a:rPr>
              <a:t>You have two minutes to write two pieces of speech which could be happening in this picture. One sentence must have the reporting clause before the speech, the other must have it after. </a:t>
            </a:r>
            <a:endParaRPr lang="en-GB" altLang="en-US" sz="2000">
              <a:solidFill>
                <a:schemeClr val="tx1"/>
              </a:solidFill>
            </a:endParaRPr>
          </a:p>
        </p:txBody>
      </p:sp>
      <p:pic>
        <p:nvPicPr>
          <p:cNvPr id="2048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838" y="2379663"/>
            <a:ext cx="4876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BFA55C27-9D79-4820-80EA-27961FDBFDF6}"/>
              </a:ext>
            </a:extLst>
          </p:cNvPr>
          <p:cNvSpPr/>
          <p:nvPr/>
        </p:nvSpPr>
        <p:spPr>
          <a:xfrm>
            <a:off x="750888" y="5711825"/>
            <a:ext cx="7632700" cy="495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2" name="Rectangle 31">
            <a:extLst>
              <a:ext uri="{FF2B5EF4-FFF2-40B4-BE49-F238E27FC236}">
                <a16:creationId xmlns:a16="http://schemas.microsoft.com/office/drawing/2014/main" id="{76C47B34-F952-4C04-AE8B-FC8420D52210}"/>
              </a:ext>
            </a:extLst>
          </p:cNvPr>
          <p:cNvSpPr/>
          <p:nvPr/>
        </p:nvSpPr>
        <p:spPr>
          <a:xfrm rot="10800000">
            <a:off x="830509" y="5801810"/>
            <a:ext cx="7474592" cy="317136"/>
          </a:xfrm>
          <a:prstGeom prst="rect">
            <a:avLst/>
          </a:prstGeom>
          <a:gradFill flip="none" rotWithShape="1">
            <a:gsLst>
              <a:gs pos="0">
                <a:schemeClr val="accent4"/>
              </a:gs>
              <a:gs pos="50000">
                <a:schemeClr val="accent4">
                  <a:lumMod val="60000"/>
                  <a:lumOff val="40000"/>
                </a:schemeClr>
              </a:gs>
              <a:gs pos="100000">
                <a:srgbClr val="FF0000"/>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20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475</TotalTime>
  <Words>1021</Words>
  <Application>Microsoft Office PowerPoint</Application>
  <PresentationFormat>On-screen Show (4:3)</PresentationFormat>
  <Paragraphs>154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Twinkl</vt:lpstr>
      <vt:lpstr>Calibri</vt:lpstr>
      <vt:lpstr>Sassoon Infant Rg</vt:lpstr>
      <vt:lpstr>Twinkl SemiBold</vt:lpstr>
      <vt:lpstr>Arial</vt:lpstr>
      <vt:lpstr>Office Theme</vt:lpstr>
      <vt:lpstr>PowerPoint Presentation</vt:lpstr>
      <vt:lpstr>Punctuating Speech</vt:lpstr>
      <vt:lpstr>Inverted Commas</vt:lpstr>
      <vt:lpstr>Punctuation</vt:lpstr>
      <vt:lpstr>Reporting Clauses</vt:lpstr>
      <vt:lpstr>Punctuating Speech</vt:lpstr>
      <vt:lpstr>Examples of Correctly  Punctuated Speech</vt:lpstr>
      <vt:lpstr>It’s Your Turn...</vt:lpstr>
      <vt:lpstr>Froggy Freeze Frame</vt:lpstr>
      <vt:lpstr>Mix and Match </vt:lpstr>
      <vt:lpstr>Direct Speech Quick Quiz</vt:lpstr>
      <vt:lpstr>Direct Speech Quick Quiz</vt:lpstr>
      <vt:lpstr>Direct Speech Quick Quiz</vt:lpstr>
      <vt:lpstr>Direct Speech Quick Quiz</vt:lpstr>
      <vt:lpstr>Direct Speech Quick Quiz</vt:lpstr>
      <vt:lpstr>Direct Speech Quick Quiz</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Luckett</dc:creator>
  <cp:lastModifiedBy>Staff</cp:lastModifiedBy>
  <cp:revision>39</cp:revision>
  <dcterms:created xsi:type="dcterms:W3CDTF">2017-08-09T14:15:23Z</dcterms:created>
  <dcterms:modified xsi:type="dcterms:W3CDTF">2020-07-04T14:17:35Z</dcterms:modified>
</cp:coreProperties>
</file>