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sldIdLst>
    <p:sldId id="262" r:id="rId2"/>
    <p:sldId id="263" r:id="rId3"/>
    <p:sldId id="264" r:id="rId4"/>
    <p:sldId id="267" r:id="rId5"/>
    <p:sldId id="268" r:id="rId6"/>
    <p:sldId id="269" r:id="rId7"/>
    <p:sldId id="27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269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57C3F-0FB2-4B2E-BA6A-FEEEFF1AF7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7400" y="685801"/>
            <a:ext cx="8115300" cy="3046228"/>
          </a:xfrm>
        </p:spPr>
        <p:txBody>
          <a:bodyPr anchor="b">
            <a:normAutofit/>
          </a:bodyPr>
          <a:lstStyle>
            <a:lvl1pPr algn="ctr">
              <a:defRPr sz="36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583AE9-1CC1-4572-A6E5-E97F80E47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57400" y="4114800"/>
            <a:ext cx="8115300" cy="2057400"/>
          </a:xfrm>
        </p:spPr>
        <p:txBody>
          <a:bodyPr/>
          <a:lstStyle>
            <a:lvl1pPr marL="0" indent="0" algn="ctr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04DE7C-68AB-403D-B9D8-7398C292C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EA57E-7C1A-457B-A4CD-5DCEB057B502}" type="datetime1">
              <a:rPr lang="en-US" smtClean="0"/>
              <a:t>11/15/2020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03E50-6613-4D86-AA22-43B14E727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069AB5-A56D-471F-9236-EFA981E2E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659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2744C-12E6-455B-B646-2EA92DE0E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D71C4D-C062-4EEE-9A9A-31ADCC5C87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4DC97-C26E-407A-9E29-68C52D547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89749-A4CD-447F-8298-2B7988C91CEA}" type="datetime1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2E9353-B771-47FF-975E-72337414E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A5A858-B8B2-4364-A7D0-B2E8FAE0A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361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A6BABE-D80C-4F54-A03C-E1F9EBCA83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285191-EF5B-48BE-AB5D-B7BA4C3D09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FA387A-1231-4FE3-8574-D4331A343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444D3-C0BA-4587-A56C-581AB9F841BE}" type="datetime1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21559-4901-4AD3-ABE7-DF0235457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F6C18E-B751-4E7B-9CD8-1BF44DAB8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936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9B412-EBAB-4569-B3D9-6B346BF83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</p:spPr>
        <p:txBody>
          <a:bodyPr>
            <a:normAutofit/>
          </a:bodyPr>
          <a:lstStyle>
            <a:lvl1pPr algn="l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7C8AE-B0F4-404F-BCAD-A14C18E50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AA9CAD-DAFB-4DE3-9C41-7FD03EA8D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F2CE-4F37-411C-A3EE-BBBE223265BF}" type="datetime1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CE3137-8136-46C5-AC2F-49E5F55E4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1AB6EF-A0B1-4706-AE44-253A6B182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921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02F68-BF19-468D-B422-54B6D189F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77407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CBF7D7-84D4-4A39-B44E-9B029EEB1F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641624"/>
            <a:ext cx="10515600" cy="1448026"/>
          </a:xfrm>
        </p:spPr>
        <p:txBody>
          <a:bodyPr/>
          <a:lstStyle>
            <a:lvl1pPr marL="0" indent="0" algn="ctr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E29709-D243-41E8-89FA-62FA7AEB5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083D4-708C-4BB5-B4FD-30CE9FA12FD5}" type="datetime1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AB99C0-DC2A-4133-A10D-D43A1E05B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122EFD-A17E-47F5-8AC9-EFD6D813D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778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C668D-BFBE-4765-A294-8303931B5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6071" y="566278"/>
            <a:ext cx="9512429" cy="965458"/>
          </a:xfrm>
        </p:spPr>
        <p:txBody>
          <a:bodyPr/>
          <a:lstStyle>
            <a:lvl1pPr algn="ctr">
              <a:defRPr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3C212-F55F-4D0D-BFA7-F00A33CAA1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09758" y="2057400"/>
            <a:ext cx="5031521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54BDD7-2575-4E82-887D-DCAF9EB159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5408" y="2057401"/>
            <a:ext cx="5016834" cy="4119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CAECC8-3C3A-4A5D-AB7A-1F99E5023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239B2-65BC-4C2A-A62B-3EABFE9590E4}" type="datetime1">
              <a:rPr lang="en-US" smtClean="0"/>
              <a:t>11/15/2020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47609B-ACA4-4323-9340-C7DB166D7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409EA3-C5C7-4AC6-956A-DB9A3B4F3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02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0CDE0-7431-4F05-AA47-F10EB46C9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276552" cy="1149350"/>
          </a:xfrm>
        </p:spPr>
        <p:txBody>
          <a:bodyPr>
            <a:normAutofit/>
          </a:bodyPr>
          <a:lstStyle>
            <a:lvl1pPr algn="ctr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D9FFA7-D3EA-4CB8-A471-94235AD625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5360D2-88E8-43C8-92D1-67AB23BBE2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C768F6-20A1-47A1-90FE-903135EEFD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555EC1-268F-4324-A003-3608AA0D84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55C8E4-FCB8-4E06-9C43-0ACD949A7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5F5A-E4A3-476F-A89E-C2B73F2431E4}" type="datetime1">
              <a:rPr lang="en-US" smtClean="0"/>
              <a:t>11/15/2020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01C005-C973-4D82-942A-334F1D431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FB6186-6570-4DE8-8603-70B0A51DF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250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5ADD3-88C8-4B01-8CC6-808C0E416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634E6A-1390-4101-B78E-759231340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61515-4A26-4F31-9F61-5A10B1FABBFC}" type="datetime1">
              <a:rPr lang="en-US" smtClean="0"/>
              <a:t>11/15/2020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BC7B90-4C99-4653-872A-3572A02DA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B03516-4D31-49D2-9488-33C734A7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030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0D8488-CF25-431B-A87A-AAF141BD0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5DC65-7D1F-4BAB-9695-F7E734143E14}" type="datetime1">
              <a:rPr lang="en-US" smtClean="0"/>
              <a:t>11/15/2020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2F58E5-C92D-4C64-B867-0576B1EAD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216797-ABEC-4FE0-AFDE-36107B967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478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8F2B0-990D-418E-9D10-2464E9866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881131-AFFD-4339-9F30-D408B5105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7C47F4-7968-4698-8BD3-A583099FAA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12BC6F-3996-4B2B-B8F2-DD3A82CCF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24077-BD55-4036-8E92-6558FDF3B653}" type="datetime1">
              <a:rPr lang="en-US" smtClean="0"/>
              <a:t>11/15/2020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832E66-581A-4CF2-A40A-4E24FAAC4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3B1C89-C625-4618-81A2-FB34E4DA0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75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1486F-443A-4F2D-AB1F-8B1F4C4DE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A21213-E7FB-406A-B8CD-735AAC7AD0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F41A03-500E-49F7-8D99-A1EAFE4D34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91523D-69E9-4EAE-A610-B3A237B75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225F2-7107-4609-BCC2-77C63064A5E8}" type="datetime1">
              <a:rPr lang="en-US" smtClean="0"/>
              <a:t>11/15/2020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DB852F-4134-4AB5-BA87-483B1E1AD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34C5CB-918E-4A09-8222-D36E37B63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455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AA0686-7BAC-45C0-BA30-0D0CBCE5C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202DE-82CD-407D-8C68-174B0CBB5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599" y="2254103"/>
            <a:ext cx="9486901" cy="3918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54AC9D-6E1B-46D3-959F-A068A1EDBD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9800022" y="3223751"/>
            <a:ext cx="4114801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D3FE42E8-8B57-452D-A122-4DCE9AC771EF}" type="datetime1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FC0015-9EFB-40F8-BC00-AC2483D609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708136" y="3223750"/>
            <a:ext cx="4114800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72C732-0E3E-49E0-A72E-D4C08CB445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6340" y="6356350"/>
            <a:ext cx="8718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spc="3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F8E28480-1C08-4458-AD97-0283E6FFD0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266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7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KEmCZGbd4R8?feature=oembed" TargetMode="External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https://www.youtube.com/embed/iydJw78lXT8?feature=oembed" TargetMode="External"/><Relationship Id="rId1" Type="http://schemas.openxmlformats.org/officeDocument/2006/relationships/tags" Target="../tags/tag1.xml"/><Relationship Id="rId6" Type="http://schemas.openxmlformats.org/officeDocument/2006/relationships/image" Target="../media/image3.jpe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42453DE9-3B87-414D-A12F-C4C8EE7BA0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</a:extLst>
          </a:blip>
          <a:srcRect t="4555" b="5445"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E202F62-93AB-4E39-BA8B-EFD13C652E78}"/>
              </a:ext>
            </a:extLst>
          </p:cNvPr>
          <p:cNvSpPr txBox="1"/>
          <p:nvPr/>
        </p:nvSpPr>
        <p:spPr>
          <a:xfrm>
            <a:off x="319944" y="334371"/>
            <a:ext cx="11872035" cy="5176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u="sng" dirty="0"/>
              <a:t>16.11.20</a:t>
            </a:r>
          </a:p>
          <a:p>
            <a:endParaRPr lang="en-GB" sz="3200" u="sng" dirty="0"/>
          </a:p>
          <a:p>
            <a:r>
              <a:rPr lang="en-GB" sz="3200" u="sng" dirty="0"/>
              <a:t>WALT: To change improper fractions into mixed numbers.</a:t>
            </a:r>
          </a:p>
          <a:p>
            <a:endParaRPr lang="en-GB" sz="3200" u="sng" dirty="0"/>
          </a:p>
          <a:p>
            <a:r>
              <a:rPr lang="en-GB" sz="3200" u="sng" dirty="0"/>
              <a:t>What we’ll be doing:</a:t>
            </a:r>
          </a:p>
          <a:p>
            <a:endParaRPr lang="en-GB" sz="3200" u="sng" dirty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dirty="0"/>
              <a:t>Watching a video explaining what improper fractions and mixed numbers are.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dirty="0"/>
              <a:t>Converting improper fractions into mixed numbers.</a:t>
            </a:r>
          </a:p>
        </p:txBody>
      </p:sp>
    </p:spTree>
    <p:extLst>
      <p:ext uri="{BB962C8B-B14F-4D97-AF65-F5344CB8AC3E}">
        <p14:creationId xmlns:p14="http://schemas.microsoft.com/office/powerpoint/2010/main" val="3259701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42453DE9-3B87-414D-A12F-C4C8EE7BA03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Marker/>
                    </a14:imgEffect>
                  </a14:imgLayer>
                </a14:imgProps>
              </a:ext>
            </a:extLst>
          </a:blip>
          <a:srcRect t="4555" b="5445"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E202F62-93AB-4E39-BA8B-EFD13C652E78}"/>
              </a:ext>
            </a:extLst>
          </p:cNvPr>
          <p:cNvSpPr txBox="1"/>
          <p:nvPr/>
        </p:nvSpPr>
        <p:spPr>
          <a:xfrm>
            <a:off x="319944" y="334371"/>
            <a:ext cx="1187203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Here’s a video explaining improper fractions and mixed numbers… with pizzas!</a:t>
            </a:r>
          </a:p>
          <a:p>
            <a:endParaRPr lang="en-GB" sz="3200" dirty="0"/>
          </a:p>
          <a:p>
            <a:endParaRPr lang="en-GB" sz="3200" dirty="0"/>
          </a:p>
          <a:p>
            <a:endParaRPr lang="en-GB" sz="3200" dirty="0"/>
          </a:p>
        </p:txBody>
      </p:sp>
      <p:pic>
        <p:nvPicPr>
          <p:cNvPr id="5" name="Online Media 4" title="Improper Fractions &amp; Mixed Numbers | Learning Maths">
            <a:hlinkClick r:id="" action="ppaction://media"/>
            <a:extLst>
              <a:ext uri="{FF2B5EF4-FFF2-40B4-BE49-F238E27FC236}">
                <a16:creationId xmlns:a16="http://schemas.microsoft.com/office/drawing/2014/main" id="{0AC9CAAA-0057-4DA0-8973-E210AED6E14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908313" y="1611643"/>
            <a:ext cx="8375374" cy="471114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4DC5550-BC34-4586-B7EE-9468E753B5E2}"/>
              </a:ext>
            </a:extLst>
          </p:cNvPr>
          <p:cNvSpPr txBox="1"/>
          <p:nvPr/>
        </p:nvSpPr>
        <p:spPr>
          <a:xfrm>
            <a:off x="6840035" y="6236798"/>
            <a:ext cx="52518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(You may need to click ‘enable content’)</a:t>
            </a:r>
          </a:p>
        </p:txBody>
      </p:sp>
    </p:spTree>
    <p:extLst>
      <p:ext uri="{BB962C8B-B14F-4D97-AF65-F5344CB8AC3E}">
        <p14:creationId xmlns:p14="http://schemas.microsoft.com/office/powerpoint/2010/main" val="1868095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90"/>
    </mc:Choice>
    <mc:Fallback xmlns="">
      <p:transition spd="slow" advTm="11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42453DE9-3B87-414D-A12F-C4C8EE7BA03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Marker/>
                    </a14:imgEffect>
                  </a14:imgLayer>
                </a14:imgProps>
              </a:ext>
            </a:extLst>
          </a:blip>
          <a:srcRect t="4555" b="5445"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E202F62-93AB-4E39-BA8B-EFD13C652E78}"/>
              </a:ext>
            </a:extLst>
          </p:cNvPr>
          <p:cNvSpPr txBox="1"/>
          <p:nvPr/>
        </p:nvSpPr>
        <p:spPr>
          <a:xfrm>
            <a:off x="319944" y="334371"/>
            <a:ext cx="118720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Now that you understand what they are, here’s Mr. Ali showing you how to convert an improper fraction into a mixed number:</a:t>
            </a:r>
          </a:p>
          <a:p>
            <a:endParaRPr lang="en-GB" sz="3200" dirty="0"/>
          </a:p>
        </p:txBody>
      </p:sp>
      <p:pic>
        <p:nvPicPr>
          <p:cNvPr id="3" name="Online Media 2" title="Changing Improper Fractions Into Mixed Numbers">
            <a:hlinkClick r:id="" action="ppaction://media"/>
            <a:extLst>
              <a:ext uri="{FF2B5EF4-FFF2-40B4-BE49-F238E27FC236}">
                <a16:creationId xmlns:a16="http://schemas.microsoft.com/office/drawing/2014/main" id="{E8CB937E-0B19-493B-BEC5-A2EDA014A358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6"/>
          <a:stretch>
            <a:fillRect/>
          </a:stretch>
        </p:blipFill>
        <p:spPr>
          <a:xfrm>
            <a:off x="2093843" y="1720201"/>
            <a:ext cx="8004314" cy="450242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22923F6-0F21-46A9-A5E4-0F82CC56AF55}"/>
              </a:ext>
            </a:extLst>
          </p:cNvPr>
          <p:cNvSpPr txBox="1"/>
          <p:nvPr/>
        </p:nvSpPr>
        <p:spPr>
          <a:xfrm>
            <a:off x="6840035" y="6236798"/>
            <a:ext cx="52518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(You may need to click ‘enable content’)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3691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57"/>
    </mc:Choice>
    <mc:Fallback xmlns="">
      <p:transition spd="slow" advTm="90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42453DE9-3B87-414D-A12F-C4C8EE7BA03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Marker/>
                    </a14:imgEffect>
                  </a14:imgLayer>
                </a14:imgProps>
              </a:ext>
            </a:extLst>
          </a:blip>
          <a:srcRect t="4555" b="5445"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C3C61AD-F237-46C3-8F00-CA79F4714AEE}"/>
              </a:ext>
            </a:extLst>
          </p:cNvPr>
          <p:cNvSpPr txBox="1"/>
          <p:nvPr/>
        </p:nvSpPr>
        <p:spPr>
          <a:xfrm>
            <a:off x="478969" y="436964"/>
            <a:ext cx="47953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Example 1 - W.I.L.F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0218377-CECE-4986-87F9-B2CCB4167C9F}"/>
                  </a:ext>
                </a:extLst>
              </p:cNvPr>
              <p:cNvSpPr txBox="1"/>
              <p:nvPr/>
            </p:nvSpPr>
            <p:spPr>
              <a:xfrm>
                <a:off x="1248541" y="1951136"/>
                <a:ext cx="1327111" cy="11398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4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4800" dirty="0"/>
                  <a:t> =</a:t>
                </a:r>
                <a:endParaRPr lang="en-GB" sz="3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0218377-CECE-4986-87F9-B2CCB4167C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8541" y="1951136"/>
                <a:ext cx="1327111" cy="1139864"/>
              </a:xfrm>
              <a:prstGeom prst="rect">
                <a:avLst/>
              </a:prstGeom>
              <a:blipFill>
                <a:blip r:embed="rId6"/>
                <a:stretch>
                  <a:fillRect r="-12385" b="-128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8A29B826-29FC-4BF3-A667-069B942D4FD7}"/>
              </a:ext>
            </a:extLst>
          </p:cNvPr>
          <p:cNvSpPr txBox="1"/>
          <p:nvPr/>
        </p:nvSpPr>
        <p:spPr>
          <a:xfrm>
            <a:off x="4838934" y="1709173"/>
            <a:ext cx="61045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1.   How many of the </a:t>
            </a:r>
            <a:r>
              <a:rPr lang="en-GB" sz="2400" dirty="0">
                <a:solidFill>
                  <a:srgbClr val="00B050"/>
                </a:solidFill>
              </a:rPr>
              <a:t>denominator</a:t>
            </a:r>
            <a:r>
              <a:rPr lang="en-GB" sz="2400" dirty="0"/>
              <a:t> go into the </a:t>
            </a:r>
            <a:r>
              <a:rPr lang="en-GB" sz="2400" dirty="0">
                <a:solidFill>
                  <a:srgbClr val="FF0000"/>
                </a:solidFill>
              </a:rPr>
              <a:t>numerator</a:t>
            </a:r>
            <a:r>
              <a:rPr lang="en-GB" sz="2400" dirty="0"/>
              <a:t>?</a:t>
            </a:r>
          </a:p>
          <a:p>
            <a:pPr marL="514350" indent="-514350">
              <a:buAutoNum type="arabicPeriod"/>
            </a:pPr>
            <a:endParaRPr lang="en-GB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99F02E-7F51-4900-97B4-3DAABA15D288}"/>
              </a:ext>
            </a:extLst>
          </p:cNvPr>
          <p:cNvSpPr txBox="1"/>
          <p:nvPr/>
        </p:nvSpPr>
        <p:spPr>
          <a:xfrm>
            <a:off x="4838934" y="3493593"/>
            <a:ext cx="6104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2.   How many left over from </a:t>
            </a:r>
            <a:r>
              <a:rPr lang="en-GB" sz="2400" dirty="0">
                <a:solidFill>
                  <a:srgbClr val="FF0000"/>
                </a:solidFill>
              </a:rPr>
              <a:t>old</a:t>
            </a:r>
            <a:r>
              <a:rPr lang="en-GB" sz="2400" dirty="0"/>
              <a:t> </a:t>
            </a:r>
            <a:r>
              <a:rPr lang="en-GB" sz="2400" dirty="0">
                <a:solidFill>
                  <a:srgbClr val="FF0000"/>
                </a:solidFill>
              </a:rPr>
              <a:t>numerator</a:t>
            </a:r>
            <a:r>
              <a:rPr lang="en-GB" sz="2400" dirty="0"/>
              <a:t>?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0B2F2F-2489-478A-BA17-1E12ADCA12AB}"/>
              </a:ext>
            </a:extLst>
          </p:cNvPr>
          <p:cNvSpPr txBox="1"/>
          <p:nvPr/>
        </p:nvSpPr>
        <p:spPr>
          <a:xfrm>
            <a:off x="5463204" y="2553309"/>
            <a:ext cx="6104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ym typeface="Wingdings" panose="05000000000000000000" pitchFamily="2" charset="2"/>
              </a:rPr>
              <a:t> </a:t>
            </a:r>
            <a:r>
              <a:rPr lang="en-GB" sz="2400" dirty="0">
                <a:solidFill>
                  <a:srgbClr val="7030A0"/>
                </a:solidFill>
              </a:rPr>
              <a:t>Whole number</a:t>
            </a:r>
            <a:endParaRPr lang="en-GB" sz="2400" dirty="0">
              <a:solidFill>
                <a:srgbClr val="00B05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6954BA-D582-4157-A80B-6C2EFDDD8D1B}"/>
              </a:ext>
            </a:extLst>
          </p:cNvPr>
          <p:cNvSpPr txBox="1"/>
          <p:nvPr/>
        </p:nvSpPr>
        <p:spPr>
          <a:xfrm>
            <a:off x="5453082" y="4080497"/>
            <a:ext cx="6104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ym typeface="Wingdings" panose="05000000000000000000" pitchFamily="2" charset="2"/>
              </a:rPr>
              <a:t> </a:t>
            </a:r>
            <a:r>
              <a:rPr lang="en-GB" sz="2400" dirty="0">
                <a:solidFill>
                  <a:srgbClr val="FF0000"/>
                </a:solidFill>
                <a:sym typeface="Wingdings" panose="05000000000000000000" pitchFamily="2" charset="2"/>
              </a:rPr>
              <a:t>New numerator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762F03-4A88-40A6-BE3A-D56B7A82B2CF}"/>
              </a:ext>
            </a:extLst>
          </p:cNvPr>
          <p:cNvSpPr txBox="1"/>
          <p:nvPr/>
        </p:nvSpPr>
        <p:spPr>
          <a:xfrm>
            <a:off x="2575652" y="2075176"/>
            <a:ext cx="5518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rgbClr val="7030A0"/>
                </a:solidFill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0154D0D-B785-48F0-B774-57475178F4DB}"/>
                  </a:ext>
                </a:extLst>
              </p:cNvPr>
              <p:cNvSpPr txBox="1"/>
              <p:nvPr/>
            </p:nvSpPr>
            <p:spPr>
              <a:xfrm>
                <a:off x="2876666" y="1995126"/>
                <a:ext cx="1097093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0154D0D-B785-48F0-B774-57475178F4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6666" y="1995126"/>
                <a:ext cx="1097093" cy="101752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EF91EB50-2631-4B8D-894F-75B4F5463944}"/>
              </a:ext>
            </a:extLst>
          </p:cNvPr>
          <p:cNvSpPr txBox="1"/>
          <p:nvPr/>
        </p:nvSpPr>
        <p:spPr>
          <a:xfrm>
            <a:off x="7966427" y="2562377"/>
            <a:ext cx="35968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&amp; </a:t>
            </a:r>
            <a:r>
              <a:rPr lang="en-GB" sz="2400" dirty="0">
                <a:solidFill>
                  <a:srgbClr val="00B050"/>
                </a:solidFill>
              </a:rPr>
              <a:t>denominator unchanged</a:t>
            </a:r>
          </a:p>
        </p:txBody>
      </p:sp>
      <p:pic>
        <p:nvPicPr>
          <p:cNvPr id="13" name="Picture 4" descr="30 Sets of Free High Quality Lined Paper Texture | Naldz Graphics">
            <a:extLst>
              <a:ext uri="{FF2B5EF4-FFF2-40B4-BE49-F238E27FC236}">
                <a16:creationId xmlns:a16="http://schemas.microsoft.com/office/drawing/2014/main" id="{34627363-19A9-4331-961B-A1F3645F62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47" t="42708" r="4627" b="28646"/>
          <a:stretch/>
        </p:blipFill>
        <p:spPr bwMode="auto">
          <a:xfrm>
            <a:off x="0" y="5706618"/>
            <a:ext cx="12192000" cy="192154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AF60179-2ABF-4A7C-9AE0-6DED9F01BB60}"/>
              </a:ext>
            </a:extLst>
          </p:cNvPr>
          <p:cNvSpPr txBox="1"/>
          <p:nvPr/>
        </p:nvSpPr>
        <p:spPr>
          <a:xfrm>
            <a:off x="972610" y="5936647"/>
            <a:ext cx="27918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en-GB" sz="44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GB" sz="4400" dirty="0">
                <a:latin typeface="Cambria Math" panose="02040503050406030204" pitchFamily="18" charset="0"/>
                <a:ea typeface="Cambria Math" panose="02040503050406030204" pitchFamily="18" charset="0"/>
              </a:rPr>
              <a:t>x 5 = 10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8F2B019-43C5-43A8-9D82-AC55362D36B2}"/>
              </a:ext>
            </a:extLst>
          </p:cNvPr>
          <p:cNvSpPr txBox="1"/>
          <p:nvPr/>
        </p:nvSpPr>
        <p:spPr>
          <a:xfrm>
            <a:off x="6654716" y="5713293"/>
            <a:ext cx="52705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We only made 10 so there was 1 left over.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CA26C2-1492-41D6-9B5E-EB3FE5A19CC4}"/>
              </a:ext>
            </a:extLst>
          </p:cNvPr>
          <p:cNvSpPr txBox="1"/>
          <p:nvPr/>
        </p:nvSpPr>
        <p:spPr>
          <a:xfrm>
            <a:off x="7458005" y="749836"/>
            <a:ext cx="27564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STEPS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5331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057"/>
    </mc:Choice>
    <mc:Fallback xmlns="">
      <p:transition advTm="9057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42453DE9-3B87-414D-A12F-C4C8EE7BA03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Marker/>
                    </a14:imgEffect>
                  </a14:imgLayer>
                </a14:imgProps>
              </a:ext>
            </a:extLst>
          </a:blip>
          <a:srcRect t="4555" b="5445"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C3C61AD-F237-46C3-8F00-CA79F4714AEE}"/>
              </a:ext>
            </a:extLst>
          </p:cNvPr>
          <p:cNvSpPr txBox="1"/>
          <p:nvPr/>
        </p:nvSpPr>
        <p:spPr>
          <a:xfrm>
            <a:off x="478969" y="436964"/>
            <a:ext cx="47953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Example 2 – W.I.L.F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0218377-CECE-4986-87F9-B2CCB4167C9F}"/>
                  </a:ext>
                </a:extLst>
              </p:cNvPr>
              <p:cNvSpPr txBox="1"/>
              <p:nvPr/>
            </p:nvSpPr>
            <p:spPr>
              <a:xfrm>
                <a:off x="1248541" y="1951136"/>
                <a:ext cx="1327111" cy="11414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4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4800" dirty="0"/>
                  <a:t> =</a:t>
                </a:r>
                <a:endParaRPr lang="en-GB" sz="3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0218377-CECE-4986-87F9-B2CCB4167C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8541" y="1951136"/>
                <a:ext cx="1327111" cy="1141403"/>
              </a:xfrm>
              <a:prstGeom prst="rect">
                <a:avLst/>
              </a:prstGeom>
              <a:blipFill>
                <a:blip r:embed="rId6"/>
                <a:stretch>
                  <a:fillRect r="-12385" b="-128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8A29B826-29FC-4BF3-A667-069B942D4FD7}"/>
              </a:ext>
            </a:extLst>
          </p:cNvPr>
          <p:cNvSpPr txBox="1"/>
          <p:nvPr/>
        </p:nvSpPr>
        <p:spPr>
          <a:xfrm>
            <a:off x="4838934" y="1709173"/>
            <a:ext cx="61045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1.   How many of the </a:t>
            </a:r>
            <a:r>
              <a:rPr lang="en-GB" sz="2400" dirty="0">
                <a:solidFill>
                  <a:srgbClr val="00B050"/>
                </a:solidFill>
              </a:rPr>
              <a:t>denominator</a:t>
            </a:r>
            <a:r>
              <a:rPr lang="en-GB" sz="2400" dirty="0"/>
              <a:t> go into the </a:t>
            </a:r>
            <a:r>
              <a:rPr lang="en-GB" sz="2400" dirty="0">
                <a:solidFill>
                  <a:srgbClr val="FF0000"/>
                </a:solidFill>
              </a:rPr>
              <a:t>numerator</a:t>
            </a:r>
            <a:r>
              <a:rPr lang="en-GB" sz="2400" dirty="0"/>
              <a:t>?</a:t>
            </a:r>
          </a:p>
          <a:p>
            <a:pPr marL="514350" indent="-514350">
              <a:buAutoNum type="arabicPeriod"/>
            </a:pPr>
            <a:endParaRPr lang="en-GB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99F02E-7F51-4900-97B4-3DAABA15D288}"/>
              </a:ext>
            </a:extLst>
          </p:cNvPr>
          <p:cNvSpPr txBox="1"/>
          <p:nvPr/>
        </p:nvSpPr>
        <p:spPr>
          <a:xfrm>
            <a:off x="4838934" y="3493593"/>
            <a:ext cx="6104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2.   How many left over from </a:t>
            </a:r>
            <a:r>
              <a:rPr lang="en-GB" sz="2400" dirty="0">
                <a:solidFill>
                  <a:srgbClr val="FF0000"/>
                </a:solidFill>
              </a:rPr>
              <a:t>old</a:t>
            </a:r>
            <a:r>
              <a:rPr lang="en-GB" sz="2400" dirty="0"/>
              <a:t> </a:t>
            </a:r>
            <a:r>
              <a:rPr lang="en-GB" sz="2400" dirty="0">
                <a:solidFill>
                  <a:srgbClr val="FF0000"/>
                </a:solidFill>
              </a:rPr>
              <a:t>numerator</a:t>
            </a:r>
            <a:r>
              <a:rPr lang="en-GB" sz="2400" dirty="0"/>
              <a:t>?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0B2F2F-2489-478A-BA17-1E12ADCA12AB}"/>
              </a:ext>
            </a:extLst>
          </p:cNvPr>
          <p:cNvSpPr txBox="1"/>
          <p:nvPr/>
        </p:nvSpPr>
        <p:spPr>
          <a:xfrm>
            <a:off x="5463204" y="2553308"/>
            <a:ext cx="6104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ym typeface="Wingdings" panose="05000000000000000000" pitchFamily="2" charset="2"/>
              </a:rPr>
              <a:t> </a:t>
            </a:r>
            <a:r>
              <a:rPr lang="en-GB" sz="2400" dirty="0">
                <a:solidFill>
                  <a:srgbClr val="7030A0"/>
                </a:solidFill>
              </a:rPr>
              <a:t>Whole number</a:t>
            </a:r>
            <a:endParaRPr lang="en-GB" sz="2400" dirty="0">
              <a:solidFill>
                <a:srgbClr val="00B05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6954BA-D582-4157-A80B-6C2EFDDD8D1B}"/>
              </a:ext>
            </a:extLst>
          </p:cNvPr>
          <p:cNvSpPr txBox="1"/>
          <p:nvPr/>
        </p:nvSpPr>
        <p:spPr>
          <a:xfrm>
            <a:off x="5453082" y="4080497"/>
            <a:ext cx="6104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ym typeface="Wingdings" panose="05000000000000000000" pitchFamily="2" charset="2"/>
              </a:rPr>
              <a:t> </a:t>
            </a:r>
            <a:r>
              <a:rPr lang="en-GB" sz="2400" dirty="0">
                <a:solidFill>
                  <a:srgbClr val="FF0000"/>
                </a:solidFill>
                <a:sym typeface="Wingdings" panose="05000000000000000000" pitchFamily="2" charset="2"/>
              </a:rPr>
              <a:t>New numerator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762F03-4A88-40A6-BE3A-D56B7A82B2CF}"/>
              </a:ext>
            </a:extLst>
          </p:cNvPr>
          <p:cNvSpPr txBox="1"/>
          <p:nvPr/>
        </p:nvSpPr>
        <p:spPr>
          <a:xfrm>
            <a:off x="2575652" y="2075176"/>
            <a:ext cx="5518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rgbClr val="7030A0"/>
                </a:solidFill>
              </a:rPr>
              <a:t>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0154D0D-B785-48F0-B774-57475178F4DB}"/>
                  </a:ext>
                </a:extLst>
              </p:cNvPr>
              <p:cNvSpPr txBox="1"/>
              <p:nvPr/>
            </p:nvSpPr>
            <p:spPr>
              <a:xfrm>
                <a:off x="2876666" y="1995126"/>
                <a:ext cx="1097093" cy="1014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0154D0D-B785-48F0-B774-57475178F4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6666" y="1995126"/>
                <a:ext cx="1097093" cy="101431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EF91EB50-2631-4B8D-894F-75B4F5463944}"/>
              </a:ext>
            </a:extLst>
          </p:cNvPr>
          <p:cNvSpPr txBox="1"/>
          <p:nvPr/>
        </p:nvSpPr>
        <p:spPr>
          <a:xfrm>
            <a:off x="7966427" y="2562376"/>
            <a:ext cx="35968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&amp; </a:t>
            </a:r>
            <a:r>
              <a:rPr lang="en-GB" sz="2400" dirty="0">
                <a:solidFill>
                  <a:srgbClr val="00B050"/>
                </a:solidFill>
              </a:rPr>
              <a:t>denominator unchanged</a:t>
            </a:r>
          </a:p>
        </p:txBody>
      </p:sp>
      <p:pic>
        <p:nvPicPr>
          <p:cNvPr id="24" name="Picture 4" descr="30 Sets of Free High Quality Lined Paper Texture | Naldz Graphics">
            <a:extLst>
              <a:ext uri="{FF2B5EF4-FFF2-40B4-BE49-F238E27FC236}">
                <a16:creationId xmlns:a16="http://schemas.microsoft.com/office/drawing/2014/main" id="{4B9E7B9E-659C-4D5C-8B85-E34DB91685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47" t="42708" r="4627" b="28646"/>
          <a:stretch/>
        </p:blipFill>
        <p:spPr bwMode="auto">
          <a:xfrm>
            <a:off x="0" y="5706618"/>
            <a:ext cx="12192000" cy="192154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93AF5D9A-1757-4A27-9DCA-0A227A35F9DA}"/>
              </a:ext>
            </a:extLst>
          </p:cNvPr>
          <p:cNvSpPr txBox="1"/>
          <p:nvPr/>
        </p:nvSpPr>
        <p:spPr>
          <a:xfrm>
            <a:off x="972610" y="5936647"/>
            <a:ext cx="27918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5</a:t>
            </a:r>
            <a:r>
              <a:rPr lang="en-GB" sz="44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GB" sz="4400" dirty="0">
                <a:latin typeface="Cambria Math" panose="02040503050406030204" pitchFamily="18" charset="0"/>
                <a:ea typeface="Cambria Math" panose="02040503050406030204" pitchFamily="18" charset="0"/>
              </a:rPr>
              <a:t>x 4 = 20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1BC152E-08A4-442F-A950-11980B755370}"/>
              </a:ext>
            </a:extLst>
          </p:cNvPr>
          <p:cNvSpPr txBox="1"/>
          <p:nvPr/>
        </p:nvSpPr>
        <p:spPr>
          <a:xfrm>
            <a:off x="6654716" y="5713293"/>
            <a:ext cx="52705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We only made 20 so there was 1 left over.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BA5037-2CC1-4FA1-B874-A627A1C4DE4D}"/>
              </a:ext>
            </a:extLst>
          </p:cNvPr>
          <p:cNvSpPr txBox="1"/>
          <p:nvPr/>
        </p:nvSpPr>
        <p:spPr>
          <a:xfrm>
            <a:off x="7458005" y="749836"/>
            <a:ext cx="27564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STEPS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43643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057"/>
    </mc:Choice>
    <mc:Fallback xmlns="">
      <p:transition advTm="9057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42453DE9-3B87-414D-A12F-C4C8EE7BA03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Marker/>
                    </a14:imgEffect>
                  </a14:imgLayer>
                </a14:imgProps>
              </a:ext>
            </a:extLst>
          </a:blip>
          <a:srcRect t="4555" b="5445"/>
          <a:stretch/>
        </p:blipFill>
        <p:spPr>
          <a:xfrm>
            <a:off x="20" y="10"/>
            <a:ext cx="12210162" cy="685798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E202F62-93AB-4E39-BA8B-EFD13C652E78}"/>
              </a:ext>
            </a:extLst>
          </p:cNvPr>
          <p:cNvSpPr txBox="1"/>
          <p:nvPr/>
        </p:nvSpPr>
        <p:spPr>
          <a:xfrm>
            <a:off x="319944" y="334371"/>
            <a:ext cx="1188974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Your Job:</a:t>
            </a:r>
          </a:p>
          <a:p>
            <a:endParaRPr lang="en-GB" sz="3200" dirty="0"/>
          </a:p>
          <a:p>
            <a:r>
              <a:rPr lang="en-GB" sz="3200" b="1" dirty="0"/>
              <a:t>Make your way through the worksheet </a:t>
            </a:r>
            <a:r>
              <a:rPr lang="en-GB" sz="3200" dirty="0"/>
              <a:t>using the </a:t>
            </a:r>
            <a:r>
              <a:rPr lang="en-GB" sz="3200" u="sng" dirty="0"/>
              <a:t>video</a:t>
            </a:r>
            <a:r>
              <a:rPr lang="en-GB" sz="3200" dirty="0"/>
              <a:t> and </a:t>
            </a:r>
            <a:r>
              <a:rPr lang="en-GB" sz="3200" u="sng" dirty="0"/>
              <a:t>steps</a:t>
            </a:r>
            <a:r>
              <a:rPr lang="en-GB" sz="3200" dirty="0"/>
              <a:t> if you need them.</a:t>
            </a:r>
          </a:p>
          <a:p>
            <a:r>
              <a:rPr lang="en-GB" sz="3200" dirty="0"/>
              <a:t>There is a help sheet, use it only if you’re REALLY STUCK.</a:t>
            </a:r>
          </a:p>
          <a:p>
            <a:endParaRPr lang="en-GB" sz="3200" dirty="0"/>
          </a:p>
          <a:p>
            <a:endParaRPr lang="en-GB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C246C4-6119-42F0-82EE-C41B4F9A6042}"/>
              </a:ext>
            </a:extLst>
          </p:cNvPr>
          <p:cNvSpPr txBox="1"/>
          <p:nvPr/>
        </p:nvSpPr>
        <p:spPr>
          <a:xfrm>
            <a:off x="971783" y="3840503"/>
            <a:ext cx="75228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1.   How many of the </a:t>
            </a:r>
            <a:r>
              <a:rPr lang="en-GB" sz="2400" dirty="0">
                <a:solidFill>
                  <a:srgbClr val="00B050"/>
                </a:solidFill>
              </a:rPr>
              <a:t>denominator</a:t>
            </a:r>
            <a:r>
              <a:rPr lang="en-GB" sz="2400" dirty="0"/>
              <a:t> go into the </a:t>
            </a:r>
            <a:r>
              <a:rPr lang="en-GB" sz="2400" dirty="0">
                <a:solidFill>
                  <a:srgbClr val="FF0000"/>
                </a:solidFill>
              </a:rPr>
              <a:t>numerator</a:t>
            </a:r>
            <a:r>
              <a:rPr lang="en-GB" sz="2400" dirty="0"/>
              <a:t>?</a:t>
            </a:r>
          </a:p>
          <a:p>
            <a:pPr marL="514350" indent="-514350">
              <a:buAutoNum type="arabicPeriod"/>
            </a:pPr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C627FC-C057-4E00-92BB-B57C9825BDCC}"/>
              </a:ext>
            </a:extLst>
          </p:cNvPr>
          <p:cNvSpPr txBox="1"/>
          <p:nvPr/>
        </p:nvSpPr>
        <p:spPr>
          <a:xfrm>
            <a:off x="971784" y="5174350"/>
            <a:ext cx="6113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2.   How many left over from </a:t>
            </a:r>
            <a:r>
              <a:rPr lang="en-GB" sz="2400" dirty="0">
                <a:solidFill>
                  <a:srgbClr val="FF0000"/>
                </a:solidFill>
              </a:rPr>
              <a:t>old</a:t>
            </a:r>
            <a:r>
              <a:rPr lang="en-GB" sz="2400" dirty="0"/>
              <a:t> </a:t>
            </a:r>
            <a:r>
              <a:rPr lang="en-GB" sz="2400" dirty="0">
                <a:solidFill>
                  <a:srgbClr val="FF0000"/>
                </a:solidFill>
              </a:rPr>
              <a:t>numerator</a:t>
            </a:r>
            <a:r>
              <a:rPr lang="en-GB" sz="2400" dirty="0"/>
              <a:t>?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CF4BBD-0BF3-4B7B-9516-9EEF1711AC6F}"/>
              </a:ext>
            </a:extLst>
          </p:cNvPr>
          <p:cNvSpPr txBox="1"/>
          <p:nvPr/>
        </p:nvSpPr>
        <p:spPr>
          <a:xfrm>
            <a:off x="1596054" y="4419597"/>
            <a:ext cx="6113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ym typeface="Wingdings" panose="05000000000000000000" pitchFamily="2" charset="2"/>
              </a:rPr>
              <a:t> </a:t>
            </a:r>
            <a:r>
              <a:rPr lang="en-GB" sz="2400" dirty="0">
                <a:solidFill>
                  <a:srgbClr val="7030A0"/>
                </a:solidFill>
              </a:rPr>
              <a:t>Whole number</a:t>
            </a:r>
            <a:endParaRPr lang="en-GB" sz="2400" dirty="0">
              <a:solidFill>
                <a:srgbClr val="00B05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2FD177E-95F4-4188-8DF4-B535D6418638}"/>
              </a:ext>
            </a:extLst>
          </p:cNvPr>
          <p:cNvSpPr txBox="1"/>
          <p:nvPr/>
        </p:nvSpPr>
        <p:spPr>
          <a:xfrm>
            <a:off x="1585932" y="5761254"/>
            <a:ext cx="6113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ym typeface="Wingdings" panose="05000000000000000000" pitchFamily="2" charset="2"/>
              </a:rPr>
              <a:t> </a:t>
            </a:r>
            <a:r>
              <a:rPr lang="en-GB" sz="2400" dirty="0">
                <a:solidFill>
                  <a:srgbClr val="FF0000"/>
                </a:solidFill>
                <a:sym typeface="Wingdings" panose="05000000000000000000" pitchFamily="2" charset="2"/>
              </a:rPr>
              <a:t>New numerator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849119B-B241-4340-8DD2-E3387C5FD537}"/>
              </a:ext>
            </a:extLst>
          </p:cNvPr>
          <p:cNvSpPr txBox="1"/>
          <p:nvPr/>
        </p:nvSpPr>
        <p:spPr>
          <a:xfrm>
            <a:off x="4099277" y="4428665"/>
            <a:ext cx="3602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&amp; </a:t>
            </a:r>
            <a:r>
              <a:rPr lang="en-GB" sz="2400" dirty="0">
                <a:solidFill>
                  <a:srgbClr val="00B050"/>
                </a:solidFill>
              </a:rPr>
              <a:t>denominator unchanged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D4FC7AC-A274-4EF5-9239-911ABB02DC12}"/>
              </a:ext>
            </a:extLst>
          </p:cNvPr>
          <p:cNvSpPr txBox="1"/>
          <p:nvPr/>
        </p:nvSpPr>
        <p:spPr>
          <a:xfrm>
            <a:off x="8657783" y="5400593"/>
            <a:ext cx="32476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dirty="0"/>
              <a:t>Complete the answers in your maths homework book.</a:t>
            </a:r>
          </a:p>
        </p:txBody>
      </p:sp>
      <p:pic>
        <p:nvPicPr>
          <p:cNvPr id="16" name="Picture 2" descr="Your Turn - A GMTK Game Jam 2019 entry by Jowent, ChumasGames">
            <a:extLst>
              <a:ext uri="{FF2B5EF4-FFF2-40B4-BE49-F238E27FC236}">
                <a16:creationId xmlns:a16="http://schemas.microsoft.com/office/drawing/2014/main" id="{B4562A48-441B-479E-BF22-700F85556C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2928" y="2987234"/>
            <a:ext cx="2417319" cy="1414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1F0372F-4E7E-4826-86B0-086CB15E0264}"/>
              </a:ext>
            </a:extLst>
          </p:cNvPr>
          <p:cNvSpPr txBox="1"/>
          <p:nvPr/>
        </p:nvSpPr>
        <p:spPr>
          <a:xfrm>
            <a:off x="2058201" y="3194172"/>
            <a:ext cx="32476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STEPS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25557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57"/>
    </mc:Choice>
    <mc:Fallback xmlns="">
      <p:transition spd="slow" advTm="9057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42453DE9-3B87-414D-A12F-C4C8EE7BA03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Marker/>
                    </a14:imgEffect>
                  </a14:imgLayer>
                </a14:imgProps>
              </a:ext>
            </a:extLst>
          </a:blip>
          <a:srcRect t="4555" b="5445"/>
          <a:stretch/>
        </p:blipFill>
        <p:spPr>
          <a:xfrm>
            <a:off x="20" y="10"/>
            <a:ext cx="12210162" cy="685798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E202F62-93AB-4E39-BA8B-EFD13C652E78}"/>
              </a:ext>
            </a:extLst>
          </p:cNvPr>
          <p:cNvSpPr txBox="1"/>
          <p:nvPr/>
        </p:nvSpPr>
        <p:spPr>
          <a:xfrm>
            <a:off x="319944" y="334371"/>
            <a:ext cx="118897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Last thing!</a:t>
            </a:r>
          </a:p>
          <a:p>
            <a:endParaRPr lang="en-GB" sz="3200" dirty="0"/>
          </a:p>
          <a:p>
            <a:r>
              <a:rPr lang="en-GB" sz="3200" dirty="0"/>
              <a:t>Can you make your own improper fraction and try to convert it?</a:t>
            </a:r>
          </a:p>
          <a:p>
            <a:endParaRPr lang="en-GB" sz="3200" dirty="0"/>
          </a:p>
          <a:p>
            <a:endParaRPr lang="en-GB" sz="3200" dirty="0"/>
          </a:p>
        </p:txBody>
      </p:sp>
      <p:pic>
        <p:nvPicPr>
          <p:cNvPr id="16" name="Picture 2" descr="Your Turn - A GMTK Game Jam 2019 entry by Jowent, ChumasGames">
            <a:extLst>
              <a:ext uri="{FF2B5EF4-FFF2-40B4-BE49-F238E27FC236}">
                <a16:creationId xmlns:a16="http://schemas.microsoft.com/office/drawing/2014/main" id="{B4562A48-441B-479E-BF22-700F85556C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4247" y="2673895"/>
            <a:ext cx="2417319" cy="1414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32922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57"/>
    </mc:Choice>
    <mc:Fallback xmlns="">
      <p:transition spd="slow" advTm="9057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1.3|1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1.3|1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1.3|1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1.3|1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1.3|1.3"/>
</p:tagLst>
</file>

<file path=ppt/theme/theme1.xml><?xml version="1.0" encoding="utf-8"?>
<a:theme xmlns:a="http://schemas.openxmlformats.org/drawingml/2006/main" name="ClassicFrameVTI">
  <a:themeElements>
    <a:clrScheme name="AnalogousFromRegularSeedLeftStep">
      <a:dk1>
        <a:srgbClr val="000000"/>
      </a:dk1>
      <a:lt1>
        <a:srgbClr val="FFFFFF"/>
      </a:lt1>
      <a:dk2>
        <a:srgbClr val="311C22"/>
      </a:dk2>
      <a:lt2>
        <a:srgbClr val="F0F0F3"/>
      </a:lt2>
      <a:accent1>
        <a:srgbClr val="A0A641"/>
      </a:accent1>
      <a:accent2>
        <a:srgbClr val="B1873B"/>
      </a:accent2>
      <a:accent3>
        <a:srgbClr val="C3684D"/>
      </a:accent3>
      <a:accent4>
        <a:srgbClr val="B13B51"/>
      </a:accent4>
      <a:accent5>
        <a:srgbClr val="C34D94"/>
      </a:accent5>
      <a:accent6>
        <a:srgbClr val="AF3BB1"/>
      </a:accent6>
      <a:hlink>
        <a:srgbClr val="665FC9"/>
      </a:hlink>
      <a:folHlink>
        <a:srgbClr val="7F7F7F"/>
      </a:folHlink>
    </a:clrScheme>
    <a:fontScheme name="Goudy and Gill Sans">
      <a:majorFont>
        <a:latin typeface="Goudy Old Style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assicFrameVTI" id="{4FA2A165-EC65-4FB0-B019-8C8876A1D8E3}" vid="{9D78F1F1-8226-42FD-A1A3-975EDF6D60F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289</Words>
  <Application>Microsoft Office PowerPoint</Application>
  <PresentationFormat>Widescreen</PresentationFormat>
  <Paragraphs>51</Paragraphs>
  <Slides>7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Cambria Math</vt:lpstr>
      <vt:lpstr>Gill Sans MT</vt:lpstr>
      <vt:lpstr>Goudy Old Style</vt:lpstr>
      <vt:lpstr>Wingdings</vt:lpstr>
      <vt:lpstr>ClassicFrameVTI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Mojib Ali</dc:creator>
  <cp:lastModifiedBy>HP</cp:lastModifiedBy>
  <cp:revision>34</cp:revision>
  <dcterms:created xsi:type="dcterms:W3CDTF">2020-11-03T22:14:27Z</dcterms:created>
  <dcterms:modified xsi:type="dcterms:W3CDTF">2020-11-15T11:35:57Z</dcterms:modified>
</cp:coreProperties>
</file>