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5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6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2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7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5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7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6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www.discoveryeducation.co.uk/login/eha/?service=espress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discoveryeducation.co.uk/login/eha/?service=espress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2453DE9-3B87-414D-A12F-C4C8EE7BA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t="4555" b="54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02F62-93AB-4E39-BA8B-EFD13C652E78}"/>
              </a:ext>
            </a:extLst>
          </p:cNvPr>
          <p:cNvSpPr txBox="1"/>
          <p:nvPr/>
        </p:nvSpPr>
        <p:spPr>
          <a:xfrm>
            <a:off x="319944" y="334371"/>
            <a:ext cx="11872035" cy="542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Wednesday 18</a:t>
            </a:r>
            <a:r>
              <a:rPr lang="en-GB" sz="3200" u="sng" baseline="30000" dirty="0"/>
              <a:t>th</a:t>
            </a:r>
            <a:r>
              <a:rPr lang="en-GB" sz="3200" u="sng" dirty="0"/>
              <a:t> November</a:t>
            </a:r>
          </a:p>
          <a:p>
            <a:endParaRPr lang="en-GB" sz="3200" u="sng" dirty="0"/>
          </a:p>
          <a:p>
            <a:r>
              <a:rPr lang="en-GB" sz="3200" u="sng" dirty="0"/>
              <a:t>WALT: To recognise the function and symbols of electrical components.</a:t>
            </a:r>
          </a:p>
          <a:p>
            <a:endParaRPr lang="en-GB" sz="3200" u="sng" dirty="0"/>
          </a:p>
          <a:p>
            <a:pPr>
              <a:lnSpc>
                <a:spcPct val="150000"/>
              </a:lnSpc>
            </a:pPr>
            <a:r>
              <a:rPr lang="en-GB" sz="3200" u="sng" dirty="0"/>
              <a:t>What we’ll be doing: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Recapping electrical components and their symbols/functions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Creating a table to match them all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/>
              <a:t>Playing component snap!</a:t>
            </a:r>
          </a:p>
        </p:txBody>
      </p:sp>
    </p:spTree>
    <p:extLst>
      <p:ext uri="{BB962C8B-B14F-4D97-AF65-F5344CB8AC3E}">
        <p14:creationId xmlns:p14="http://schemas.microsoft.com/office/powerpoint/2010/main" val="325970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2453DE9-3B87-414D-A12F-C4C8EE7BA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t="4555" b="54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02F62-93AB-4E39-BA8B-EFD13C652E78}"/>
              </a:ext>
            </a:extLst>
          </p:cNvPr>
          <p:cNvSpPr txBox="1"/>
          <p:nvPr/>
        </p:nvSpPr>
        <p:spPr>
          <a:xfrm>
            <a:off x="319944" y="334371"/>
            <a:ext cx="11872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To start with, do you remember any of these symbols?</a:t>
            </a:r>
          </a:p>
          <a:p>
            <a:endParaRPr lang="en-GB" sz="3200" dirty="0"/>
          </a:p>
          <a:p>
            <a:r>
              <a:rPr lang="en-GB" sz="3200" dirty="0"/>
              <a:t>Try to say them out loud!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5996E-1546-4F8F-A5BF-C404F4E3D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6553">
            <a:off x="1181307" y="2337159"/>
            <a:ext cx="2752725" cy="1924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42367E-1EDD-4B1F-8F17-B32769BB3F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457" b="24883"/>
          <a:stretch/>
        </p:blipFill>
        <p:spPr>
          <a:xfrm rot="207232">
            <a:off x="8337818" y="1729524"/>
            <a:ext cx="3000375" cy="156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0F9843-5233-47C0-AD8A-3AFE44E70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93807">
            <a:off x="5220192" y="3355089"/>
            <a:ext cx="30480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4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2453DE9-3B87-414D-A12F-C4C8EE7BA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t="4555" b="54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02F62-93AB-4E39-BA8B-EFD13C652E78}"/>
              </a:ext>
            </a:extLst>
          </p:cNvPr>
          <p:cNvSpPr txBox="1"/>
          <p:nvPr/>
        </p:nvSpPr>
        <p:spPr>
          <a:xfrm>
            <a:off x="319944" y="334371"/>
            <a:ext cx="11872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Here’s what they actually were, along with their definitions: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5996E-1546-4F8F-A5BF-C404F4E3D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99" y="1279631"/>
            <a:ext cx="1787316" cy="1249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0F9843-5233-47C0-AD8A-3AFE44E70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99" y="3084362"/>
            <a:ext cx="1787316" cy="1178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A76082-F726-45C1-B4DF-C31FC14A7338}"/>
              </a:ext>
            </a:extLst>
          </p:cNvPr>
          <p:cNvSpPr txBox="1"/>
          <p:nvPr/>
        </p:nvSpPr>
        <p:spPr>
          <a:xfrm>
            <a:off x="2663688" y="1248809"/>
            <a:ext cx="7843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Bulb</a:t>
            </a:r>
            <a:r>
              <a:rPr lang="en-GB" sz="2400" dirty="0"/>
              <a:t> - </a:t>
            </a:r>
            <a:r>
              <a:rPr lang="en-GB" sz="2400" b="0" i="0" dirty="0">
                <a:solidFill>
                  <a:srgbClr val="000000"/>
                </a:solidFill>
                <a:effectLst/>
              </a:rPr>
              <a:t>A component that lights up when electric current passes through it in a circuit. It converts electrical energy into light.</a:t>
            </a:r>
            <a:r>
              <a:rPr lang="en-GB" sz="24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808F5-2164-46A6-B0B8-BED0B9EA0592}"/>
              </a:ext>
            </a:extLst>
          </p:cNvPr>
          <p:cNvSpPr txBox="1"/>
          <p:nvPr/>
        </p:nvSpPr>
        <p:spPr>
          <a:xfrm>
            <a:off x="2663688" y="3046292"/>
            <a:ext cx="7843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Buzzer</a:t>
            </a:r>
            <a:r>
              <a:rPr lang="en-GB" sz="2400" dirty="0"/>
              <a:t> - </a:t>
            </a:r>
            <a:r>
              <a:rPr lang="en-GB" sz="2400" b="0" i="0" dirty="0">
                <a:solidFill>
                  <a:srgbClr val="000000"/>
                </a:solidFill>
                <a:effectLst/>
              </a:rPr>
              <a:t>A component that makes a sound when electric current passes through it in a circuit. It converts electrical energy into sound.</a:t>
            </a:r>
            <a:r>
              <a:rPr lang="en-GB" sz="2400" dirty="0"/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7A0391-2E8F-46EB-8410-4850259A3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738" y="4926275"/>
            <a:ext cx="2568509" cy="984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32371F6-35AD-440E-8436-866C9933DE19}"/>
              </a:ext>
            </a:extLst>
          </p:cNvPr>
          <p:cNvSpPr txBox="1"/>
          <p:nvPr/>
        </p:nvSpPr>
        <p:spPr>
          <a:xfrm>
            <a:off x="3328187" y="4843775"/>
            <a:ext cx="7843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Motor</a:t>
            </a:r>
            <a:r>
              <a:rPr lang="en-GB" sz="2400" dirty="0"/>
              <a:t> - </a:t>
            </a:r>
            <a:r>
              <a:rPr lang="en-GB" sz="2400" b="0" i="0" dirty="0">
                <a:solidFill>
                  <a:srgbClr val="000000"/>
                </a:solidFill>
                <a:effectLst/>
              </a:rPr>
              <a:t>A component that spins when electric current passes through it in a circuit. It converts electrical energy into movement.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83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2453DE9-3B87-414D-A12F-C4C8EE7BA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t="4555" b="54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02F62-93AB-4E39-BA8B-EFD13C652E78}"/>
              </a:ext>
            </a:extLst>
          </p:cNvPr>
          <p:cNvSpPr txBox="1"/>
          <p:nvPr/>
        </p:nvSpPr>
        <p:spPr>
          <a:xfrm>
            <a:off x="319944" y="334371"/>
            <a:ext cx="11872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There’s a few more…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0C53C1-FC62-4DD5-842E-000F8AE2BB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952" b="27312"/>
          <a:stretch/>
        </p:blipFill>
        <p:spPr>
          <a:xfrm>
            <a:off x="679648" y="1211557"/>
            <a:ext cx="2962275" cy="1332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918A5-0740-43B1-B4F0-99D1A9DA2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23" y="3093641"/>
            <a:ext cx="3009900" cy="990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98D920-65A6-4280-90A3-18D31DA544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457" b="24883"/>
          <a:stretch/>
        </p:blipFill>
        <p:spPr>
          <a:xfrm>
            <a:off x="891564" y="4634077"/>
            <a:ext cx="2252701" cy="11785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C4AE2E-D9CA-4E3A-9231-A2A4907C4FFB}"/>
              </a:ext>
            </a:extLst>
          </p:cNvPr>
          <p:cNvSpPr txBox="1"/>
          <p:nvPr/>
        </p:nvSpPr>
        <p:spPr>
          <a:xfrm>
            <a:off x="3867858" y="1281173"/>
            <a:ext cx="7843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Cell</a:t>
            </a:r>
            <a:r>
              <a:rPr lang="en-GB" sz="2400" dirty="0"/>
              <a:t> -</a:t>
            </a:r>
            <a:r>
              <a:rPr lang="en-GB" sz="2400" b="0" i="0" dirty="0">
                <a:solidFill>
                  <a:srgbClr val="000000"/>
                </a:solidFill>
                <a:effectLst/>
              </a:rPr>
              <a:t> a power source that provides electrical energy to activate a circuit.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1BF1B-4188-4EF5-879C-CC9876E10FE1}"/>
              </a:ext>
            </a:extLst>
          </p:cNvPr>
          <p:cNvSpPr txBox="1"/>
          <p:nvPr/>
        </p:nvSpPr>
        <p:spPr>
          <a:xfrm>
            <a:off x="3867857" y="2990888"/>
            <a:ext cx="7843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2000" b="1" dirty="0"/>
              <a:t>Wire</a:t>
            </a:r>
            <a:r>
              <a:rPr lang="en-GB" sz="2000" dirty="0"/>
              <a:t> - 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used to connect different components in a circuit.</a:t>
            </a:r>
          </a:p>
          <a:p>
            <a:pPr algn="l" fontAlgn="base"/>
            <a:r>
              <a:rPr lang="en-GB" sz="2000" b="0" i="0" dirty="0">
                <a:solidFill>
                  <a:srgbClr val="000000"/>
                </a:solidFill>
                <a:effectLst/>
              </a:rPr>
              <a:t>It is made from plastic-covered metal. The metal centre conducts electric current around the circuit and the outer plastic coating insulates it.</a:t>
            </a:r>
          </a:p>
          <a:p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8503E-2C4B-4EB9-8553-3E8CD8ED024C}"/>
              </a:ext>
            </a:extLst>
          </p:cNvPr>
          <p:cNvSpPr txBox="1"/>
          <p:nvPr/>
        </p:nvSpPr>
        <p:spPr>
          <a:xfrm>
            <a:off x="3457041" y="4557381"/>
            <a:ext cx="78433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Switch</a:t>
            </a:r>
            <a:r>
              <a:rPr lang="en-GB" sz="2000" dirty="0"/>
              <a:t> - 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A component used to break the flow of the circuit.</a:t>
            </a:r>
          </a:p>
          <a:p>
            <a:r>
              <a:rPr lang="en-GB" sz="2000" dirty="0"/>
              <a:t>It can be easily opened and closed. </a:t>
            </a:r>
          </a:p>
          <a:p>
            <a:r>
              <a:rPr lang="en-GB" sz="2000" dirty="0"/>
              <a:t>When </a:t>
            </a:r>
            <a:r>
              <a:rPr lang="en-GB" sz="2000" dirty="0">
                <a:solidFill>
                  <a:srgbClr val="FF0000"/>
                </a:solidFill>
              </a:rPr>
              <a:t>OPEN</a:t>
            </a:r>
            <a:r>
              <a:rPr lang="en-GB" sz="2000" dirty="0"/>
              <a:t>, the circuit is </a:t>
            </a:r>
            <a:r>
              <a:rPr lang="en-GB" sz="2000" dirty="0">
                <a:solidFill>
                  <a:srgbClr val="FF0000"/>
                </a:solidFill>
              </a:rPr>
              <a:t>incomplete</a:t>
            </a:r>
            <a:r>
              <a:rPr lang="en-GB" sz="2000" dirty="0"/>
              <a:t> and the other components do not work. When </a:t>
            </a:r>
            <a:r>
              <a:rPr lang="en-GB" sz="2000" dirty="0">
                <a:solidFill>
                  <a:srgbClr val="00B050"/>
                </a:solidFill>
              </a:rPr>
              <a:t>CLOSED</a:t>
            </a:r>
            <a:r>
              <a:rPr lang="en-GB" sz="2000" dirty="0"/>
              <a:t>, the circuit is </a:t>
            </a:r>
            <a:r>
              <a:rPr lang="en-GB" sz="2000" dirty="0">
                <a:solidFill>
                  <a:srgbClr val="00B050"/>
                </a:solidFill>
              </a:rPr>
              <a:t>complete</a:t>
            </a:r>
            <a:r>
              <a:rPr lang="en-GB" sz="2000" dirty="0"/>
              <a:t>, and the components will work.</a:t>
            </a:r>
          </a:p>
        </p:txBody>
      </p:sp>
    </p:spTree>
    <p:extLst>
      <p:ext uri="{BB962C8B-B14F-4D97-AF65-F5344CB8AC3E}">
        <p14:creationId xmlns:p14="http://schemas.microsoft.com/office/powerpoint/2010/main" val="133889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2453DE9-3B87-414D-A12F-C4C8EE7BA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t="4555" b="54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02F62-93AB-4E39-BA8B-EFD13C652E78}"/>
              </a:ext>
            </a:extLst>
          </p:cNvPr>
          <p:cNvSpPr txBox="1"/>
          <p:nvPr/>
        </p:nvSpPr>
        <p:spPr>
          <a:xfrm>
            <a:off x="319944" y="334371"/>
            <a:ext cx="11527499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Your Job!</a:t>
            </a:r>
          </a:p>
          <a:p>
            <a:endParaRPr lang="en-GB" sz="3200" dirty="0"/>
          </a:p>
          <a:p>
            <a:r>
              <a:rPr lang="en-GB" sz="3200" dirty="0"/>
              <a:t>Create a table matching the 6 components, symbols and functions!</a:t>
            </a:r>
          </a:p>
          <a:p>
            <a:endParaRPr lang="en-GB" sz="3200" dirty="0"/>
          </a:p>
          <a:p>
            <a:r>
              <a:rPr lang="en-GB" sz="3200" dirty="0"/>
              <a:t>Use the slides before to help you or this </a:t>
            </a:r>
            <a:r>
              <a:rPr lang="en-GB" sz="3200" dirty="0" err="1"/>
              <a:t>factfile</a:t>
            </a:r>
            <a:r>
              <a:rPr lang="en-GB" sz="3200" dirty="0"/>
              <a:t>:</a:t>
            </a:r>
          </a:p>
          <a:p>
            <a:r>
              <a:rPr lang="en-GB" sz="3200" dirty="0">
                <a:hlinkClick r:id="rId4"/>
              </a:rPr>
              <a:t>https://www.discoveryeducation.co.uk/login/eha/?service=espresso</a:t>
            </a:r>
            <a:endParaRPr lang="en-GB" sz="3200" dirty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Click espresso </a:t>
            </a:r>
            <a:r>
              <a:rPr lang="en-GB" sz="3200" dirty="0">
                <a:sym typeface="Wingdings" panose="05000000000000000000" pitchFamily="2" charset="2"/>
              </a:rPr>
              <a:t> key stage 2  science  electricity (upper)  </a:t>
            </a:r>
            <a:r>
              <a:rPr lang="en-GB" sz="3200" dirty="0" err="1">
                <a:sym typeface="Wingdings" panose="05000000000000000000" pitchFamily="2" charset="2"/>
              </a:rPr>
              <a:t>factfiles</a:t>
            </a:r>
            <a:r>
              <a:rPr lang="en-GB" sz="3200" dirty="0">
                <a:sym typeface="Wingdings" panose="05000000000000000000" pitchFamily="2" charset="2"/>
              </a:rPr>
              <a:t>  circuit components</a:t>
            </a:r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pic>
        <p:nvPicPr>
          <p:cNvPr id="3074" name="Picture 2" descr="Your Turn - A GMTK Game Jam 2019 entry by Jowent, ChumasGames">
            <a:extLst>
              <a:ext uri="{FF2B5EF4-FFF2-40B4-BE49-F238E27FC236}">
                <a16:creationId xmlns:a16="http://schemas.microsoft.com/office/drawing/2014/main" id="{0ACF63E8-F735-473F-BE0F-F29588746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30" y="3681803"/>
            <a:ext cx="2081419" cy="121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56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2453DE9-3B87-414D-A12F-C4C8EE7BA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t="4555" b="54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02F62-93AB-4E39-BA8B-EFD13C652E78}"/>
              </a:ext>
            </a:extLst>
          </p:cNvPr>
          <p:cNvSpPr txBox="1"/>
          <p:nvPr/>
        </p:nvSpPr>
        <p:spPr>
          <a:xfrm>
            <a:off x="319944" y="334371"/>
            <a:ext cx="11872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Do one component at a time so you have enough space to write the functions down.</a:t>
            </a:r>
          </a:p>
          <a:p>
            <a:endParaRPr lang="en-GB" sz="3200" dirty="0"/>
          </a:p>
          <a:p>
            <a:r>
              <a:rPr lang="en-GB" sz="3200" dirty="0"/>
              <a:t>Here an example:</a:t>
            </a:r>
          </a:p>
        </p:txBody>
      </p:sp>
      <p:pic>
        <p:nvPicPr>
          <p:cNvPr id="6" name="Picture 5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CE0EC31F-D78E-4D04-AA9B-2EE4CFC1B4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9" b="12464"/>
          <a:stretch/>
        </p:blipFill>
        <p:spPr>
          <a:xfrm>
            <a:off x="3524250" y="2950778"/>
            <a:ext cx="5143500" cy="30214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597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42453DE9-3B87-414D-A12F-C4C8EE7BA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 t="4555" b="544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02F62-93AB-4E39-BA8B-EFD13C652E78}"/>
              </a:ext>
            </a:extLst>
          </p:cNvPr>
          <p:cNvSpPr txBox="1"/>
          <p:nvPr/>
        </p:nvSpPr>
        <p:spPr>
          <a:xfrm>
            <a:off x="319944" y="334371"/>
            <a:ext cx="115274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Here’s a game to test your knowledge!</a:t>
            </a:r>
          </a:p>
          <a:p>
            <a:endParaRPr lang="en-GB" sz="3200" dirty="0"/>
          </a:p>
          <a:p>
            <a:r>
              <a:rPr lang="en-GB" sz="3200" dirty="0">
                <a:hlinkClick r:id="rId4"/>
              </a:rPr>
              <a:t>https://www.discoveryeducation.co.uk/login/eha/?service=espresso</a:t>
            </a:r>
            <a:endParaRPr lang="en-GB" sz="3200" dirty="0"/>
          </a:p>
          <a:p>
            <a:endParaRPr lang="en-GB" sz="3200" dirty="0"/>
          </a:p>
          <a:p>
            <a:endParaRPr lang="en-GB" sz="3200" dirty="0">
              <a:latin typeface="Adobe Garamond Pro" panose="02020502060506020403" pitchFamily="18" charset="0"/>
            </a:endParaRPr>
          </a:p>
          <a:p>
            <a:r>
              <a:rPr lang="en-GB" sz="3200" dirty="0">
                <a:latin typeface="Adobe Garamond Pro" panose="02020502060506020403" pitchFamily="18" charset="0"/>
              </a:rPr>
              <a:t>Click espresso </a:t>
            </a:r>
            <a:r>
              <a:rPr lang="en-GB" sz="3200" dirty="0">
                <a:latin typeface="Adobe Garamond Pro" panose="02020502060506020403" pitchFamily="18" charset="0"/>
                <a:sym typeface="Wingdings" panose="05000000000000000000" pitchFamily="2" charset="2"/>
              </a:rPr>
              <a:t> Key Stage 2  Science  Electricity (upper)  activities  electrical component snap</a:t>
            </a:r>
            <a:endParaRPr lang="en-GB" sz="3200" dirty="0">
              <a:latin typeface="Adobe Garamond Pro" panose="02020502060506020403" pitchFamily="18" charset="0"/>
            </a:endParaRPr>
          </a:p>
          <a:p>
            <a:endParaRPr lang="en-GB" sz="3200" dirty="0">
              <a:latin typeface="Adobe Garamond Pro" panose="02020502060506020403" pitchFamily="18" charset="0"/>
            </a:endParaRPr>
          </a:p>
          <a:p>
            <a:endParaRPr lang="en-GB" sz="3200" dirty="0"/>
          </a:p>
          <a:p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5AA5D-0800-48A5-9113-D1CADD6DD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095" y="4625667"/>
            <a:ext cx="3114261" cy="189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5618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RegularSeedLeftStep">
      <a:dk1>
        <a:srgbClr val="000000"/>
      </a:dk1>
      <a:lt1>
        <a:srgbClr val="FFFFFF"/>
      </a:lt1>
      <a:dk2>
        <a:srgbClr val="311C22"/>
      </a:dk2>
      <a:lt2>
        <a:srgbClr val="F0F0F3"/>
      </a:lt2>
      <a:accent1>
        <a:srgbClr val="A0A641"/>
      </a:accent1>
      <a:accent2>
        <a:srgbClr val="B1873B"/>
      </a:accent2>
      <a:accent3>
        <a:srgbClr val="C3684D"/>
      </a:accent3>
      <a:accent4>
        <a:srgbClr val="B13B51"/>
      </a:accent4>
      <a:accent5>
        <a:srgbClr val="C34D94"/>
      </a:accent5>
      <a:accent6>
        <a:srgbClr val="AF3BB1"/>
      </a:accent6>
      <a:hlink>
        <a:srgbClr val="665FC9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345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Garamond Pro</vt:lpstr>
      <vt:lpstr>Arial</vt:lpstr>
      <vt:lpstr>Gill Sans MT</vt:lpstr>
      <vt:lpstr>Goudy Old Style</vt:lpstr>
      <vt:lpstr>Wingdings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Mojib Ali</dc:creator>
  <cp:lastModifiedBy>HP</cp:lastModifiedBy>
  <cp:revision>15</cp:revision>
  <dcterms:created xsi:type="dcterms:W3CDTF">2020-11-03T22:14:27Z</dcterms:created>
  <dcterms:modified xsi:type="dcterms:W3CDTF">2020-11-15T10:17:11Z</dcterms:modified>
</cp:coreProperties>
</file>