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0" r:id="rId2"/>
    <p:sldId id="261" r:id="rId3"/>
    <p:sldId id="262" r:id="rId4"/>
    <p:sldId id="281" r:id="rId5"/>
    <p:sldId id="282" r:id="rId6"/>
    <p:sldId id="283" r:id="rId7"/>
    <p:sldId id="284" r:id="rId8"/>
    <p:sldId id="286" r:id="rId9"/>
    <p:sldId id="263" r:id="rId10"/>
    <p:sldId id="275" r:id="rId11"/>
    <p:sldId id="276" r:id="rId12"/>
    <p:sldId id="285" r:id="rId13"/>
    <p:sldId id="279" r:id="rId14"/>
    <p:sldId id="280" r:id="rId15"/>
    <p:sldId id="264" r:id="rId16"/>
  </p:sldIdLst>
  <p:sldSz cx="9144000" cy="6858000" type="screen4x3"/>
  <p:notesSz cx="6858000" cy="9144000"/>
  <p:embeddedFontLst>
    <p:embeddedFont>
      <p:font typeface="Twinkl SemiBold" charset="0"/>
      <p:bold r:id="rId17"/>
    </p:embeddedFont>
    <p:embeddedFont>
      <p:font typeface="Sassoon Infant Rg" panose="02000503030000020003" pitchFamily="50" charset="0"/>
      <p:regular r:id="rId18"/>
      <p:bold r:id="rId19"/>
    </p:embeddedFont>
    <p:embeddedFont>
      <p:font typeface="Tuffy" panose="020B0603060100000000" charset="0"/>
      <p:regular r:id="rId20"/>
      <p:bold r:id="rId21"/>
      <p:italic r:id="rId22"/>
      <p:boldItalic r:id="rId23"/>
    </p:embeddedFont>
    <p:embeddedFont>
      <p:font typeface="Sassoon Infant Md" panose="02000603050000020003" pitchFamily="50" charset="0"/>
      <p:regular r:id="rId24"/>
    </p:embeddedFont>
    <p:embeddedFont>
      <p:font typeface="Twinkl" panose="020B0604020202020204" pitchFamily="2" charset="0"/>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pos="476">
          <p15:clr>
            <a:srgbClr val="A4A3A4"/>
          </p15:clr>
        </p15:guide>
        <p15:guide id="5" pos="5284">
          <p15:clr>
            <a:srgbClr val="A4A3A4"/>
          </p15:clr>
        </p15:guide>
        <p15:guide id="6" pos="5443">
          <p15:clr>
            <a:srgbClr val="A4A3A4"/>
          </p15:clr>
        </p15:guide>
        <p15:guide id="7" orient="horz" pos="323">
          <p15:clr>
            <a:srgbClr val="A4A3A4"/>
          </p15:clr>
        </p15:guide>
        <p15:guide id="8" orient="horz" pos="482">
          <p15:clr>
            <a:srgbClr val="A4A3A4"/>
          </p15:clr>
        </p15:guide>
        <p15:guide id="9" orient="horz" pos="3997">
          <p15:clr>
            <a:srgbClr val="A4A3A4"/>
          </p15:clr>
        </p15:guide>
        <p15:guide id="10" orient="horz"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A9"/>
    <a:srgbClr val="CCFF99"/>
    <a:srgbClr val="99FF99"/>
    <a:srgbClr val="FFFF99"/>
    <a:srgbClr val="FF9999"/>
    <a:srgbClr val="E62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8" d="100"/>
          <a:sy n="88" d="100"/>
        </p:scale>
        <p:origin x="1291" y="62"/>
      </p:cViewPr>
      <p:guideLst>
        <p:guide orient="horz" pos="2160"/>
        <p:guide pos="2880"/>
        <p:guide pos="317"/>
        <p:guide pos="476"/>
        <p:guide pos="5284"/>
        <p:guide pos="5443"/>
        <p:guide orient="horz" pos="323"/>
        <p:guide orient="horz" pos="482"/>
        <p:guide orient="horz" pos="3997"/>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3366C99-1D6F-447D-B8BB-2C4568C2EB0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Twinkl"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8460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0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Click to edit Master text styles</a:t>
            </a:r>
          </a:p>
        </p:txBody>
      </p:sp>
    </p:spTree>
    <p:extLst>
      <p:ext uri="{BB962C8B-B14F-4D97-AF65-F5344CB8AC3E}">
        <p14:creationId xmlns:p14="http://schemas.microsoft.com/office/powerpoint/2010/main" val="522876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1F24266-0782-4A08-A72C-A7165051F5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21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93B963B-EC7E-4204-94FF-A0C7A9F611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24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094F1384-6F45-4A22-B3F5-68830A28DD2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7" name="Title 5"/>
          <p:cNvSpPr>
            <a:spLocks noGrp="1"/>
          </p:cNvSpPr>
          <p:nvPr>
            <p:ph type="title"/>
          </p:nvPr>
        </p:nvSpPr>
        <p:spPr>
          <a:xfrm>
            <a:off x="457200" y="630238"/>
            <a:ext cx="8220075" cy="873125"/>
          </a:xfrm>
        </p:spPr>
        <p:txBody>
          <a:bodyPr>
            <a:normAutofit fontScale="90000"/>
          </a:bodyPr>
          <a:lstStyle/>
          <a:p>
            <a:r>
              <a:rPr lang="en-GB" altLang="en-US" dirty="0"/>
              <a:t>Starter Title</a:t>
            </a:r>
          </a:p>
        </p:txBody>
      </p:sp>
    </p:spTree>
    <p:extLst>
      <p:ext uri="{BB962C8B-B14F-4D97-AF65-F5344CB8AC3E}">
        <p14:creationId xmlns:p14="http://schemas.microsoft.com/office/powerpoint/2010/main" val="254736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E2806027-60C7-4ABB-9560-7BA9F1C6A5C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7" name="Title 5"/>
          <p:cNvSpPr>
            <a:spLocks noGrp="1"/>
          </p:cNvSpPr>
          <p:nvPr>
            <p:ph type="title"/>
          </p:nvPr>
        </p:nvSpPr>
        <p:spPr>
          <a:xfrm>
            <a:off x="457200" y="630238"/>
            <a:ext cx="8220075" cy="873125"/>
          </a:xfrm>
        </p:spPr>
        <p:txBody>
          <a:bodyPr>
            <a:normAutofit fontScale="90000"/>
          </a:bodyPr>
          <a:lstStyle/>
          <a:p>
            <a:r>
              <a:rPr lang="en-GB" altLang="en-US" dirty="0"/>
              <a:t>Starter Title</a:t>
            </a:r>
          </a:p>
        </p:txBody>
      </p:sp>
    </p:spTree>
    <p:extLst>
      <p:ext uri="{BB962C8B-B14F-4D97-AF65-F5344CB8AC3E}">
        <p14:creationId xmlns:p14="http://schemas.microsoft.com/office/powerpoint/2010/main" val="163391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B362F234-61D0-4CE6-8302-941AC228804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7" name="Title 5"/>
          <p:cNvSpPr>
            <a:spLocks noGrp="1"/>
          </p:cNvSpPr>
          <p:nvPr>
            <p:ph type="title"/>
          </p:nvPr>
        </p:nvSpPr>
        <p:spPr>
          <a:xfrm>
            <a:off x="457200" y="630238"/>
            <a:ext cx="8220075" cy="873125"/>
          </a:xfrm>
        </p:spPr>
        <p:txBody>
          <a:bodyPr>
            <a:normAutofit fontScale="90000"/>
          </a:bodyPr>
          <a:lstStyle/>
          <a:p>
            <a:r>
              <a:rPr lang="en-GB" altLang="en-US" dirty="0"/>
              <a:t>Starter Title</a:t>
            </a:r>
          </a:p>
        </p:txBody>
      </p:sp>
    </p:spTree>
    <p:extLst>
      <p:ext uri="{BB962C8B-B14F-4D97-AF65-F5344CB8AC3E}">
        <p14:creationId xmlns:p14="http://schemas.microsoft.com/office/powerpoint/2010/main" val="4259753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3DF3AE50-A199-489D-97DE-0AD7AB30AA6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
        <p:nvSpPr>
          <p:cNvPr id="7" name="Title 5"/>
          <p:cNvSpPr>
            <a:spLocks noGrp="1"/>
          </p:cNvSpPr>
          <p:nvPr>
            <p:ph type="title"/>
          </p:nvPr>
        </p:nvSpPr>
        <p:spPr>
          <a:xfrm>
            <a:off x="457200" y="630238"/>
            <a:ext cx="8220075" cy="873125"/>
          </a:xfrm>
        </p:spPr>
        <p:txBody>
          <a:bodyPr>
            <a:normAutofit fontScale="90000"/>
          </a:bodyPr>
          <a:lstStyle/>
          <a:p>
            <a:r>
              <a:rPr lang="en-GB" altLang="en-US" dirty="0"/>
              <a:t>Starter Title</a:t>
            </a:r>
          </a:p>
        </p:txBody>
      </p:sp>
    </p:spTree>
    <p:extLst>
      <p:ext uri="{BB962C8B-B14F-4D97-AF65-F5344CB8AC3E}">
        <p14:creationId xmlns:p14="http://schemas.microsoft.com/office/powerpoint/2010/main" val="170106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4A6B1E4-4612-4FE5-B4B8-793E1908B83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Tree>
    <p:extLst>
      <p:ext uri="{BB962C8B-B14F-4D97-AF65-F5344CB8AC3E}">
        <p14:creationId xmlns:p14="http://schemas.microsoft.com/office/powerpoint/2010/main" val="125572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E1A48F2-DAE2-4194-9E0D-BF864C978FA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Whole Class">
            <a:extLst>
              <a:ext uri="{FF2B5EF4-FFF2-40B4-BE49-F238E27FC236}">
                <a16:creationId xmlns:a16="http://schemas.microsoft.com/office/drawing/2014/main" id="{7DB54FF6-1102-4055-8C7C-FEFC300F5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93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F0722C84-C859-4322-A2CA-939710339CF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Individual Work">
            <a:extLst>
              <a:ext uri="{FF2B5EF4-FFF2-40B4-BE49-F238E27FC236}">
                <a16:creationId xmlns:a16="http://schemas.microsoft.com/office/drawing/2014/main" id="{73ACB896-96F4-42DC-8616-8B5C210094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70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5D538DD4-E376-475B-BD8E-049DFE9691A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airs">
            <a:extLst>
              <a:ext uri="{FF2B5EF4-FFF2-40B4-BE49-F238E27FC236}">
                <a16:creationId xmlns:a16="http://schemas.microsoft.com/office/drawing/2014/main" id="{00225F27-10B9-4540-8901-F43861247B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97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2387AC04-148D-4D52-8B74-35AD963DB6F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Talking Partners">
            <a:extLst>
              <a:ext uri="{FF2B5EF4-FFF2-40B4-BE49-F238E27FC236}">
                <a16:creationId xmlns:a16="http://schemas.microsoft.com/office/drawing/2014/main" id="{10033F03-6861-4D44-BA2B-EC3B33583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85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2434BD03-F9ED-49AF-AE42-928703E0003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Group Work">
            <a:extLst>
              <a:ext uri="{FF2B5EF4-FFF2-40B4-BE49-F238E27FC236}">
                <a16:creationId xmlns:a16="http://schemas.microsoft.com/office/drawing/2014/main" id="{58978955-9936-42E5-A3EC-5CC1F7B171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40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FF539ACF-3016-4945-AA67-0A10995B803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2">
            <a:extLst>
              <a:ext uri="{FF2B5EF4-FFF2-40B4-BE49-F238E27FC236}">
                <a16:creationId xmlns:a16="http://schemas.microsoft.com/office/drawing/2014/main" id="{F717F39A-6E76-4D4F-9A29-A5ACAFE48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02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0BFE627-2FCA-4307-8823-3ECB83C5941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5" name="Picture 4">
            <a:extLst>
              <a:ext uri="{FF2B5EF4-FFF2-40B4-BE49-F238E27FC236}">
                <a16:creationId xmlns:a16="http://schemas.microsoft.com/office/drawing/2014/main" id="{AE356FCF-56EC-4E1E-B6B3-28DBE4ED83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pitchFamily="2" charset="0"/>
              </a:defRPr>
            </a:lvl1pPr>
          </a:lstStyle>
          <a:p>
            <a:r>
              <a:rPr lang="en-US" dirty="0"/>
              <a:t>Click to edit Master title style</a:t>
            </a:r>
          </a:p>
        </p:txBody>
      </p:sp>
    </p:spTree>
    <p:extLst>
      <p:ext uri="{BB962C8B-B14F-4D97-AF65-F5344CB8AC3E}">
        <p14:creationId xmlns:p14="http://schemas.microsoft.com/office/powerpoint/2010/main" val="286986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2A2795-2BF9-4C16-ACFB-1326515B1346}"/>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EA68383B-F298-434D-B2A5-0BEFEE5B8847}"/>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69" r:id="rId10"/>
    <p:sldLayoutId id="2147483770" r:id="rId11"/>
    <p:sldLayoutId id="2147483780" r:id="rId12"/>
    <p:sldLayoutId id="2147483781" r:id="rId13"/>
    <p:sldLayoutId id="2147483782" r:id="rId14"/>
    <p:sldLayoutId id="2147483783" r:id="rId15"/>
    <p:sldLayoutId id="2147483784" r:id="rId16"/>
    <p:sldLayoutId id="2147483785" r:id="rId17"/>
  </p:sldLayoutIdLst>
  <p:txStyles>
    <p:titleStyle>
      <a:lvl1pPr algn="l" rtl="0" eaLnBrk="0" fontAlgn="base" hangingPunct="0">
        <a:lnSpc>
          <a:spcPct val="90000"/>
        </a:lnSpc>
        <a:spcBef>
          <a:spcPct val="0"/>
        </a:spcBef>
        <a:spcAft>
          <a:spcPct val="0"/>
        </a:spcAft>
        <a:defRPr sz="36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3600">
          <a:solidFill>
            <a:srgbClr val="1C1C1C"/>
          </a:solidFill>
          <a:latin typeface="Twinkl SemiBold" pitchFamily="2" charset="0"/>
        </a:defRPr>
      </a:lvl2pPr>
      <a:lvl3pPr algn="l" rtl="0" eaLnBrk="0" fontAlgn="base" hangingPunct="0">
        <a:lnSpc>
          <a:spcPct val="90000"/>
        </a:lnSpc>
        <a:spcBef>
          <a:spcPct val="0"/>
        </a:spcBef>
        <a:spcAft>
          <a:spcPct val="0"/>
        </a:spcAft>
        <a:defRPr sz="3600">
          <a:solidFill>
            <a:srgbClr val="1C1C1C"/>
          </a:solidFill>
          <a:latin typeface="Twinkl SemiBold" pitchFamily="2" charset="0"/>
        </a:defRPr>
      </a:lvl3pPr>
      <a:lvl4pPr algn="l" rtl="0" eaLnBrk="0" fontAlgn="base" hangingPunct="0">
        <a:lnSpc>
          <a:spcPct val="90000"/>
        </a:lnSpc>
        <a:spcBef>
          <a:spcPct val="0"/>
        </a:spcBef>
        <a:spcAft>
          <a:spcPct val="0"/>
        </a:spcAft>
        <a:defRPr sz="3600">
          <a:solidFill>
            <a:srgbClr val="1C1C1C"/>
          </a:solidFill>
          <a:latin typeface="Twinkl SemiBold" pitchFamily="2" charset="0"/>
        </a:defRPr>
      </a:lvl4pPr>
      <a:lvl5pPr algn="l" rtl="0" eaLnBrk="0" fontAlgn="base" hangingPunct="0">
        <a:lnSpc>
          <a:spcPct val="90000"/>
        </a:lnSpc>
        <a:spcBef>
          <a:spcPct val="0"/>
        </a:spcBef>
        <a:spcAft>
          <a:spcPct val="0"/>
        </a:spcAft>
        <a:defRPr sz="3600">
          <a:solidFill>
            <a:srgbClr val="1C1C1C"/>
          </a:solidFill>
          <a:latin typeface="Twinkl SemiBold" pitchFamily="2" charset="0"/>
        </a:defRPr>
      </a:lvl5pPr>
      <a:lvl6pPr marL="4572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6pPr>
      <a:lvl7pPr marL="9144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7pPr>
      <a:lvl8pPr marL="13716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8pPr>
      <a:lvl9pPr marL="1828800" algn="l" rtl="0" eaLnBrk="1" fontAlgn="base" hangingPunct="1">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14.png"/><Relationship Id="rId16"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14.png"/><Relationship Id="rId16" Type="http://schemas.openxmlformats.org/officeDocument/2006/relationships/slide" Target="slide6.xml"/><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14.png"/><Relationship Id="rId16" Type="http://schemas.openxmlformats.org/officeDocument/2006/relationships/slide" Target="slide7.xml"/><Relationship Id="rId1" Type="http://schemas.openxmlformats.org/officeDocument/2006/relationships/slideLayout" Target="../slideLayouts/slideLayout1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14.png"/><Relationship Id="rId16" Type="http://schemas.openxmlformats.org/officeDocument/2006/relationships/slide" Target="slide8.xml"/><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456E89E-799F-4C1B-AB1E-0729020ECC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6">
            <a:extLst>
              <a:ext uri="{FF2B5EF4-FFF2-40B4-BE49-F238E27FC236}">
                <a16:creationId xmlns:a16="http://schemas.microsoft.com/office/drawing/2014/main" id="{13C62636-56EA-4531-958D-F94DE676718F}"/>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a:solidFill>
                  <a:srgbClr val="FFFFFF"/>
                </a:solidFill>
                <a:latin typeface="Tuffy" panose="020B0603060100000000" pitchFamily="34" charset="0"/>
              </a:rPr>
              <a:t>Year One</a:t>
            </a:r>
          </a:p>
        </p:txBody>
      </p:sp>
      <p:sp>
        <p:nvSpPr>
          <p:cNvPr id="4" name="Rectangle 3">
            <a:extLst>
              <a:ext uri="{FF2B5EF4-FFF2-40B4-BE49-F238E27FC236}">
                <a16:creationId xmlns:a16="http://schemas.microsoft.com/office/drawing/2014/main" id="{BB21CC59-E0D5-42DC-8F6A-53544F5ED349}"/>
              </a:ext>
            </a:extLst>
          </p:cNvPr>
          <p:cNvSpPr/>
          <p:nvPr/>
        </p:nvSpPr>
        <p:spPr>
          <a:xfrm>
            <a:off x="0" y="6251575"/>
            <a:ext cx="9144000" cy="611188"/>
          </a:xfrm>
          <a:prstGeom prst="rect">
            <a:avLst/>
          </a:prstGeom>
          <a:solidFill>
            <a:srgbClr val="E62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cxnSp>
        <p:nvCxnSpPr>
          <p:cNvPr id="6" name="Straight Connector 5">
            <a:extLst>
              <a:ext uri="{FF2B5EF4-FFF2-40B4-BE49-F238E27FC236}">
                <a16:creationId xmlns:a16="http://schemas.microsoft.com/office/drawing/2014/main" id="{4279D1C6-6A2B-44A8-BD13-FAFC0AB1E1E7}"/>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414" name="TextBox 10">
            <a:extLst>
              <a:ext uri="{FF2B5EF4-FFF2-40B4-BE49-F238E27FC236}">
                <a16:creationId xmlns:a16="http://schemas.microsoft.com/office/drawing/2014/main" id="{D302CE8B-5F8B-49B7-A3C3-316B8091E84B}"/>
              </a:ext>
            </a:extLst>
          </p:cNvPr>
          <p:cNvSpPr txBox="1">
            <a:spLocks noChangeArrowheads="1"/>
          </p:cNvSpPr>
          <p:nvPr/>
        </p:nvSpPr>
        <p:spPr bwMode="auto">
          <a:xfrm>
            <a:off x="1498600" y="6464300"/>
            <a:ext cx="61388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lnSpc>
                <a:spcPct val="100000"/>
              </a:lnSpc>
              <a:spcBef>
                <a:spcPct val="0"/>
              </a:spcBef>
              <a:buFontTx/>
              <a:buNone/>
            </a:pPr>
            <a:r>
              <a:rPr lang="en-GB" altLang="en-US" sz="800" b="1">
                <a:solidFill>
                  <a:srgbClr val="FFFFFF"/>
                </a:solidFill>
                <a:latin typeface="Tuffy" panose="020B0603060100000000" pitchFamily="34" charset="0"/>
              </a:rPr>
              <a:t>Maths </a:t>
            </a:r>
            <a:r>
              <a:rPr lang="en-GB" altLang="en-US" sz="800">
                <a:solidFill>
                  <a:srgbClr val="FFFFFF"/>
                </a:solidFill>
                <a:latin typeface="Tuffy" panose="020B0603060100000000" pitchFamily="34" charset="0"/>
              </a:rPr>
              <a:t>| Year 2 | Position and Direction | Position, Direction and Movement | Lesson 1 of 3: Mend the Quilt</a:t>
            </a:r>
          </a:p>
        </p:txBody>
      </p:sp>
      <p:sp>
        <p:nvSpPr>
          <p:cNvPr id="17415" name="Title 17">
            <a:extLst>
              <a:ext uri="{FF2B5EF4-FFF2-40B4-BE49-F238E27FC236}">
                <a16:creationId xmlns:a16="http://schemas.microsoft.com/office/drawing/2014/main" id="{D9F83D21-069B-429C-A65A-6BC7FDDAD1E3}"/>
              </a:ext>
            </a:extLst>
          </p:cNvPr>
          <p:cNvSpPr>
            <a:spLocks noGrp="1"/>
          </p:cNvSpPr>
          <p:nvPr>
            <p:ph type="title"/>
          </p:nvPr>
        </p:nvSpPr>
        <p:spPr>
          <a:xfrm>
            <a:off x="461963" y="2359025"/>
            <a:ext cx="8221662" cy="655638"/>
          </a:xfrm>
        </p:spPr>
        <p:txBody>
          <a:bodyPr/>
          <a:lstStyle/>
          <a:p>
            <a:pPr eaLnBrk="1" hangingPunct="1"/>
            <a:r>
              <a:rPr lang="en-GB" altLang="en-US" sz="5400"/>
              <a:t>Maths</a:t>
            </a:r>
            <a:endParaRPr lang="en-GB" altLang="en-US" sz="5400" b="0"/>
          </a:p>
        </p:txBody>
      </p:sp>
      <p:sp>
        <p:nvSpPr>
          <p:cNvPr id="17416" name="Text Placeholder 16">
            <a:extLst>
              <a:ext uri="{FF2B5EF4-FFF2-40B4-BE49-F238E27FC236}">
                <a16:creationId xmlns:a16="http://schemas.microsoft.com/office/drawing/2014/main" id="{3A40AE5F-424B-4374-91E1-5EFE3E16F217}"/>
              </a:ext>
            </a:extLst>
          </p:cNvPr>
          <p:cNvSpPr>
            <a:spLocks noGrp="1"/>
          </p:cNvSpPr>
          <p:nvPr>
            <p:ph type="body" sz="quarter" idx="10"/>
          </p:nvPr>
        </p:nvSpPr>
        <p:spPr>
          <a:xfrm>
            <a:off x="1655763" y="3200400"/>
            <a:ext cx="5832475" cy="542925"/>
          </a:xfrm>
        </p:spPr>
        <p:txBody>
          <a:bodyPr/>
          <a:lstStyle/>
          <a:p>
            <a:pPr eaLnBrk="1" hangingPunct="1"/>
            <a:r>
              <a:rPr lang="en-GB" altLang="en-US"/>
              <a:t>Position and Direction</a:t>
            </a:r>
          </a:p>
        </p:txBody>
      </p:sp>
      <p:pic>
        <p:nvPicPr>
          <p:cNvPr id="17417" name="Picture 2">
            <a:extLst>
              <a:ext uri="{FF2B5EF4-FFF2-40B4-BE49-F238E27FC236}">
                <a16:creationId xmlns:a16="http://schemas.microsoft.com/office/drawing/2014/main" id="{7A53D4CB-362C-40D5-B7AB-72A90AA673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6796B-1014-40A8-BE8C-FE39FA6479BF}"/>
              </a:ext>
            </a:extLst>
          </p:cNvPr>
          <p:cNvSpPr/>
          <p:nvPr/>
        </p:nvSpPr>
        <p:spPr>
          <a:xfrm>
            <a:off x="1854200" y="3689350"/>
            <a:ext cx="1811338" cy="181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ectangle 13">
            <a:extLst>
              <a:ext uri="{FF2B5EF4-FFF2-40B4-BE49-F238E27FC236}">
                <a16:creationId xmlns:a16="http://schemas.microsoft.com/office/drawing/2014/main" id="{A1708326-D1EC-4025-9F0F-5AB0C3F75AB2}"/>
              </a:ext>
            </a:extLst>
          </p:cNvPr>
          <p:cNvSpPr/>
          <p:nvPr/>
        </p:nvSpPr>
        <p:spPr>
          <a:xfrm>
            <a:off x="3665538" y="3689350"/>
            <a:ext cx="1812925" cy="181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ectangle 14">
            <a:extLst>
              <a:ext uri="{FF2B5EF4-FFF2-40B4-BE49-F238E27FC236}">
                <a16:creationId xmlns:a16="http://schemas.microsoft.com/office/drawing/2014/main" id="{0E3883B0-FFF8-4A9F-853F-AC1DD55867E2}"/>
              </a:ext>
            </a:extLst>
          </p:cNvPr>
          <p:cNvSpPr/>
          <p:nvPr/>
        </p:nvSpPr>
        <p:spPr>
          <a:xfrm>
            <a:off x="5478463" y="3689350"/>
            <a:ext cx="1811337" cy="181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ounded Rectangle 8">
            <a:extLst>
              <a:ext uri="{FF2B5EF4-FFF2-40B4-BE49-F238E27FC236}">
                <a16:creationId xmlns:a16="http://schemas.microsoft.com/office/drawing/2014/main" id="{975C566E-3C3E-459B-8704-538B996454AC}"/>
              </a:ext>
            </a:extLst>
          </p:cNvPr>
          <p:cNvSpPr/>
          <p:nvPr/>
        </p:nvSpPr>
        <p:spPr>
          <a:xfrm>
            <a:off x="755650" y="1433513"/>
            <a:ext cx="7632700" cy="80803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82" name="Rectangle 6">
            <a:extLst>
              <a:ext uri="{FF2B5EF4-FFF2-40B4-BE49-F238E27FC236}">
                <a16:creationId xmlns:a16="http://schemas.microsoft.com/office/drawing/2014/main" id="{CA2D8690-3419-40F9-980C-7F568E26071A}"/>
              </a:ext>
            </a:extLst>
          </p:cNvPr>
          <p:cNvSpPr>
            <a:spLocks noChangeArrowheads="1"/>
          </p:cNvSpPr>
          <p:nvPr/>
        </p:nvSpPr>
        <p:spPr bwMode="auto">
          <a:xfrm>
            <a:off x="755650" y="1476375"/>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spcAft>
                <a:spcPts val="600"/>
              </a:spcAft>
              <a:buFontTx/>
              <a:buNone/>
            </a:pPr>
            <a:r>
              <a:rPr lang="en-GB" altLang="en-US">
                <a:solidFill>
                  <a:schemeClr val="tx1"/>
                </a:solidFill>
              </a:rPr>
              <a:t>Mend the quilt by following the instructions to move. Begin at the start square and follow the arrows.</a:t>
            </a:r>
          </a:p>
        </p:txBody>
      </p:sp>
      <p:sp>
        <p:nvSpPr>
          <p:cNvPr id="8" name="Rectangle 7">
            <a:extLst>
              <a:ext uri="{FF2B5EF4-FFF2-40B4-BE49-F238E27FC236}">
                <a16:creationId xmlns:a16="http://schemas.microsoft.com/office/drawing/2014/main" id="{C618B98F-3EDF-4D7A-A42B-88CA7D690ACB}"/>
              </a:ext>
            </a:extLst>
          </p:cNvPr>
          <p:cNvSpPr/>
          <p:nvPr/>
        </p:nvSpPr>
        <p:spPr>
          <a:xfrm>
            <a:off x="2837547" y="722313"/>
            <a:ext cx="3481722"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Mend the Quilt</a:t>
            </a:r>
            <a:endParaRPr lang="en-GB" sz="4000" b="1" dirty="0"/>
          </a:p>
        </p:txBody>
      </p:sp>
      <p:pic>
        <p:nvPicPr>
          <p:cNvPr id="24584" name="Whole Class">
            <a:extLst>
              <a:ext uri="{FF2B5EF4-FFF2-40B4-BE49-F238E27FC236}">
                <a16:creationId xmlns:a16="http://schemas.microsoft.com/office/drawing/2014/main" id="{C76D3849-FC3B-40C5-A9E7-E1AE558468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CEC5443-DFCB-4BFC-ADB5-0FBEEAEB542C}"/>
              </a:ext>
            </a:extLst>
          </p:cNvPr>
          <p:cNvSpPr/>
          <p:nvPr/>
        </p:nvSpPr>
        <p:spPr>
          <a:xfrm>
            <a:off x="3665538" y="2693988"/>
            <a:ext cx="1812925" cy="7350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tx1"/>
                </a:solidFill>
              </a:rPr>
              <a:t>Make half a turn clockwise from the start square.</a:t>
            </a:r>
          </a:p>
        </p:txBody>
      </p:sp>
      <p:sp>
        <p:nvSpPr>
          <p:cNvPr id="16" name="Rectangle 15">
            <a:extLst>
              <a:ext uri="{FF2B5EF4-FFF2-40B4-BE49-F238E27FC236}">
                <a16:creationId xmlns:a16="http://schemas.microsoft.com/office/drawing/2014/main" id="{C57C1612-7390-499D-A6B9-8397B2ED960D}"/>
              </a:ext>
            </a:extLst>
          </p:cNvPr>
          <p:cNvSpPr/>
          <p:nvPr/>
        </p:nvSpPr>
        <p:spPr>
          <a:xfrm>
            <a:off x="5564188" y="2693988"/>
            <a:ext cx="1725612" cy="7350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tx1"/>
                </a:solidFill>
              </a:rPr>
              <a:t>Make half a turn anticlockwise from the square before.</a:t>
            </a:r>
          </a:p>
        </p:txBody>
      </p:sp>
      <p:sp>
        <p:nvSpPr>
          <p:cNvPr id="24587" name="Rectangle 4">
            <a:extLst>
              <a:ext uri="{FF2B5EF4-FFF2-40B4-BE49-F238E27FC236}">
                <a16:creationId xmlns:a16="http://schemas.microsoft.com/office/drawing/2014/main" id="{3D23EB7C-1451-41CF-BB5D-21B6D26632A5}"/>
              </a:ext>
            </a:extLst>
          </p:cNvPr>
          <p:cNvSpPr>
            <a:spLocks noChangeArrowheads="1"/>
          </p:cNvSpPr>
          <p:nvPr/>
        </p:nvSpPr>
        <p:spPr bwMode="auto">
          <a:xfrm>
            <a:off x="2536825" y="2598738"/>
            <a:ext cx="78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buFontTx/>
              <a:buNone/>
            </a:pPr>
            <a:r>
              <a:rPr lang="en-GB" altLang="en-US" b="1">
                <a:solidFill>
                  <a:schemeClr val="tx1"/>
                </a:solidFill>
              </a:rPr>
              <a:t>Start</a:t>
            </a:r>
          </a:p>
        </p:txBody>
      </p:sp>
      <p:cxnSp>
        <p:nvCxnSpPr>
          <p:cNvPr id="18" name="Straight Arrow Connector 17">
            <a:extLst>
              <a:ext uri="{FF2B5EF4-FFF2-40B4-BE49-F238E27FC236}">
                <a16:creationId xmlns:a16="http://schemas.microsoft.com/office/drawing/2014/main" id="{D7C1ABCA-4411-46CE-B566-9C1DFDB028D9}"/>
              </a:ext>
            </a:extLst>
          </p:cNvPr>
          <p:cNvCxnSpPr/>
          <p:nvPr/>
        </p:nvCxnSpPr>
        <p:spPr>
          <a:xfrm>
            <a:off x="3319463" y="2784475"/>
            <a:ext cx="541337" cy="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7A8C2CF-2186-4762-BC31-076BA72C255B}"/>
              </a:ext>
            </a:extLst>
          </p:cNvPr>
          <p:cNvCxnSpPr/>
          <p:nvPr/>
        </p:nvCxnSpPr>
        <p:spPr>
          <a:xfrm>
            <a:off x="5241925" y="2776538"/>
            <a:ext cx="442913" cy="79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590" name="Group 31">
            <a:extLst>
              <a:ext uri="{FF2B5EF4-FFF2-40B4-BE49-F238E27FC236}">
                <a16:creationId xmlns:a16="http://schemas.microsoft.com/office/drawing/2014/main" id="{3DF6B589-5E9C-438D-91C2-F1F61496D772}"/>
              </a:ext>
            </a:extLst>
          </p:cNvPr>
          <p:cNvGrpSpPr>
            <a:grpSpLocks/>
          </p:cNvGrpSpPr>
          <p:nvPr/>
        </p:nvGrpSpPr>
        <p:grpSpPr bwMode="auto">
          <a:xfrm>
            <a:off x="1854200" y="3689350"/>
            <a:ext cx="1811338" cy="1811338"/>
            <a:chOff x="1853514" y="3688725"/>
            <a:chExt cx="1812324" cy="1812324"/>
          </a:xfrm>
        </p:grpSpPr>
        <p:cxnSp>
          <p:nvCxnSpPr>
            <p:cNvPr id="23" name="Straight Connector 22">
              <a:extLst>
                <a:ext uri="{FF2B5EF4-FFF2-40B4-BE49-F238E27FC236}">
                  <a16:creationId xmlns:a16="http://schemas.microsoft.com/office/drawing/2014/main" id="{F5F558A1-2BB1-406A-B383-42275D505857}"/>
                </a:ext>
              </a:extLst>
            </p:cNvPr>
            <p:cNvCxnSpPr/>
            <p:nvPr/>
          </p:nvCxnSpPr>
          <p:spPr>
            <a:xfrm>
              <a:off x="1853514" y="3688725"/>
              <a:ext cx="1812324" cy="1812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9026FB-9EF2-46D0-AAA6-6A7065AEE7D0}"/>
                </a:ext>
              </a:extLst>
            </p:cNvPr>
            <p:cNvCxnSpPr/>
            <p:nvPr/>
          </p:nvCxnSpPr>
          <p:spPr>
            <a:xfrm flipV="1">
              <a:off x="1853514" y="3688725"/>
              <a:ext cx="1812324" cy="18043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5-Point Star 25">
              <a:extLst>
                <a:ext uri="{FF2B5EF4-FFF2-40B4-BE49-F238E27FC236}">
                  <a16:creationId xmlns:a16="http://schemas.microsoft.com/office/drawing/2014/main" id="{94135B4B-5AFA-4ADB-8107-C787385F5D65}"/>
                </a:ext>
              </a:extLst>
            </p:cNvPr>
            <p:cNvSpPr/>
            <p:nvPr/>
          </p:nvSpPr>
          <p:spPr>
            <a:xfrm>
              <a:off x="2466623" y="4810110"/>
              <a:ext cx="586107" cy="586107"/>
            </a:xfrm>
            <a:prstGeom prst="star5">
              <a:avLst>
                <a:gd name="adj" fmla="val 28016"/>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7" name="5-Point Star 26">
              <a:extLst>
                <a:ext uri="{FF2B5EF4-FFF2-40B4-BE49-F238E27FC236}">
                  <a16:creationId xmlns:a16="http://schemas.microsoft.com/office/drawing/2014/main" id="{452112E7-32C0-46E9-AE8F-E748E8B39986}"/>
                </a:ext>
              </a:extLst>
            </p:cNvPr>
            <p:cNvSpPr/>
            <p:nvPr/>
          </p:nvSpPr>
          <p:spPr>
            <a:xfrm>
              <a:off x="3027316" y="4236711"/>
              <a:ext cx="584518" cy="584518"/>
            </a:xfrm>
            <a:prstGeom prst="star5">
              <a:avLst>
                <a:gd name="adj" fmla="val 28016"/>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8" name="5-Point Star 27">
              <a:extLst>
                <a:ext uri="{FF2B5EF4-FFF2-40B4-BE49-F238E27FC236}">
                  <a16:creationId xmlns:a16="http://schemas.microsoft.com/office/drawing/2014/main" id="{03D6EE66-F8EE-49A9-B2AF-1D388B3213B9}"/>
                </a:ext>
              </a:extLst>
            </p:cNvPr>
            <p:cNvSpPr/>
            <p:nvPr/>
          </p:nvSpPr>
          <p:spPr>
            <a:xfrm>
              <a:off x="1882105" y="4231946"/>
              <a:ext cx="584518" cy="584518"/>
            </a:xfrm>
            <a:prstGeom prst="star5">
              <a:avLst>
                <a:gd name="adj" fmla="val 28016"/>
                <a:gd name="hf" fmla="val 105146"/>
                <a:gd name="vf" fmla="val 1105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4619" name="Group 30">
              <a:extLst>
                <a:ext uri="{FF2B5EF4-FFF2-40B4-BE49-F238E27FC236}">
                  <a16:creationId xmlns:a16="http://schemas.microsoft.com/office/drawing/2014/main" id="{06070508-D4DC-4375-B556-D491073BE154}"/>
                </a:ext>
              </a:extLst>
            </p:cNvPr>
            <p:cNvGrpSpPr>
              <a:grpSpLocks/>
            </p:cNvGrpSpPr>
            <p:nvPr/>
          </p:nvGrpSpPr>
          <p:grpSpPr bwMode="auto">
            <a:xfrm>
              <a:off x="2504303" y="3787259"/>
              <a:ext cx="492210" cy="492210"/>
              <a:chOff x="2520779" y="3844925"/>
              <a:chExt cx="492210" cy="492210"/>
            </a:xfrm>
          </p:grpSpPr>
          <p:sp>
            <p:nvSpPr>
              <p:cNvPr id="29" name="5-Point Star 28">
                <a:extLst>
                  <a:ext uri="{FF2B5EF4-FFF2-40B4-BE49-F238E27FC236}">
                    <a16:creationId xmlns:a16="http://schemas.microsoft.com/office/drawing/2014/main" id="{D4F97520-00AD-434A-AB40-978BACD949F9}"/>
                  </a:ext>
                </a:extLst>
              </p:cNvPr>
              <p:cNvSpPr/>
              <p:nvPr/>
            </p:nvSpPr>
            <p:spPr>
              <a:xfrm>
                <a:off x="2521219" y="3844870"/>
                <a:ext cx="492393" cy="492393"/>
              </a:xfrm>
              <a:prstGeom prst="star5">
                <a:avLst>
                  <a:gd name="adj" fmla="val 28016"/>
                  <a:gd name="hf" fmla="val 105146"/>
                  <a:gd name="vf" fmla="val 11055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5-Point Star 29">
                <a:extLst>
                  <a:ext uri="{FF2B5EF4-FFF2-40B4-BE49-F238E27FC236}">
                    <a16:creationId xmlns:a16="http://schemas.microsoft.com/office/drawing/2014/main" id="{9B483DCA-43EC-4B80-A45D-183C71FD1909}"/>
                  </a:ext>
                </a:extLst>
              </p:cNvPr>
              <p:cNvSpPr/>
              <p:nvPr/>
            </p:nvSpPr>
            <p:spPr>
              <a:xfrm>
                <a:off x="2691175" y="4019590"/>
                <a:ext cx="163601" cy="163602"/>
              </a:xfrm>
              <a:prstGeom prst="star5">
                <a:avLst>
                  <a:gd name="adj" fmla="val 28016"/>
                  <a:gd name="hf" fmla="val 105146"/>
                  <a:gd name="vf" fmla="val 110557"/>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53" name="Group 52">
            <a:extLst>
              <a:ext uri="{FF2B5EF4-FFF2-40B4-BE49-F238E27FC236}">
                <a16:creationId xmlns:a16="http://schemas.microsoft.com/office/drawing/2014/main" id="{D2E2C2D5-C117-41F0-87E0-FD38BB8F0E65}"/>
              </a:ext>
            </a:extLst>
          </p:cNvPr>
          <p:cNvGrpSpPr>
            <a:grpSpLocks/>
          </p:cNvGrpSpPr>
          <p:nvPr/>
        </p:nvGrpSpPr>
        <p:grpSpPr bwMode="auto">
          <a:xfrm rot="10800000">
            <a:off x="3656013" y="3684588"/>
            <a:ext cx="1825625" cy="1816100"/>
            <a:chOff x="3663777" y="3692371"/>
            <a:chExt cx="1825711" cy="1815970"/>
          </a:xfrm>
        </p:grpSpPr>
        <p:sp>
          <p:nvSpPr>
            <p:cNvPr id="52" name="Rectangle 51">
              <a:extLst>
                <a:ext uri="{FF2B5EF4-FFF2-40B4-BE49-F238E27FC236}">
                  <a16:creationId xmlns:a16="http://schemas.microsoft.com/office/drawing/2014/main" id="{983710E3-055D-44DC-989A-B80519F462B5}"/>
                </a:ext>
              </a:extLst>
            </p:cNvPr>
            <p:cNvSpPr/>
            <p:nvPr/>
          </p:nvSpPr>
          <p:spPr>
            <a:xfrm>
              <a:off x="3668540" y="3692371"/>
              <a:ext cx="1813010" cy="18127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4605" name="Group 32">
              <a:extLst>
                <a:ext uri="{FF2B5EF4-FFF2-40B4-BE49-F238E27FC236}">
                  <a16:creationId xmlns:a16="http://schemas.microsoft.com/office/drawing/2014/main" id="{9A41C7D7-967C-4A9C-9613-69CD97D81296}"/>
                </a:ext>
              </a:extLst>
            </p:cNvPr>
            <p:cNvGrpSpPr>
              <a:grpSpLocks/>
            </p:cNvGrpSpPr>
            <p:nvPr/>
          </p:nvGrpSpPr>
          <p:grpSpPr bwMode="auto">
            <a:xfrm rot="10800000">
              <a:off x="3677164" y="3696017"/>
              <a:ext cx="1812324" cy="1812324"/>
              <a:chOff x="2076964" y="3688725"/>
              <a:chExt cx="1812324" cy="1812324"/>
            </a:xfrm>
          </p:grpSpPr>
          <p:cxnSp>
            <p:nvCxnSpPr>
              <p:cNvPr id="34" name="Straight Connector 33">
                <a:extLst>
                  <a:ext uri="{FF2B5EF4-FFF2-40B4-BE49-F238E27FC236}">
                    <a16:creationId xmlns:a16="http://schemas.microsoft.com/office/drawing/2014/main" id="{9F2F24C5-19DB-478E-8EA7-6B7EF34F6364}"/>
                  </a:ext>
                </a:extLst>
              </p:cNvPr>
              <p:cNvCxnSpPr/>
              <p:nvPr/>
            </p:nvCxnSpPr>
            <p:spPr>
              <a:xfrm>
                <a:off x="2072201" y="3688725"/>
                <a:ext cx="1813010" cy="18127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5C7D09F-184F-4E12-87F3-7790F2536CFF}"/>
                  </a:ext>
                </a:extLst>
              </p:cNvPr>
              <p:cNvCxnSpPr/>
              <p:nvPr/>
            </p:nvCxnSpPr>
            <p:spPr>
              <a:xfrm flipV="1">
                <a:off x="2072201" y="3688725"/>
                <a:ext cx="1813010" cy="1804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5-Point Star 35">
                <a:extLst>
                  <a:ext uri="{FF2B5EF4-FFF2-40B4-BE49-F238E27FC236}">
                    <a16:creationId xmlns:a16="http://schemas.microsoft.com/office/drawing/2014/main" id="{CA18E093-252F-4649-91FB-2274A65C4D68}"/>
                  </a:ext>
                </a:extLst>
              </p:cNvPr>
              <p:cNvSpPr/>
              <p:nvPr/>
            </p:nvSpPr>
            <p:spPr>
              <a:xfrm>
                <a:off x="2686593" y="4811006"/>
                <a:ext cx="584227" cy="585746"/>
              </a:xfrm>
              <a:prstGeom prst="star5">
                <a:avLst>
                  <a:gd name="adj" fmla="val 28016"/>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7" name="5-Point Star 36">
                <a:extLst>
                  <a:ext uri="{FF2B5EF4-FFF2-40B4-BE49-F238E27FC236}">
                    <a16:creationId xmlns:a16="http://schemas.microsoft.com/office/drawing/2014/main" id="{16D5F845-5602-4C6F-886A-72D0EA976415}"/>
                  </a:ext>
                </a:extLst>
              </p:cNvPr>
              <p:cNvSpPr/>
              <p:nvPr/>
            </p:nvSpPr>
            <p:spPr>
              <a:xfrm>
                <a:off x="3247006" y="4236373"/>
                <a:ext cx="584227" cy="585746"/>
              </a:xfrm>
              <a:prstGeom prst="star5">
                <a:avLst>
                  <a:gd name="adj" fmla="val 28016"/>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8" name="5-Point Star 37">
                <a:extLst>
                  <a:ext uri="{FF2B5EF4-FFF2-40B4-BE49-F238E27FC236}">
                    <a16:creationId xmlns:a16="http://schemas.microsoft.com/office/drawing/2014/main" id="{7027F09A-158A-4C17-99AD-FD3FFB8FE59C}"/>
                  </a:ext>
                </a:extLst>
              </p:cNvPr>
              <p:cNvSpPr/>
              <p:nvPr/>
            </p:nvSpPr>
            <p:spPr>
              <a:xfrm>
                <a:off x="2100777" y="4231611"/>
                <a:ext cx="585815" cy="584158"/>
              </a:xfrm>
              <a:prstGeom prst="star5">
                <a:avLst>
                  <a:gd name="adj" fmla="val 28016"/>
                  <a:gd name="hf" fmla="val 105146"/>
                  <a:gd name="vf" fmla="val 1105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4611" name="Group 38">
                <a:extLst>
                  <a:ext uri="{FF2B5EF4-FFF2-40B4-BE49-F238E27FC236}">
                    <a16:creationId xmlns:a16="http://schemas.microsoft.com/office/drawing/2014/main" id="{180C1CAF-BA47-4000-83C8-1ADDECCE71C8}"/>
                  </a:ext>
                </a:extLst>
              </p:cNvPr>
              <p:cNvGrpSpPr>
                <a:grpSpLocks/>
              </p:cNvGrpSpPr>
              <p:nvPr/>
            </p:nvGrpSpPr>
            <p:grpSpPr bwMode="auto">
              <a:xfrm>
                <a:off x="2727753" y="3787259"/>
                <a:ext cx="492210" cy="492210"/>
                <a:chOff x="2744229" y="3844925"/>
                <a:chExt cx="492210" cy="492210"/>
              </a:xfrm>
            </p:grpSpPr>
            <p:sp>
              <p:nvSpPr>
                <p:cNvPr id="40" name="5-Point Star 39">
                  <a:extLst>
                    <a:ext uri="{FF2B5EF4-FFF2-40B4-BE49-F238E27FC236}">
                      <a16:creationId xmlns:a16="http://schemas.microsoft.com/office/drawing/2014/main" id="{B3885D98-F91B-4495-90FC-06AAA52578C8}"/>
                    </a:ext>
                  </a:extLst>
                </p:cNvPr>
                <p:cNvSpPr/>
                <p:nvPr/>
              </p:nvSpPr>
              <p:spPr>
                <a:xfrm>
                  <a:off x="2734821" y="3844809"/>
                  <a:ext cx="492148" cy="492090"/>
                </a:xfrm>
                <a:prstGeom prst="star5">
                  <a:avLst>
                    <a:gd name="adj" fmla="val 28016"/>
                    <a:gd name="hf" fmla="val 105146"/>
                    <a:gd name="vf" fmla="val 11055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 name="5-Point Star 40">
                  <a:extLst>
                    <a:ext uri="{FF2B5EF4-FFF2-40B4-BE49-F238E27FC236}">
                      <a16:creationId xmlns:a16="http://schemas.microsoft.com/office/drawing/2014/main" id="{15EDDCE2-E5F0-44D0-BDCF-613A2E4D97C0}"/>
                    </a:ext>
                  </a:extLst>
                </p:cNvPr>
                <p:cNvSpPr/>
                <p:nvPr/>
              </p:nvSpPr>
              <p:spPr>
                <a:xfrm>
                  <a:off x="2904690" y="4019422"/>
                  <a:ext cx="163521" cy="163500"/>
                </a:xfrm>
                <a:prstGeom prst="star5">
                  <a:avLst>
                    <a:gd name="adj" fmla="val 28016"/>
                    <a:gd name="hf" fmla="val 105146"/>
                    <a:gd name="vf" fmla="val 110557"/>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sp>
        <p:nvSpPr>
          <p:cNvPr id="51" name="REVEAL">
            <a:extLst>
              <a:ext uri="{FF2B5EF4-FFF2-40B4-BE49-F238E27FC236}">
                <a16:creationId xmlns:a16="http://schemas.microsoft.com/office/drawing/2014/main" id="{423E71E1-9354-4A19-977A-D060EEB6521F}"/>
              </a:ext>
            </a:extLst>
          </p:cNvPr>
          <p:cNvSpPr/>
          <p:nvPr/>
        </p:nvSpPr>
        <p:spPr>
          <a:xfrm>
            <a:off x="3565525" y="5654675"/>
            <a:ext cx="2032000" cy="350838"/>
          </a:xfrm>
          <a:prstGeom prst="roundRect">
            <a:avLst/>
          </a:prstGeom>
          <a:solidFill>
            <a:srgbClr val="00B0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Reveal answers</a:t>
            </a:r>
          </a:p>
        </p:txBody>
      </p:sp>
      <p:grpSp>
        <p:nvGrpSpPr>
          <p:cNvPr id="54" name="Group 53">
            <a:extLst>
              <a:ext uri="{FF2B5EF4-FFF2-40B4-BE49-F238E27FC236}">
                <a16:creationId xmlns:a16="http://schemas.microsoft.com/office/drawing/2014/main" id="{19DC5709-69F1-4BEF-AF09-FC57C378E74F}"/>
              </a:ext>
            </a:extLst>
          </p:cNvPr>
          <p:cNvGrpSpPr>
            <a:grpSpLocks/>
          </p:cNvGrpSpPr>
          <p:nvPr/>
        </p:nvGrpSpPr>
        <p:grpSpPr bwMode="auto">
          <a:xfrm>
            <a:off x="5461000" y="3676650"/>
            <a:ext cx="1825625" cy="1814513"/>
            <a:chOff x="3663777" y="3692371"/>
            <a:chExt cx="1825711" cy="1815970"/>
          </a:xfrm>
        </p:grpSpPr>
        <p:sp>
          <p:nvSpPr>
            <p:cNvPr id="55" name="Rectangle 54">
              <a:extLst>
                <a:ext uri="{FF2B5EF4-FFF2-40B4-BE49-F238E27FC236}">
                  <a16:creationId xmlns:a16="http://schemas.microsoft.com/office/drawing/2014/main" id="{E65C3D9C-6BC4-4B50-9701-89DEFD140224}"/>
                </a:ext>
              </a:extLst>
            </p:cNvPr>
            <p:cNvSpPr/>
            <p:nvPr/>
          </p:nvSpPr>
          <p:spPr>
            <a:xfrm>
              <a:off x="3663777" y="3692371"/>
              <a:ext cx="1813010" cy="18127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4595" name="Group 55">
              <a:extLst>
                <a:ext uri="{FF2B5EF4-FFF2-40B4-BE49-F238E27FC236}">
                  <a16:creationId xmlns:a16="http://schemas.microsoft.com/office/drawing/2014/main" id="{895B1F6F-3B32-46A4-B35D-7E5578758DDD}"/>
                </a:ext>
              </a:extLst>
            </p:cNvPr>
            <p:cNvGrpSpPr>
              <a:grpSpLocks/>
            </p:cNvGrpSpPr>
            <p:nvPr/>
          </p:nvGrpSpPr>
          <p:grpSpPr bwMode="auto">
            <a:xfrm rot="10800000">
              <a:off x="3677164" y="3696017"/>
              <a:ext cx="1812324" cy="1812324"/>
              <a:chOff x="2076964" y="3688725"/>
              <a:chExt cx="1812324" cy="1812324"/>
            </a:xfrm>
          </p:grpSpPr>
          <p:cxnSp>
            <p:nvCxnSpPr>
              <p:cNvPr id="57" name="Straight Connector 56">
                <a:extLst>
                  <a:ext uri="{FF2B5EF4-FFF2-40B4-BE49-F238E27FC236}">
                    <a16:creationId xmlns:a16="http://schemas.microsoft.com/office/drawing/2014/main" id="{5645F358-90CC-45E6-A3F0-5B96ECDE0A1E}"/>
                  </a:ext>
                </a:extLst>
              </p:cNvPr>
              <p:cNvCxnSpPr/>
              <p:nvPr/>
            </p:nvCxnSpPr>
            <p:spPr>
              <a:xfrm>
                <a:off x="2076964" y="3688725"/>
                <a:ext cx="1813010" cy="1812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3102D71-CC53-4E65-9DC5-38BFF5C48639}"/>
                  </a:ext>
                </a:extLst>
              </p:cNvPr>
              <p:cNvCxnSpPr/>
              <p:nvPr/>
            </p:nvCxnSpPr>
            <p:spPr>
              <a:xfrm flipV="1">
                <a:off x="2081726" y="3683959"/>
                <a:ext cx="1813010" cy="18048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5-Point Star 58">
                <a:extLst>
                  <a:ext uri="{FF2B5EF4-FFF2-40B4-BE49-F238E27FC236}">
                    <a16:creationId xmlns:a16="http://schemas.microsoft.com/office/drawing/2014/main" id="{034ACEC1-452C-43C7-89C8-E33513726F1C}"/>
                  </a:ext>
                </a:extLst>
              </p:cNvPr>
              <p:cNvSpPr/>
              <p:nvPr/>
            </p:nvSpPr>
            <p:spPr>
              <a:xfrm>
                <a:off x="2696118" y="4810400"/>
                <a:ext cx="584227" cy="586258"/>
              </a:xfrm>
              <a:prstGeom prst="star5">
                <a:avLst>
                  <a:gd name="adj" fmla="val 28016"/>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0" name="5-Point Star 59">
                <a:extLst>
                  <a:ext uri="{FF2B5EF4-FFF2-40B4-BE49-F238E27FC236}">
                    <a16:creationId xmlns:a16="http://schemas.microsoft.com/office/drawing/2014/main" id="{063A5D26-D07E-42A1-BB71-19147F69DA8D}"/>
                  </a:ext>
                </a:extLst>
              </p:cNvPr>
              <p:cNvSpPr/>
              <p:nvPr/>
            </p:nvSpPr>
            <p:spPr>
              <a:xfrm>
                <a:off x="3251769" y="4232086"/>
                <a:ext cx="584227" cy="584669"/>
              </a:xfrm>
              <a:prstGeom prst="star5">
                <a:avLst>
                  <a:gd name="adj" fmla="val 28016"/>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1" name="5-Point Star 60">
                <a:extLst>
                  <a:ext uri="{FF2B5EF4-FFF2-40B4-BE49-F238E27FC236}">
                    <a16:creationId xmlns:a16="http://schemas.microsoft.com/office/drawing/2014/main" id="{F6272AC5-82A1-443C-A64C-4DE7CE8536F4}"/>
                  </a:ext>
                </a:extLst>
              </p:cNvPr>
              <p:cNvSpPr/>
              <p:nvPr/>
            </p:nvSpPr>
            <p:spPr>
              <a:xfrm>
                <a:off x="2110303" y="4227320"/>
                <a:ext cx="585815" cy="584669"/>
              </a:xfrm>
              <a:prstGeom prst="star5">
                <a:avLst>
                  <a:gd name="adj" fmla="val 28016"/>
                  <a:gd name="hf" fmla="val 105146"/>
                  <a:gd name="vf" fmla="val 11055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24601" name="Group 61">
                <a:extLst>
                  <a:ext uri="{FF2B5EF4-FFF2-40B4-BE49-F238E27FC236}">
                    <a16:creationId xmlns:a16="http://schemas.microsoft.com/office/drawing/2014/main" id="{0E147148-DF09-456C-A2A1-51AD57DF3DAC}"/>
                  </a:ext>
                </a:extLst>
              </p:cNvPr>
              <p:cNvGrpSpPr>
                <a:grpSpLocks/>
              </p:cNvGrpSpPr>
              <p:nvPr/>
            </p:nvGrpSpPr>
            <p:grpSpPr bwMode="auto">
              <a:xfrm>
                <a:off x="2727753" y="3787259"/>
                <a:ext cx="492210" cy="492210"/>
                <a:chOff x="2744229" y="3844925"/>
                <a:chExt cx="492210" cy="492210"/>
              </a:xfrm>
            </p:grpSpPr>
            <p:sp>
              <p:nvSpPr>
                <p:cNvPr id="63" name="5-Point Star 62">
                  <a:extLst>
                    <a:ext uri="{FF2B5EF4-FFF2-40B4-BE49-F238E27FC236}">
                      <a16:creationId xmlns:a16="http://schemas.microsoft.com/office/drawing/2014/main" id="{E578C218-38EA-47CA-B3AF-F47EDBCB6742}"/>
                    </a:ext>
                  </a:extLst>
                </p:cNvPr>
                <p:cNvSpPr/>
                <p:nvPr/>
              </p:nvSpPr>
              <p:spPr>
                <a:xfrm>
                  <a:off x="2752283" y="3840129"/>
                  <a:ext cx="492148" cy="492520"/>
                </a:xfrm>
                <a:prstGeom prst="star5">
                  <a:avLst>
                    <a:gd name="adj" fmla="val 28016"/>
                    <a:gd name="hf" fmla="val 105146"/>
                    <a:gd name="vf" fmla="val 11055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4" name="5-Point Star 63">
                  <a:extLst>
                    <a:ext uri="{FF2B5EF4-FFF2-40B4-BE49-F238E27FC236}">
                      <a16:creationId xmlns:a16="http://schemas.microsoft.com/office/drawing/2014/main" id="{1F9F7528-5398-476D-BA1D-E8F51F255AB1}"/>
                    </a:ext>
                  </a:extLst>
                </p:cNvPr>
                <p:cNvSpPr/>
                <p:nvPr/>
              </p:nvSpPr>
              <p:spPr>
                <a:xfrm>
                  <a:off x="2928505" y="4019660"/>
                  <a:ext cx="163520" cy="163644"/>
                </a:xfrm>
                <a:prstGeom prst="star5">
                  <a:avLst>
                    <a:gd name="adj" fmla="val 28016"/>
                    <a:gd name="hf" fmla="val 105146"/>
                    <a:gd name="vf" fmla="val 110557"/>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2000"/>
                                        <p:tgtEl>
                                          <p:spTgt spid="53"/>
                                        </p:tgtEl>
                                      </p:cBhvr>
                                    </p:animEffect>
                                  </p:childTnLst>
                                </p:cTn>
                              </p:par>
                            </p:childTnLst>
                          </p:cTn>
                        </p:par>
                        <p:par>
                          <p:cTn id="8" fill="hold" nodeType="afterGroup">
                            <p:stCondLst>
                              <p:cond delay="2000"/>
                            </p:stCondLst>
                            <p:childTnLst>
                              <p:par>
                                <p:cTn id="9" presetID="8" presetClass="emph" presetSubtype="0" fill="hold" nodeType="afterEffect">
                                  <p:stCondLst>
                                    <p:cond delay="0"/>
                                  </p:stCondLst>
                                  <p:childTnLst>
                                    <p:animRot by="10800000">
                                      <p:cBhvr>
                                        <p:cTn id="10" dur="2000" fill="hold"/>
                                        <p:tgtEl>
                                          <p:spTgt spid="5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2000"/>
                                        <p:tgtEl>
                                          <p:spTgt spid="54"/>
                                        </p:tgtEl>
                                      </p:cBhvr>
                                    </p:animEffect>
                                  </p:childTnLst>
                                </p:cTn>
                              </p:par>
                            </p:childTnLst>
                          </p:cTn>
                        </p:par>
                        <p:par>
                          <p:cTn id="16" fill="hold" nodeType="afterGroup">
                            <p:stCondLst>
                              <p:cond delay="2000"/>
                            </p:stCondLst>
                            <p:childTnLst>
                              <p:par>
                                <p:cTn id="17" presetID="8" presetClass="emph" presetSubtype="0" fill="hold" nodeType="afterEffect">
                                  <p:stCondLst>
                                    <p:cond delay="0"/>
                                  </p:stCondLst>
                                  <p:childTnLst>
                                    <p:animRot by="-10800000">
                                      <p:cBhvr>
                                        <p:cTn id="18" dur="2000" fill="hold"/>
                                        <p:tgtEl>
                                          <p:spTgt spid="54"/>
                                        </p:tgtEl>
                                        <p:attrNameLst>
                                          <p:attrName>r</p:attrName>
                                        </p:attrNameLst>
                                      </p:cBhvr>
                                    </p:animRot>
                                  </p:childTnLst>
                                </p:cTn>
                              </p:par>
                            </p:childTnLst>
                          </p:cTn>
                        </p:par>
                      </p:childTnLst>
                    </p:cTn>
                  </p:par>
                </p:childTnLst>
              </p:cTn>
              <p:nextCondLst>
                <p:cond evt="onClick" delay="0">
                  <p:tgtEl>
                    <p:spTgt spid="5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913BF-5874-4635-A35E-5C2F02803DD8}"/>
              </a:ext>
            </a:extLst>
          </p:cNvPr>
          <p:cNvSpPr/>
          <p:nvPr/>
        </p:nvSpPr>
        <p:spPr>
          <a:xfrm>
            <a:off x="2834766" y="721861"/>
            <a:ext cx="3481722"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Mend the Quilt</a:t>
            </a:r>
            <a:endParaRPr lang="en-GB" sz="4000" b="1" dirty="0"/>
          </a:p>
        </p:txBody>
      </p:sp>
      <p:pic>
        <p:nvPicPr>
          <p:cNvPr id="25603" name="Individual Work">
            <a:extLst>
              <a:ext uri="{FF2B5EF4-FFF2-40B4-BE49-F238E27FC236}">
                <a16:creationId xmlns:a16="http://schemas.microsoft.com/office/drawing/2014/main" id="{7AE86320-6417-46BC-A885-E899F33E92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5D28762-822C-4364-BE4C-B8841BB7120F}"/>
              </a:ext>
            </a:extLst>
          </p:cNvPr>
          <p:cNvSpPr/>
          <p:nvPr/>
        </p:nvSpPr>
        <p:spPr>
          <a:xfrm>
            <a:off x="755650" y="1590675"/>
            <a:ext cx="7632700" cy="4502150"/>
          </a:xfrm>
          <a:prstGeom prst="rect">
            <a:avLst/>
          </a:prstGeom>
          <a:solidFill>
            <a:srgbClr val="00B0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5">
            <a:extLst>
              <a:ext uri="{FF2B5EF4-FFF2-40B4-BE49-F238E27FC236}">
                <a16:creationId xmlns:a16="http://schemas.microsoft.com/office/drawing/2014/main" id="{6868AD1A-30B1-4541-98A7-350F593C006D}"/>
              </a:ext>
            </a:extLst>
          </p:cNvPr>
          <p:cNvPicPr>
            <a:picLocks noChangeAspect="1"/>
          </p:cNvPicPr>
          <p:nvPr/>
        </p:nvPicPr>
        <p:blipFill>
          <a:blip r:embed="rId3"/>
          <a:stretch>
            <a:fillRect/>
          </a:stretch>
        </p:blipFill>
        <p:spPr>
          <a:xfrm>
            <a:off x="5237163" y="1785938"/>
            <a:ext cx="2935287" cy="4151312"/>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D1C778CD-B9BB-4661-8756-DAB04044B653}"/>
              </a:ext>
            </a:extLst>
          </p:cNvPr>
          <p:cNvPicPr>
            <a:picLocks noChangeAspect="1"/>
          </p:cNvPicPr>
          <p:nvPr/>
        </p:nvPicPr>
        <p:blipFill>
          <a:blip r:embed="rId4"/>
          <a:stretch>
            <a:fillRect/>
          </a:stretch>
        </p:blipFill>
        <p:spPr>
          <a:xfrm>
            <a:off x="3082925" y="1785938"/>
            <a:ext cx="2935288" cy="4151312"/>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47F2B7EF-7C5F-41F5-8D92-1D5947C51505}"/>
              </a:ext>
            </a:extLst>
          </p:cNvPr>
          <p:cNvPicPr>
            <a:picLocks noChangeAspect="1"/>
          </p:cNvPicPr>
          <p:nvPr/>
        </p:nvPicPr>
        <p:blipFill>
          <a:blip r:embed="rId5"/>
          <a:stretch>
            <a:fillRect/>
          </a:stretch>
        </p:blipFill>
        <p:spPr>
          <a:xfrm>
            <a:off x="928688" y="1785938"/>
            <a:ext cx="2935287" cy="4151312"/>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062D2-422B-4CF0-B29F-49BB1328E0F5}"/>
              </a:ext>
            </a:extLst>
          </p:cNvPr>
          <p:cNvGrpSpPr/>
          <p:nvPr/>
        </p:nvGrpSpPr>
        <p:grpSpPr>
          <a:xfrm>
            <a:off x="445574" y="702863"/>
            <a:ext cx="7942776" cy="5392341"/>
            <a:chOff x="445574" y="702863"/>
            <a:chExt cx="7942776" cy="5392341"/>
          </a:xfrm>
        </p:grpSpPr>
        <p:sp>
          <p:nvSpPr>
            <p:cNvPr id="3" name="Rectangle 2">
              <a:extLst>
                <a:ext uri="{FF2B5EF4-FFF2-40B4-BE49-F238E27FC236}">
                  <a16:creationId xmlns:a16="http://schemas.microsoft.com/office/drawing/2014/main" id="{6FA72F97-FBB2-4380-A59F-2A36D7EA1780}"/>
                </a:ext>
              </a:extLst>
            </p:cNvPr>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E4272CF-161A-474E-B7DB-C151C11D89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65" r="20608" b="-36"/>
            <a:stretch/>
          </p:blipFill>
          <p:spPr>
            <a:xfrm>
              <a:off x="755650" y="2068829"/>
              <a:ext cx="3816350" cy="4026375"/>
            </a:xfrm>
            <a:prstGeom prst="rect">
              <a:avLst/>
            </a:prstGeom>
          </p:spPr>
        </p:pic>
        <p:sp>
          <p:nvSpPr>
            <p:cNvPr id="5" name="Rectangle 4">
              <a:extLst>
                <a:ext uri="{FF2B5EF4-FFF2-40B4-BE49-F238E27FC236}">
                  <a16:creationId xmlns:a16="http://schemas.microsoft.com/office/drawing/2014/main" id="{01B5D70A-D5B6-47ED-8443-E690596BE7BD}"/>
                </a:ext>
              </a:extLst>
            </p:cNvPr>
            <p:cNvSpPr/>
            <p:nvPr/>
          </p:nvSpPr>
          <p:spPr>
            <a:xfrm>
              <a:off x="4571999" y="1819414"/>
              <a:ext cx="3816351"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58630BB-189D-4DC6-B950-C23005576EC4}"/>
                </a:ext>
              </a:extLst>
            </p:cNvPr>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7" name="Rectangle 6">
              <a:extLst>
                <a:ext uri="{FF2B5EF4-FFF2-40B4-BE49-F238E27FC236}">
                  <a16:creationId xmlns:a16="http://schemas.microsoft.com/office/drawing/2014/main" id="{C3DE4211-A6C9-41DF-A909-D001EF121BCB}"/>
                </a:ext>
              </a:extLst>
            </p:cNvPr>
            <p:cNvSpPr/>
            <p:nvPr/>
          </p:nvSpPr>
          <p:spPr>
            <a:xfrm>
              <a:off x="445574" y="702863"/>
              <a:ext cx="2205347" cy="355276"/>
            </a:xfrm>
            <a:prstGeom prst="rect">
              <a:avLst/>
            </a:prstGeom>
            <a:solidFill>
              <a:srgbClr val="072F54"/>
            </a:solidFill>
          </p:spPr>
          <p:txBody>
            <a:bodyPr wrap="square" lIns="180000" tIns="36000" rIns="180000" bIns="72000" anchor="ctr">
              <a:spAutoFit/>
            </a:bodyPr>
            <a:lstStyle/>
            <a:p>
              <a:pPr algn="ctr"/>
              <a:r>
                <a:rPr lang="en-GB" altLang="en-US" sz="1600" b="1" dirty="0">
                  <a:solidFill>
                    <a:schemeClr val="bg1"/>
                  </a:solidFill>
                </a:rPr>
                <a:t>Diving into Mastery</a:t>
              </a:r>
              <a:endParaRPr lang="en-GB" sz="1600" b="1" dirty="0">
                <a:solidFill>
                  <a:schemeClr val="bg1"/>
                </a:solidFill>
              </a:endParaRPr>
            </a:p>
          </p:txBody>
        </p:sp>
      </p:grpSp>
      <p:pic>
        <p:nvPicPr>
          <p:cNvPr id="12" name="Picture 11">
            <a:extLst>
              <a:ext uri="{FF2B5EF4-FFF2-40B4-BE49-F238E27FC236}">
                <a16:creationId xmlns:a16="http://schemas.microsoft.com/office/drawing/2014/main" id="{2C71C4D2-AB9E-4DBF-B3AE-5B5C6B3F554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0183"/>
          <a:stretch/>
        </p:blipFill>
        <p:spPr>
          <a:xfrm>
            <a:off x="5576765" y="2032606"/>
            <a:ext cx="2713263" cy="3850440"/>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CF6199D5-179F-47F1-B8F7-0F638E37C8A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50183"/>
          <a:stretch/>
        </p:blipFill>
        <p:spPr>
          <a:xfrm>
            <a:off x="5123561" y="2032606"/>
            <a:ext cx="2713261" cy="385044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03E118CC-8724-4EAE-8488-DE1781B52CB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50183"/>
          <a:stretch/>
        </p:blipFill>
        <p:spPr>
          <a:xfrm>
            <a:off x="4670358" y="2032606"/>
            <a:ext cx="2713261" cy="3850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640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5FF34090-0964-4EC6-A4DE-D5192B2F1497}"/>
              </a:ext>
            </a:extLst>
          </p:cNvPr>
          <p:cNvSpPr/>
          <p:nvPr/>
        </p:nvSpPr>
        <p:spPr>
          <a:xfrm>
            <a:off x="755650" y="1433513"/>
            <a:ext cx="7632700" cy="10715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627" name="Rectangle 6">
            <a:extLst>
              <a:ext uri="{FF2B5EF4-FFF2-40B4-BE49-F238E27FC236}">
                <a16:creationId xmlns:a16="http://schemas.microsoft.com/office/drawing/2014/main" id="{1BCB69E4-9487-4D77-837C-798F22648E3D}"/>
              </a:ext>
            </a:extLst>
          </p:cNvPr>
          <p:cNvSpPr>
            <a:spLocks noChangeArrowheads="1"/>
          </p:cNvSpPr>
          <p:nvPr/>
        </p:nvSpPr>
        <p:spPr bwMode="auto">
          <a:xfrm>
            <a:off x="755650" y="1465263"/>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spcAft>
                <a:spcPts val="600"/>
              </a:spcAft>
              <a:buFontTx/>
              <a:buNone/>
            </a:pPr>
            <a:r>
              <a:rPr lang="en-GB" altLang="en-US">
                <a:solidFill>
                  <a:schemeClr val="tx1"/>
                </a:solidFill>
              </a:rPr>
              <a:t>Draw your own quilt or bedtime scene. Cut out the jigsaw pieces and arrange the pieces to make the picture again. Describe how each piece of the jigsaw moves using the language of position, direction and movement.</a:t>
            </a:r>
          </a:p>
        </p:txBody>
      </p:sp>
      <p:sp>
        <p:nvSpPr>
          <p:cNvPr id="8" name="Rectangle 7">
            <a:extLst>
              <a:ext uri="{FF2B5EF4-FFF2-40B4-BE49-F238E27FC236}">
                <a16:creationId xmlns:a16="http://schemas.microsoft.com/office/drawing/2014/main" id="{A086F121-A26A-43BE-959F-27B369040AE0}"/>
              </a:ext>
            </a:extLst>
          </p:cNvPr>
          <p:cNvSpPr/>
          <p:nvPr/>
        </p:nvSpPr>
        <p:spPr>
          <a:xfrm>
            <a:off x="1446222" y="730250"/>
            <a:ext cx="6235682"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Design and Mend the Quilt</a:t>
            </a:r>
          </a:p>
        </p:txBody>
      </p:sp>
      <p:pic>
        <p:nvPicPr>
          <p:cNvPr id="26629" name="Pairs">
            <a:extLst>
              <a:ext uri="{FF2B5EF4-FFF2-40B4-BE49-F238E27FC236}">
                <a16:creationId xmlns:a16="http://schemas.microsoft.com/office/drawing/2014/main" id="{C75C5BB6-69CB-4C4A-8D70-8E65BF93B9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E5BCF47-CA69-4AD4-9DC2-942AD6392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4171950"/>
            <a:ext cx="17240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A301601-1CB4-452E-BCFF-902D962864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3038" y="2503488"/>
            <a:ext cx="1722437"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2C49F30A-315B-4229-B4DC-1E5F5B79A5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4788" y="2897188"/>
            <a:ext cx="2119312"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E8C0B5FC-3D4C-4D92-AF41-6BAB2579E3A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2698750"/>
            <a:ext cx="25130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EF5C374C-FF0E-4EC7-9D04-DAAFBFC4073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99200" y="2698750"/>
            <a:ext cx="17224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4A103E00-3596-496C-8DCE-0C76E0D648C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41425" y="3973513"/>
            <a:ext cx="1725613"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12B74A4A-DC35-46B3-9FBB-748BC93B438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38463" y="3973513"/>
            <a:ext cx="17224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E2B039C6-C497-44AD-8831-B1EE65EDBCE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3750" y="3973513"/>
            <a:ext cx="172243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5400000">
                                      <p:cBhvr>
                                        <p:cTn id="10" dur="2000" fill="hold"/>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nodeType="afterGroup">
                            <p:stCondLst>
                              <p:cond delay="500"/>
                            </p:stCondLst>
                            <p:childTnLst>
                              <p:par>
                                <p:cTn id="17" presetID="8" presetClass="emph" presetSubtype="0" fill="hold" nodeType="afterEffect">
                                  <p:stCondLst>
                                    <p:cond delay="0"/>
                                  </p:stCondLst>
                                  <p:childTnLst>
                                    <p:animRot by="5400000">
                                      <p:cBhvr>
                                        <p:cTn id="18" dur="2000" fill="hold"/>
                                        <p:tgtEl>
                                          <p:spTgt spid="19"/>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nodeType="afterGroup">
                            <p:stCondLst>
                              <p:cond delay="500"/>
                            </p:stCondLst>
                            <p:childTnLst>
                              <p:par>
                                <p:cTn id="25" presetID="8" presetClass="emph" presetSubtype="0" fill="hold" nodeType="afterEffect">
                                  <p:stCondLst>
                                    <p:cond delay="0"/>
                                  </p:stCondLst>
                                  <p:childTnLst>
                                    <p:animRot by="5400000">
                                      <p:cBhvr>
                                        <p:cTn id="26" dur="2000" fill="hold"/>
                                        <p:tgtEl>
                                          <p:spTgt spid="20"/>
                                        </p:tgtEl>
                                        <p:attrNameLst>
                                          <p:attrName>r</p:attrName>
                                        </p:attrNameLst>
                                      </p:cBhvr>
                                    </p:animRot>
                                  </p:childTnLst>
                                </p:cTn>
                              </p:par>
                            </p:childTnLst>
                          </p:cTn>
                        </p:par>
                        <p:par>
                          <p:cTn id="27" fill="hold" nodeType="afterGroup">
                            <p:stCondLst>
                              <p:cond delay="2500"/>
                            </p:stCondLst>
                            <p:childTnLst>
                              <p:par>
                                <p:cTn id="28" presetID="8" presetClass="emph" presetSubtype="0" fill="hold" nodeType="afterEffect">
                                  <p:stCondLst>
                                    <p:cond delay="1000"/>
                                  </p:stCondLst>
                                  <p:childTnLst>
                                    <p:animRot by="5400000">
                                      <p:cBhvr>
                                        <p:cTn id="29" dur="2000" fill="hold"/>
                                        <p:tgtEl>
                                          <p:spTgt spid="20"/>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nodeType="afterGroup">
                            <p:stCondLst>
                              <p:cond delay="500"/>
                            </p:stCondLst>
                            <p:childTnLst>
                              <p:par>
                                <p:cTn id="36" presetID="8" presetClass="emph" presetSubtype="0" fill="hold" nodeType="afterEffect">
                                  <p:stCondLst>
                                    <p:cond delay="0"/>
                                  </p:stCondLst>
                                  <p:childTnLst>
                                    <p:animRot by="-10800000">
                                      <p:cBhvr>
                                        <p:cTn id="37" dur="2000" fill="hold"/>
                                        <p:tgtEl>
                                          <p:spTgt spid="21"/>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nodeType="afterGroup">
                            <p:stCondLst>
                              <p:cond delay="500"/>
                            </p:stCondLst>
                            <p:childTnLst>
                              <p:par>
                                <p:cTn id="44" presetID="8" presetClass="emph" presetSubtype="0" fill="hold" nodeType="afterEffect">
                                  <p:stCondLst>
                                    <p:cond delay="0"/>
                                  </p:stCondLst>
                                  <p:childTnLst>
                                    <p:animRot by="-10800000">
                                      <p:cBhvr>
                                        <p:cTn id="45" dur="2000" fill="hold"/>
                                        <p:tgtEl>
                                          <p:spTgt spid="22"/>
                                        </p:tgtEl>
                                        <p:attrNameLst>
                                          <p:attrName>r</p:attrName>
                                        </p:attrNameLst>
                                      </p:cBhvr>
                                    </p:animRo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nodeType="afterGroup">
                            <p:stCondLst>
                              <p:cond delay="500"/>
                            </p:stCondLst>
                            <p:childTnLst>
                              <p:par>
                                <p:cTn id="52" presetID="8" presetClass="emph" presetSubtype="0" fill="hold" nodeType="afterEffect">
                                  <p:stCondLst>
                                    <p:cond delay="0"/>
                                  </p:stCondLst>
                                  <p:childTnLst>
                                    <p:animRot by="5400000">
                                      <p:cBhvr>
                                        <p:cTn id="53" dur="2000" fill="hold"/>
                                        <p:tgtEl>
                                          <p:spTgt spid="23"/>
                                        </p:tgtEl>
                                        <p:attrNameLst>
                                          <p:attrName>r</p:attrName>
                                        </p:attrNameLst>
                                      </p:cBhvr>
                                    </p:animRot>
                                  </p:childTnLst>
                                </p:cTn>
                              </p:par>
                            </p:childTnLst>
                          </p:cTn>
                        </p:par>
                        <p:par>
                          <p:cTn id="54" fill="hold" nodeType="afterGroup">
                            <p:stCondLst>
                              <p:cond delay="2500"/>
                            </p:stCondLst>
                            <p:childTnLst>
                              <p:par>
                                <p:cTn id="55" presetID="8" presetClass="emph" presetSubtype="0" fill="hold" nodeType="afterEffect">
                                  <p:stCondLst>
                                    <p:cond delay="1000"/>
                                  </p:stCondLst>
                                  <p:childTnLst>
                                    <p:animRot by="5400000">
                                      <p:cBhvr>
                                        <p:cTn id="56" dur="2000" fill="hold"/>
                                        <p:tgtEl>
                                          <p:spTgt spid="23"/>
                                        </p:tgtEl>
                                        <p:attrNameLst>
                                          <p:attrName>r</p:attrName>
                                        </p:attrNameLst>
                                      </p:cBhvr>
                                    </p:animRot>
                                  </p:childTnLst>
                                </p:cTn>
                              </p:par>
                            </p:childTnLst>
                          </p:cTn>
                        </p:par>
                        <p:par>
                          <p:cTn id="57" fill="hold" nodeType="afterGroup">
                            <p:stCondLst>
                              <p:cond delay="5500"/>
                            </p:stCondLst>
                            <p:childTnLst>
                              <p:par>
                                <p:cTn id="58" presetID="8" presetClass="emph" presetSubtype="0" fill="hold" nodeType="afterEffect">
                                  <p:stCondLst>
                                    <p:cond delay="1000"/>
                                  </p:stCondLst>
                                  <p:childTnLst>
                                    <p:animRot by="5400000">
                                      <p:cBhvr>
                                        <p:cTn id="59" dur="2000" fill="hold"/>
                                        <p:tgtEl>
                                          <p:spTgt spid="23"/>
                                        </p:tgtEl>
                                        <p:attrNameLst>
                                          <p:attrName>r</p:attrName>
                                        </p:attrNameLst>
                                      </p:cBhvr>
                                    </p:animRo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par>
                          <p:cTn id="65" fill="hold" nodeType="afterGroup">
                            <p:stCondLst>
                              <p:cond delay="500"/>
                            </p:stCondLst>
                            <p:childTnLst>
                              <p:par>
                                <p:cTn id="66" presetID="8" presetClass="emph" presetSubtype="0" fill="hold" nodeType="afterEffect">
                                  <p:stCondLst>
                                    <p:cond delay="0"/>
                                  </p:stCondLst>
                                  <p:childTnLst>
                                    <p:animRot by="10800000">
                                      <p:cBhvr>
                                        <p:cTn id="67" dur="2000" fill="hold"/>
                                        <p:tgtEl>
                                          <p:spTgt spid="24"/>
                                        </p:tgtEl>
                                        <p:attrNameLst>
                                          <p:attrName>r</p:attrName>
                                        </p:attrNameLst>
                                      </p:cBhvr>
                                    </p:animRo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par>
                          <p:cTn id="73" fill="hold" nodeType="afterGroup">
                            <p:stCondLst>
                              <p:cond delay="500"/>
                            </p:stCondLst>
                            <p:childTnLst>
                              <p:par>
                                <p:cTn id="74" presetID="8" presetClass="emph" presetSubtype="0" fill="hold" nodeType="afterEffect">
                                  <p:stCondLst>
                                    <p:cond delay="0"/>
                                  </p:stCondLst>
                                  <p:childTnLst>
                                    <p:animRot by="-5400000">
                                      <p:cBhvr>
                                        <p:cTn id="75"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3C9C990-EDFA-4CED-A001-6226F6123D42}"/>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a:extLst>
              <a:ext uri="{FF2B5EF4-FFF2-40B4-BE49-F238E27FC236}">
                <a16:creationId xmlns:a16="http://schemas.microsoft.com/office/drawing/2014/main" id="{7A59FF5C-2401-47C3-BC2D-11585B934184}"/>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7652" name="Title 1">
            <a:extLst>
              <a:ext uri="{FF2B5EF4-FFF2-40B4-BE49-F238E27FC236}">
                <a16:creationId xmlns:a16="http://schemas.microsoft.com/office/drawing/2014/main" id="{97B5CEA1-D2F4-416C-97CC-05728E563D2C}"/>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dirty="0"/>
              <a:t>Success Criteria</a:t>
            </a:r>
          </a:p>
        </p:txBody>
      </p:sp>
      <p:sp>
        <p:nvSpPr>
          <p:cNvPr id="27653" name="Title 1">
            <a:extLst>
              <a:ext uri="{FF2B5EF4-FFF2-40B4-BE49-F238E27FC236}">
                <a16:creationId xmlns:a16="http://schemas.microsoft.com/office/drawing/2014/main" id="{42781550-610A-405F-BE6A-EAD0225ABEC2}"/>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dirty="0"/>
              <a:t>Aim</a:t>
            </a:r>
          </a:p>
        </p:txBody>
      </p:sp>
      <p:sp>
        <p:nvSpPr>
          <p:cNvPr id="27654" name="Content Placeholder 15">
            <a:extLst>
              <a:ext uri="{FF2B5EF4-FFF2-40B4-BE49-F238E27FC236}">
                <a16:creationId xmlns:a16="http://schemas.microsoft.com/office/drawing/2014/main" id="{A7AE878E-10E9-425F-8FF5-0BD92A1D4964}"/>
              </a:ext>
            </a:extLst>
          </p:cNvPr>
          <p:cNvSpPr>
            <a:spLocks noGrp="1"/>
          </p:cNvSpPr>
          <p:nvPr>
            <p:ph idx="1"/>
          </p:nvPr>
        </p:nvSpPr>
        <p:spPr>
          <a:xfrm>
            <a:off x="628650" y="1127125"/>
            <a:ext cx="7886700" cy="1409700"/>
          </a:xfrm>
        </p:spPr>
        <p:txBody>
          <a:bodyPr/>
          <a:lstStyle/>
          <a:p>
            <a:pPr eaLnBrk="1" hangingPunct="1"/>
            <a:r>
              <a:rPr lang="en-GB" altLang="en-US" dirty="0"/>
              <a:t>To follow instructions for position, direction and movement.</a:t>
            </a:r>
          </a:p>
        </p:txBody>
      </p:sp>
      <p:sp>
        <p:nvSpPr>
          <p:cNvPr id="27655" name="Content Placeholder 15">
            <a:extLst>
              <a:ext uri="{FF2B5EF4-FFF2-40B4-BE49-F238E27FC236}">
                <a16:creationId xmlns:a16="http://schemas.microsoft.com/office/drawing/2014/main" id="{87BCDDB3-93D1-46D6-9F81-E3D88E44902A}"/>
              </a:ext>
            </a:extLst>
          </p:cNvPr>
          <p:cNvSpPr txBox="1">
            <a:spLocks/>
          </p:cNvSpPr>
          <p:nvPr/>
        </p:nvSpPr>
        <p:spPr bwMode="auto">
          <a:xfrm>
            <a:off x="628650" y="3467100"/>
            <a:ext cx="78867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a:t>I can use words to describe position, direction and movement.</a:t>
            </a:r>
          </a:p>
          <a:p>
            <a:pPr eaLnBrk="1" hangingPunct="1"/>
            <a:r>
              <a:rPr lang="en-GB" altLang="en-US"/>
              <a:t>I can follow instructions to complete a pattern.</a:t>
            </a:r>
          </a:p>
          <a:p>
            <a:pPr eaLnBrk="1" hangingPunct="1"/>
            <a:r>
              <a:rPr lang="en-GB" altLang="en-US"/>
              <a:t>I can make half and quarter turns.</a:t>
            </a:r>
          </a:p>
          <a:p>
            <a:pPr eaLnBrk="1" hangingPunct="1"/>
            <a:r>
              <a:rPr lang="en-GB" altLang="en-US"/>
              <a:t>I can move in clockwise and anticlockwise directions.</a:t>
            </a:r>
          </a:p>
        </p:txBody>
      </p:sp>
      <p:pic>
        <p:nvPicPr>
          <p:cNvPr id="27656" name="Picture 1">
            <a:extLst>
              <a:ext uri="{FF2B5EF4-FFF2-40B4-BE49-F238E27FC236}">
                <a16:creationId xmlns:a16="http://schemas.microsoft.com/office/drawing/2014/main" id="{8C90ED35-880C-4DB4-8CF6-76643AC5AF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404BD0A7-CF6D-41DA-ADE4-DA0A20B4AC1F}"/>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24" name="Rounded Rectangle 23">
            <a:extLst>
              <a:ext uri="{FF2B5EF4-FFF2-40B4-BE49-F238E27FC236}">
                <a16:creationId xmlns:a16="http://schemas.microsoft.com/office/drawing/2014/main" id="{FCEB18D9-184B-4E08-ADCA-F382568719CE}"/>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sp>
        <p:nvSpPr>
          <p:cNvPr id="18436" name="Title 1">
            <a:extLst>
              <a:ext uri="{FF2B5EF4-FFF2-40B4-BE49-F238E27FC236}">
                <a16:creationId xmlns:a16="http://schemas.microsoft.com/office/drawing/2014/main" id="{428E4C0A-F062-47DC-944E-591B6A52DEB6}"/>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dirty="0"/>
              <a:t>Success Criteria</a:t>
            </a:r>
          </a:p>
        </p:txBody>
      </p:sp>
      <p:sp>
        <p:nvSpPr>
          <p:cNvPr id="18437" name="Title 1">
            <a:extLst>
              <a:ext uri="{FF2B5EF4-FFF2-40B4-BE49-F238E27FC236}">
                <a16:creationId xmlns:a16="http://schemas.microsoft.com/office/drawing/2014/main" id="{C2BCACC8-F2DD-4C5D-BBD8-67BB5F03F191}"/>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spcBef>
                <a:spcPct val="0"/>
              </a:spcBef>
              <a:buFontTx/>
              <a:buNone/>
            </a:pPr>
            <a:r>
              <a:rPr lang="en-US" altLang="en-US" sz="3600" b="1" dirty="0"/>
              <a:t>Aim</a:t>
            </a:r>
          </a:p>
        </p:txBody>
      </p:sp>
      <p:sp>
        <p:nvSpPr>
          <p:cNvPr id="18438" name="Content Placeholder 15">
            <a:extLst>
              <a:ext uri="{FF2B5EF4-FFF2-40B4-BE49-F238E27FC236}">
                <a16:creationId xmlns:a16="http://schemas.microsoft.com/office/drawing/2014/main" id="{87304D4E-2E7F-4F1A-AA41-CA9554788B4F}"/>
              </a:ext>
            </a:extLst>
          </p:cNvPr>
          <p:cNvSpPr>
            <a:spLocks noGrp="1"/>
          </p:cNvSpPr>
          <p:nvPr>
            <p:ph idx="1"/>
          </p:nvPr>
        </p:nvSpPr>
        <p:spPr>
          <a:xfrm>
            <a:off x="628650" y="1127125"/>
            <a:ext cx="7886700" cy="1409700"/>
          </a:xfrm>
        </p:spPr>
        <p:txBody>
          <a:bodyPr/>
          <a:lstStyle/>
          <a:p>
            <a:pPr eaLnBrk="1" hangingPunct="1"/>
            <a:r>
              <a:rPr lang="en-GB" altLang="en-US" dirty="0"/>
              <a:t>To follow instructions for position, direction and movement.</a:t>
            </a:r>
          </a:p>
        </p:txBody>
      </p:sp>
      <p:sp>
        <p:nvSpPr>
          <p:cNvPr id="18439" name="Content Placeholder 15">
            <a:extLst>
              <a:ext uri="{FF2B5EF4-FFF2-40B4-BE49-F238E27FC236}">
                <a16:creationId xmlns:a16="http://schemas.microsoft.com/office/drawing/2014/main" id="{2ADAC890-6027-4A2B-A346-80116344625D}"/>
              </a:ext>
            </a:extLst>
          </p:cNvPr>
          <p:cNvSpPr txBox="1">
            <a:spLocks/>
          </p:cNvSpPr>
          <p:nvPr/>
        </p:nvSpPr>
        <p:spPr bwMode="auto">
          <a:xfrm>
            <a:off x="628650" y="3467100"/>
            <a:ext cx="78867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eaLnBrk="1" hangingPunct="1"/>
            <a:r>
              <a:rPr lang="en-GB" altLang="en-US"/>
              <a:t>I can use words to describe position, direction and movement.</a:t>
            </a:r>
          </a:p>
          <a:p>
            <a:pPr eaLnBrk="1" hangingPunct="1"/>
            <a:r>
              <a:rPr lang="en-GB" altLang="en-US"/>
              <a:t>I can follow instructions to complete a pattern.</a:t>
            </a:r>
          </a:p>
          <a:p>
            <a:pPr eaLnBrk="1" hangingPunct="1"/>
            <a:r>
              <a:rPr lang="en-GB" altLang="en-US"/>
              <a:t>I can make half and quarter turns.</a:t>
            </a:r>
          </a:p>
          <a:p>
            <a:pPr eaLnBrk="1" hangingPunct="1"/>
            <a:r>
              <a:rPr lang="en-GB" altLang="en-US"/>
              <a:t>I can move in clockwise and anticlockwise directions.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719A7097-4554-4F1E-8F63-C3E2B0284CDC}"/>
              </a:ext>
            </a:extLst>
          </p:cNvPr>
          <p:cNvPicPr>
            <a:picLocks noChangeAspect="1"/>
          </p:cNvPicPr>
          <p:nvPr/>
        </p:nvPicPr>
        <p:blipFill>
          <a:blip r:embed="rId2">
            <a:extLst>
              <a:ext uri="{28A0092B-C50C-407E-A947-70E740481C1C}">
                <a14:useLocalDpi xmlns:a14="http://schemas.microsoft.com/office/drawing/2010/main" val="0"/>
              </a:ext>
            </a:extLst>
          </a:blip>
          <a:srcRect t="3654" b="23997"/>
          <a:stretch>
            <a:fillRect/>
          </a:stretch>
        </p:blipFill>
        <p:spPr bwMode="auto">
          <a:xfrm>
            <a:off x="755650" y="2187575"/>
            <a:ext cx="76327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wheel 1">
            <a:extLst>
              <a:ext uri="{FF2B5EF4-FFF2-40B4-BE49-F238E27FC236}">
                <a16:creationId xmlns:a16="http://schemas.microsoft.com/office/drawing/2014/main" id="{0398DF30-14C4-425E-8EDF-85A0DABBE3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4138"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wheel 2">
            <a:extLst>
              <a:ext uri="{FF2B5EF4-FFF2-40B4-BE49-F238E27FC236}">
                <a16:creationId xmlns:a16="http://schemas.microsoft.com/office/drawing/2014/main" id="{1DFE15C6-A536-40B7-8F1C-3E25A5404A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obot 4">
            <a:extLst>
              <a:ext uri="{FF2B5EF4-FFF2-40B4-BE49-F238E27FC236}">
                <a16:creationId xmlns:a16="http://schemas.microsoft.com/office/drawing/2014/main" id="{803B9678-8B5A-4CFF-BC98-F999F3F596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8700" y="2200275"/>
            <a:ext cx="11699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EB30945-1A89-41E3-9AB3-75E0F8AE0A47}"/>
              </a:ext>
            </a:extLst>
          </p:cNvPr>
          <p:cNvSpPr/>
          <p:nvPr/>
        </p:nvSpPr>
        <p:spPr>
          <a:xfrm>
            <a:off x="3250325" y="696913"/>
            <a:ext cx="2643352"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Robot Shop</a:t>
            </a:r>
            <a:endParaRPr lang="en-GB" sz="4000" b="1" dirty="0"/>
          </a:p>
        </p:txBody>
      </p:sp>
      <p:sp>
        <p:nvSpPr>
          <p:cNvPr id="6" name="Rounded Rectangle 5">
            <a:extLst>
              <a:ext uri="{FF2B5EF4-FFF2-40B4-BE49-F238E27FC236}">
                <a16:creationId xmlns:a16="http://schemas.microsoft.com/office/drawing/2014/main" id="{1A5F2CE8-AB27-4C9C-9DA1-903B46FDA12F}"/>
              </a:ext>
            </a:extLst>
          </p:cNvPr>
          <p:cNvSpPr/>
          <p:nvPr/>
        </p:nvSpPr>
        <p:spPr>
          <a:xfrm>
            <a:off x="755650" y="1433513"/>
            <a:ext cx="7632700" cy="65087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4" name="Rectangle 6">
            <a:extLst>
              <a:ext uri="{FF2B5EF4-FFF2-40B4-BE49-F238E27FC236}">
                <a16:creationId xmlns:a16="http://schemas.microsoft.com/office/drawing/2014/main" id="{B22721B8-B8D0-46F7-8856-F84A0C7CAD64}"/>
              </a:ext>
            </a:extLst>
          </p:cNvPr>
          <p:cNvSpPr>
            <a:spLocks noChangeArrowheads="1"/>
          </p:cNvSpPr>
          <p:nvPr/>
        </p:nvSpPr>
        <p:spPr bwMode="auto">
          <a:xfrm>
            <a:off x="755650" y="154940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spcAft>
                <a:spcPts val="600"/>
              </a:spcAft>
              <a:buFontTx/>
              <a:buNone/>
            </a:pPr>
            <a:r>
              <a:rPr lang="en-GB" altLang="en-US" dirty="0">
                <a:solidFill>
                  <a:schemeClr val="tx1"/>
                </a:solidFill>
              </a:rPr>
              <a:t>Which robot’s parts spin or turn around?</a:t>
            </a:r>
          </a:p>
        </p:txBody>
      </p:sp>
      <p:pic>
        <p:nvPicPr>
          <p:cNvPr id="31753" name="robot 1">
            <a:extLst>
              <a:ext uri="{FF2B5EF4-FFF2-40B4-BE49-F238E27FC236}">
                <a16:creationId xmlns:a16="http://schemas.microsoft.com/office/drawing/2014/main" id="{7ABBD024-3ECC-4E19-9CD0-63488922B1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2405063"/>
            <a:ext cx="13954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8">
            <a:extLst>
              <a:ext uri="{FF2B5EF4-FFF2-40B4-BE49-F238E27FC236}">
                <a16:creationId xmlns:a16="http://schemas.microsoft.com/office/drawing/2014/main" id="{C96DFD10-21DB-4414-ACA1-F008B072A6F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2850" y="3744913"/>
            <a:ext cx="9890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9">
            <a:extLst>
              <a:ext uri="{FF2B5EF4-FFF2-40B4-BE49-F238E27FC236}">
                <a16:creationId xmlns:a16="http://schemas.microsoft.com/office/drawing/2014/main" id="{AF830B7B-AB0A-4D20-AA62-E105F11C994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2400"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0">
            <a:extLst>
              <a:ext uri="{FF2B5EF4-FFF2-40B4-BE49-F238E27FC236}">
                <a16:creationId xmlns:a16="http://schemas.microsoft.com/office/drawing/2014/main" id="{D9D9D989-18F9-45B5-BF58-F8523E00BD0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82775"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CDDA6DB7-A149-454F-91D4-47B637586388}"/>
              </a:ext>
            </a:extLst>
          </p:cNvPr>
          <p:cNvGrpSpPr>
            <a:grpSpLocks/>
          </p:cNvGrpSpPr>
          <p:nvPr/>
        </p:nvGrpSpPr>
        <p:grpSpPr bwMode="auto">
          <a:xfrm>
            <a:off x="2095500" y="3217863"/>
            <a:ext cx="2139950" cy="1131887"/>
            <a:chOff x="2096247" y="3218561"/>
            <a:chExt cx="2139437" cy="1131127"/>
          </a:xfrm>
        </p:grpSpPr>
        <p:pic>
          <p:nvPicPr>
            <p:cNvPr id="19484" name="Picture 7">
              <a:extLst>
                <a:ext uri="{FF2B5EF4-FFF2-40B4-BE49-F238E27FC236}">
                  <a16:creationId xmlns:a16="http://schemas.microsoft.com/office/drawing/2014/main" id="{8F1E7478-6CFC-428C-8DB9-D92BCB05600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6797" y="3218561"/>
              <a:ext cx="1248887" cy="78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a:extLst>
                <a:ext uri="{FF2B5EF4-FFF2-40B4-BE49-F238E27FC236}">
                  <a16:creationId xmlns:a16="http://schemas.microsoft.com/office/drawing/2014/main" id="{8B9E5B44-7DFD-424B-AC30-7B4A6A405A9A}"/>
                </a:ext>
              </a:extLst>
            </p:cNvPr>
            <p:cNvSpPr/>
            <p:nvPr/>
          </p:nvSpPr>
          <p:spPr>
            <a:xfrm rot="8816917">
              <a:off x="2096247" y="3883276"/>
              <a:ext cx="1185579" cy="466412"/>
            </a:xfrm>
            <a:prstGeom prst="rightArrow">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9470" name="Picture 21">
            <a:extLst>
              <a:ext uri="{FF2B5EF4-FFF2-40B4-BE49-F238E27FC236}">
                <a16:creationId xmlns:a16="http://schemas.microsoft.com/office/drawing/2014/main" id="{B67AD12C-5F49-4728-8A94-1C19F91CF2E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67513" y="3703638"/>
            <a:ext cx="268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robot 3">
            <a:extLst>
              <a:ext uri="{FF2B5EF4-FFF2-40B4-BE49-F238E27FC236}">
                <a16:creationId xmlns:a16="http://schemas.microsoft.com/office/drawing/2014/main" id="{E2A26CF8-0851-4904-8809-F76583B8EBD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65788" y="3716338"/>
            <a:ext cx="258921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60159C40-9C91-48D9-9DA3-4432CAB568E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267450" y="2625725"/>
            <a:ext cx="1385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EF7F75DF-56F2-4767-B939-7A7165E7845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951994">
            <a:off x="4527550" y="4064000"/>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3A79FDB6-9826-4A1A-AAE8-884E8C1FEBD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739767">
            <a:off x="5013325" y="4067175"/>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obot 2">
            <a:extLst>
              <a:ext uri="{FF2B5EF4-FFF2-40B4-BE49-F238E27FC236}">
                <a16:creationId xmlns:a16="http://schemas.microsoft.com/office/drawing/2014/main" id="{0642A14F-729A-403B-9E26-B824922E830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83113" y="2625725"/>
            <a:ext cx="7350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12">
            <a:extLst>
              <a:ext uri="{FF2B5EF4-FFF2-40B4-BE49-F238E27FC236}">
                <a16:creationId xmlns:a16="http://schemas.microsoft.com/office/drawing/2014/main" id="{CB3F3257-45D6-4E03-B3AC-CF9E447AC56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16" action="ppaction://hlinksldjump"/>
            <a:extLst>
              <a:ext uri="{FF2B5EF4-FFF2-40B4-BE49-F238E27FC236}">
                <a16:creationId xmlns:a16="http://schemas.microsoft.com/office/drawing/2014/main" id="{3B4D830B-C1FE-4B99-B2A4-806E8705177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35288" y="3744913"/>
            <a:ext cx="3273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INCORRECT">
            <a:extLst>
              <a:ext uri="{FF2B5EF4-FFF2-40B4-BE49-F238E27FC236}">
                <a16:creationId xmlns:a16="http://schemas.microsoft.com/office/drawing/2014/main" id="{8B6BFE9B-8850-40C5-885F-31CBDFA4B9C9}"/>
              </a:ext>
            </a:extLst>
          </p:cNvPr>
          <p:cNvGrpSpPr>
            <a:grpSpLocks/>
          </p:cNvGrpSpPr>
          <p:nvPr/>
        </p:nvGrpSpPr>
        <p:grpSpPr bwMode="auto">
          <a:xfrm>
            <a:off x="2936875" y="3749675"/>
            <a:ext cx="3271838" cy="1809750"/>
            <a:chOff x="2923257" y="2754519"/>
            <a:chExt cx="3272590" cy="1809544"/>
          </a:xfrm>
        </p:grpSpPr>
        <p:grpSp>
          <p:nvGrpSpPr>
            <p:cNvPr id="19479" name="Group 30">
              <a:extLst>
                <a:ext uri="{FF2B5EF4-FFF2-40B4-BE49-F238E27FC236}">
                  <a16:creationId xmlns:a16="http://schemas.microsoft.com/office/drawing/2014/main" id="{27563110-CED8-4EAA-BFDE-AD31DAC25A57}"/>
                </a:ext>
              </a:extLst>
            </p:cNvPr>
            <p:cNvGrpSpPr>
              <a:grpSpLocks/>
            </p:cNvGrpSpPr>
            <p:nvPr/>
          </p:nvGrpSpPr>
          <p:grpSpPr bwMode="auto">
            <a:xfrm>
              <a:off x="2923257" y="2754519"/>
              <a:ext cx="3272590" cy="1809544"/>
              <a:chOff x="2923257" y="2754519"/>
              <a:chExt cx="3272590" cy="1809544"/>
            </a:xfrm>
          </p:grpSpPr>
          <p:sp>
            <p:nvSpPr>
              <p:cNvPr id="34" name="Rounded Rectangle 33">
                <a:extLst>
                  <a:ext uri="{FF2B5EF4-FFF2-40B4-BE49-F238E27FC236}">
                    <a16:creationId xmlns:a16="http://schemas.microsoft.com/office/drawing/2014/main" id="{E9CB474A-8868-4767-9F38-A709DFFC8E08}"/>
                  </a:ext>
                </a:extLst>
              </p:cNvPr>
              <p:cNvSpPr/>
              <p:nvPr/>
            </p:nvSpPr>
            <p:spPr>
              <a:xfrm>
                <a:off x="2923257" y="2754519"/>
                <a:ext cx="3272590" cy="1809544"/>
              </a:xfrm>
              <a:prstGeom prst="roundRect">
                <a:avLst/>
              </a:prstGeom>
              <a:solidFill>
                <a:srgbClr val="EE34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3600" dirty="0"/>
                  <a:t>Incorrect</a:t>
                </a:r>
              </a:p>
            </p:txBody>
          </p:sp>
          <p:sp>
            <p:nvSpPr>
              <p:cNvPr id="35" name="Right Arrow 34">
                <a:extLst>
                  <a:ext uri="{FF2B5EF4-FFF2-40B4-BE49-F238E27FC236}">
                    <a16:creationId xmlns:a16="http://schemas.microsoft.com/office/drawing/2014/main" id="{C1E9DFFA-509A-4360-B0F8-3169D073AA51}"/>
                  </a:ext>
                </a:extLst>
              </p:cNvPr>
              <p:cNvSpPr/>
              <p:nvPr/>
            </p:nvSpPr>
            <p:spPr>
              <a:xfrm rot="10800000">
                <a:off x="4211016" y="3597386"/>
                <a:ext cx="830453" cy="700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9480" name="Picture 31">
              <a:extLst>
                <a:ext uri="{FF2B5EF4-FFF2-40B4-BE49-F238E27FC236}">
                  <a16:creationId xmlns:a16="http://schemas.microsoft.com/office/drawing/2014/main" id="{AC909979-585F-4986-8B01-D0BB5F4F5F2F}"/>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06916"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32">
              <a:extLst>
                <a:ext uri="{FF2B5EF4-FFF2-40B4-BE49-F238E27FC236}">
                  <a16:creationId xmlns:a16="http://schemas.microsoft.com/office/drawing/2014/main" id="{84C44AA2-B815-4416-8326-9DA6305BF125}"/>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flipH="1">
              <a:off x="5248110"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remove" nodeType="withEffect">
                                  <p:stCondLst>
                                    <p:cond delay="0"/>
                                  </p:stCondLst>
                                  <p:childTnLst>
                                    <p:animRot by="21600000">
                                      <p:cBhvr>
                                        <p:cTn id="6" dur="4000" fill="hold"/>
                                        <p:tgtEl>
                                          <p:spTgt spid="19"/>
                                        </p:tgtEl>
                                        <p:attrNameLst>
                                          <p:attrName>r</p:attrName>
                                        </p:attrNameLst>
                                      </p:cBhvr>
                                    </p:animRot>
                                  </p:childTnLst>
                                </p:cTn>
                              </p:par>
                              <p:par>
                                <p:cTn id="7" presetID="42" presetClass="path" presetSubtype="0" repeatCount="indefinite" accel="50000" decel="50000" autoRev="1" fill="hold" nodeType="withEffect">
                                  <p:stCondLst>
                                    <p:cond delay="0"/>
                                  </p:stCondLst>
                                  <p:childTnLst>
                                    <p:animMotion origin="layout" path="M -1.11111E-6 -1.48148E-6 L -0.00173 0.04769 " pathEditMode="relative" rAng="0" ptsTypes="AA">
                                      <p:cBhvr>
                                        <p:cTn id="8" dur="2000" fill="hold"/>
                                        <p:tgtEl>
                                          <p:spTgt spid="23"/>
                                        </p:tgtEl>
                                        <p:attrNameLst>
                                          <p:attrName>ppt_x</p:attrName>
                                          <p:attrName>ppt_y</p:attrName>
                                        </p:attrNameLst>
                                      </p:cBhvr>
                                      <p:rCtr x="-87" y="2384"/>
                                    </p:animMotion>
                                  </p:childTnLst>
                                </p:cTn>
                              </p:par>
                              <p:par>
                                <p:cTn id="9" presetID="42" presetClass="path" presetSubtype="0" repeatCount="indefinite" autoRev="1" fill="hold" nodeType="withEffect">
                                  <p:stCondLst>
                                    <p:cond delay="0"/>
                                  </p:stCondLst>
                                  <p:childTnLst>
                                    <p:animMotion origin="layout" path="M -8.33333E-7 3.7037E-6 L -0.72882 0.00509 " pathEditMode="relative" rAng="0" ptsTypes="AA">
                                      <p:cBhvr>
                                        <p:cTn id="10" dur="8000" fill="hold"/>
                                        <p:tgtEl>
                                          <p:spTgt spid="14"/>
                                        </p:tgtEl>
                                        <p:attrNameLst>
                                          <p:attrName>ppt_x</p:attrName>
                                          <p:attrName>ppt_y</p:attrName>
                                        </p:attrNameLst>
                                      </p:cBhvr>
                                      <p:rCtr x="-36441" y="255"/>
                                    </p:animMotion>
                                  </p:childTnLst>
                                </p:cTn>
                              </p:par>
                              <p:par>
                                <p:cTn id="11" presetID="42" presetClass="path" presetSubtype="0" repeatCount="indefinite" autoRev="1" fill="hold" nodeType="withEffect">
                                  <p:stCondLst>
                                    <p:cond delay="0"/>
                                  </p:stCondLst>
                                  <p:childTnLst>
                                    <p:animMotion origin="layout" path="M -2.77778E-7 3.7037E-6 L -0.72882 0.00509 " pathEditMode="relative" rAng="0" ptsTypes="AA">
                                      <p:cBhvr>
                                        <p:cTn id="12" dur="8000" fill="hold"/>
                                        <p:tgtEl>
                                          <p:spTgt spid="20"/>
                                        </p:tgtEl>
                                        <p:attrNameLst>
                                          <p:attrName>ppt_x</p:attrName>
                                          <p:attrName>ppt_y</p:attrName>
                                        </p:attrNameLst>
                                      </p:cBhvr>
                                      <p:rCtr x="-36441" y="255"/>
                                    </p:animMotion>
                                  </p:childTnLst>
                                </p:cTn>
                              </p:par>
                              <p:par>
                                <p:cTn id="13" presetID="42" presetClass="path" presetSubtype="0" repeatCount="indefinite" autoRev="1" fill="hold" nodeType="withEffect">
                                  <p:stCondLst>
                                    <p:cond delay="0"/>
                                  </p:stCondLst>
                                  <p:childTnLst>
                                    <p:animMotion origin="layout" path="M -3.33333E-6 3.33333E-6 L -0.72847 0.00231 " pathEditMode="relative" rAng="0" ptsTypes="AA">
                                      <p:cBhvr>
                                        <p:cTn id="14" dur="8000" fill="hold"/>
                                        <p:tgtEl>
                                          <p:spTgt spid="13"/>
                                        </p:tgtEl>
                                        <p:attrNameLst>
                                          <p:attrName>ppt_x</p:attrName>
                                          <p:attrName>ppt_y</p:attrName>
                                        </p:attrNameLst>
                                      </p:cBhvr>
                                      <p:rCtr x="-36424" y="116"/>
                                    </p:animMotion>
                                  </p:childTnLst>
                                </p:cTn>
                              </p:par>
                              <p:par>
                                <p:cTn id="15" presetID="8" presetClass="emph" presetSubtype="0" repeatCount="indefinite" fill="hold" nodeType="withEffect">
                                  <p:stCondLst>
                                    <p:cond delay="0"/>
                                  </p:stCondLst>
                                  <p:childTnLst>
                                    <p:animRot by="21600000">
                                      <p:cBhvr>
                                        <p:cTn id="16" dur="2000" fill="hold"/>
                                        <p:tgtEl>
                                          <p:spTgt spid="1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20"/>
                                        </p:tgtEl>
                                        <p:attrNameLst>
                                          <p:attrName>r</p:attrName>
                                        </p:attrNameLst>
                                      </p:cBhvr>
                                    </p:animRot>
                                  </p:childTnLst>
                                </p:cTn>
                              </p:par>
                              <p:par>
                                <p:cTn id="19" presetID="42" presetClass="path" presetSubtype="0" repeatCount="indefinite" accel="50000" decel="50000" autoRev="1" fill="hold" nodeType="withEffect">
                                  <p:stCondLst>
                                    <p:cond delay="0"/>
                                  </p:stCondLst>
                                  <p:childTnLst>
                                    <p:animMotion origin="layout" path="M 5.55556E-7 2.22222E-6 L -0.00035 0.21296 " pathEditMode="relative" rAng="0" ptsTypes="AA">
                                      <p:cBhvr>
                                        <p:cTn id="20" dur="2000" fill="hold"/>
                                        <p:tgtEl>
                                          <p:spTgt spid="17"/>
                                        </p:tgtEl>
                                        <p:attrNameLst>
                                          <p:attrName>ppt_x</p:attrName>
                                          <p:attrName>ppt_y</p:attrName>
                                        </p:attrNameLst>
                                      </p:cBhvr>
                                      <p:rCtr x="-17" y="10648"/>
                                    </p:animMotion>
                                  </p:childTnLst>
                                </p:cTn>
                              </p:par>
                              <p:par>
                                <p:cTn id="21" presetID="6" presetClass="emph" presetSubtype="0" repeatCount="indefinite" autoRev="1" fill="hold" nodeType="withEffect">
                                  <p:stCondLst>
                                    <p:cond delay="0"/>
                                  </p:stCondLst>
                                  <p:childTnLst>
                                    <p:animScale>
                                      <p:cBhvr>
                                        <p:cTn id="22" dur="2000" fill="hold"/>
                                        <p:tgtEl>
                                          <p:spTgt spid="17"/>
                                        </p:tgtEl>
                                      </p:cBhvr>
                                      <p:by x="150000" y="150000"/>
                                    </p:animScale>
                                  </p:childTnLst>
                                </p:cTn>
                              </p:par>
                              <p:par>
                                <p:cTn id="23" presetID="42" presetClass="path" presetSubtype="0" repeatCount="indefinite" accel="50000" decel="50000" autoRev="1" fill="hold" nodeType="withEffect">
                                  <p:stCondLst>
                                    <p:cond delay="0"/>
                                  </p:stCondLst>
                                  <p:childTnLst>
                                    <p:animMotion origin="layout" path="M -2.5E-6 0.00579 L -2.5E-6 0.26412 " pathEditMode="relative" rAng="0" ptsTypes="AA">
                                      <p:cBhvr>
                                        <p:cTn id="24" dur="2000" fill="hold"/>
                                        <p:tgtEl>
                                          <p:spTgt spid="28"/>
                                        </p:tgtEl>
                                        <p:attrNameLst>
                                          <p:attrName>ppt_x</p:attrName>
                                          <p:attrName>ppt_y</p:attrName>
                                        </p:attrNameLst>
                                      </p:cBhvr>
                                      <p:rCtr x="0" y="12917"/>
                                    </p:animMotion>
                                  </p:childTnLst>
                                </p:cTn>
                              </p:par>
                              <p:par>
                                <p:cTn id="25" presetID="6" presetClass="emph" presetSubtype="0" repeatCount="indefinite" autoRev="1" fill="hold" nodeType="withEffect">
                                  <p:stCondLst>
                                    <p:cond delay="0"/>
                                  </p:stCondLst>
                                  <p:childTnLst>
                                    <p:animScale>
                                      <p:cBhvr>
                                        <p:cTn id="26" dur="2000" fill="hold"/>
                                        <p:tgtEl>
                                          <p:spTgt spid="28"/>
                                        </p:tgtEl>
                                      </p:cBhvr>
                                      <p:by x="150000" y="150000"/>
                                    </p:animScale>
                                  </p:childTnLst>
                                </p:cTn>
                              </p:par>
                              <p:par>
                                <p:cTn id="27" presetID="42" presetClass="path" presetSubtype="0" repeatCount="indefinite" accel="50000" decel="50000" autoRev="1" fill="hold" nodeType="withEffect">
                                  <p:stCondLst>
                                    <p:cond delay="0"/>
                                  </p:stCondLst>
                                  <p:childTnLst>
                                    <p:animMotion origin="layout" path="M 2.5E-6 0.00625 L 2.5E-6 0.26088 " pathEditMode="relative" rAng="0" ptsTypes="AA">
                                      <p:cBhvr>
                                        <p:cTn id="28" dur="2000" fill="hold"/>
                                        <p:tgtEl>
                                          <p:spTgt spid="27"/>
                                        </p:tgtEl>
                                        <p:attrNameLst>
                                          <p:attrName>ppt_x</p:attrName>
                                          <p:attrName>ppt_y</p:attrName>
                                        </p:attrNameLst>
                                      </p:cBhvr>
                                      <p:rCtr x="0" y="12731"/>
                                    </p:animMotion>
                                  </p:childTnLst>
                                </p:cTn>
                              </p:par>
                              <p:par>
                                <p:cTn id="29" presetID="6" presetClass="emph" presetSubtype="0" repeatCount="indefinite" autoRev="1" fill="hold" nodeType="withEffect">
                                  <p:stCondLst>
                                    <p:cond delay="0"/>
                                  </p:stCondLst>
                                  <p:childTnLst>
                                    <p:animScale>
                                      <p:cBhvr>
                                        <p:cTn id="30"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1753"/>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nextCondLst>
                <p:cond evt="onClick" delay="0">
                  <p:tgtEl>
                    <p:spTgt spid="31753"/>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3175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nextCondLst>
                <p:cond evt="onClick" delay="0">
                  <p:tgtEl>
                    <p:spTgt spid="31759"/>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3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0" presetClass="exit" presetSubtype="0" fill="hold" nodeType="clickEffect">
                                  <p:stCondLst>
                                    <p:cond delay="0"/>
                                  </p:stCondLst>
                                  <p:childTnLst>
                                    <p:animEffect transition="out" filter="fad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051C5946-FA1D-44B0-921A-C3D879473DEF}"/>
              </a:ext>
            </a:extLst>
          </p:cNvPr>
          <p:cNvPicPr>
            <a:picLocks noChangeAspect="1"/>
          </p:cNvPicPr>
          <p:nvPr/>
        </p:nvPicPr>
        <p:blipFill>
          <a:blip r:embed="rId2">
            <a:extLst>
              <a:ext uri="{28A0092B-C50C-407E-A947-70E740481C1C}">
                <a14:useLocalDpi xmlns:a14="http://schemas.microsoft.com/office/drawing/2010/main" val="0"/>
              </a:ext>
            </a:extLst>
          </a:blip>
          <a:srcRect t="3654" b="23997"/>
          <a:stretch>
            <a:fillRect/>
          </a:stretch>
        </p:blipFill>
        <p:spPr bwMode="auto">
          <a:xfrm>
            <a:off x="755650" y="2187575"/>
            <a:ext cx="76327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wheel 1">
            <a:extLst>
              <a:ext uri="{FF2B5EF4-FFF2-40B4-BE49-F238E27FC236}">
                <a16:creationId xmlns:a16="http://schemas.microsoft.com/office/drawing/2014/main" id="{21C0F558-A1B9-4B16-8610-787E43C903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4138"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wheel 2">
            <a:extLst>
              <a:ext uri="{FF2B5EF4-FFF2-40B4-BE49-F238E27FC236}">
                <a16:creationId xmlns:a16="http://schemas.microsoft.com/office/drawing/2014/main" id="{6AF404B8-A830-43B9-B37C-11D9BCEAE2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obot 4">
            <a:extLst>
              <a:ext uri="{FF2B5EF4-FFF2-40B4-BE49-F238E27FC236}">
                <a16:creationId xmlns:a16="http://schemas.microsoft.com/office/drawing/2014/main" id="{AA0BC21E-9BD6-4DE0-8947-3F1A223A7E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8700" y="2200275"/>
            <a:ext cx="11699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128D2B57-AFAC-49B6-AD34-919CD8D9731C}"/>
              </a:ext>
            </a:extLst>
          </p:cNvPr>
          <p:cNvSpPr/>
          <p:nvPr/>
        </p:nvSpPr>
        <p:spPr>
          <a:xfrm>
            <a:off x="755650" y="1433513"/>
            <a:ext cx="7632700" cy="65087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8" name="Rectangle 6">
            <a:extLst>
              <a:ext uri="{FF2B5EF4-FFF2-40B4-BE49-F238E27FC236}">
                <a16:creationId xmlns:a16="http://schemas.microsoft.com/office/drawing/2014/main" id="{B8131B24-A8C9-4304-95DD-1570F7909584}"/>
              </a:ext>
            </a:extLst>
          </p:cNvPr>
          <p:cNvSpPr>
            <a:spLocks noChangeArrowheads="1"/>
          </p:cNvSpPr>
          <p:nvPr/>
        </p:nvSpPr>
        <p:spPr bwMode="auto">
          <a:xfrm>
            <a:off x="755650" y="154940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spcAft>
                <a:spcPts val="600"/>
              </a:spcAft>
              <a:buFontTx/>
              <a:buNone/>
            </a:pPr>
            <a:r>
              <a:rPr lang="en-GB" altLang="en-US" dirty="0">
                <a:solidFill>
                  <a:schemeClr val="tx1"/>
                </a:solidFill>
              </a:rPr>
              <a:t>Which robot’s parts move forwards and backwards?</a:t>
            </a:r>
          </a:p>
        </p:txBody>
      </p:sp>
      <p:pic>
        <p:nvPicPr>
          <p:cNvPr id="32777" name="robot 1">
            <a:extLst>
              <a:ext uri="{FF2B5EF4-FFF2-40B4-BE49-F238E27FC236}">
                <a16:creationId xmlns:a16="http://schemas.microsoft.com/office/drawing/2014/main" id="{FEC6AD4E-6CD7-45C3-AAB7-8ADCD3CEFE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2405063"/>
            <a:ext cx="13954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a:extLst>
              <a:ext uri="{FF2B5EF4-FFF2-40B4-BE49-F238E27FC236}">
                <a16:creationId xmlns:a16="http://schemas.microsoft.com/office/drawing/2014/main" id="{E17C24FB-ADC2-4A94-AF7E-8EE2EBED89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2850" y="3744913"/>
            <a:ext cx="9890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a:extLst>
              <a:ext uri="{FF2B5EF4-FFF2-40B4-BE49-F238E27FC236}">
                <a16:creationId xmlns:a16="http://schemas.microsoft.com/office/drawing/2014/main" id="{07004FF8-838A-42C9-8708-6DD50C4FD25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2400"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0">
            <a:extLst>
              <a:ext uri="{FF2B5EF4-FFF2-40B4-BE49-F238E27FC236}">
                <a16:creationId xmlns:a16="http://schemas.microsoft.com/office/drawing/2014/main" id="{0AA951AC-9990-4D31-B02E-3FE050266A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82775"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484F35F4-78F4-4DB1-B055-4BA2C551E81A}"/>
              </a:ext>
            </a:extLst>
          </p:cNvPr>
          <p:cNvGrpSpPr>
            <a:grpSpLocks/>
          </p:cNvGrpSpPr>
          <p:nvPr/>
        </p:nvGrpSpPr>
        <p:grpSpPr bwMode="auto">
          <a:xfrm>
            <a:off x="2095500" y="3217863"/>
            <a:ext cx="2139950" cy="1131887"/>
            <a:chOff x="2096247" y="3218561"/>
            <a:chExt cx="2139437" cy="1131127"/>
          </a:xfrm>
        </p:grpSpPr>
        <p:pic>
          <p:nvPicPr>
            <p:cNvPr id="20508" name="Picture 7">
              <a:extLst>
                <a:ext uri="{FF2B5EF4-FFF2-40B4-BE49-F238E27FC236}">
                  <a16:creationId xmlns:a16="http://schemas.microsoft.com/office/drawing/2014/main" id="{CADB2829-223F-431D-BE37-E87B277732F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6797" y="3218561"/>
              <a:ext cx="1248887" cy="78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a:extLst>
                <a:ext uri="{FF2B5EF4-FFF2-40B4-BE49-F238E27FC236}">
                  <a16:creationId xmlns:a16="http://schemas.microsoft.com/office/drawing/2014/main" id="{79E0D651-A94A-4824-9E12-0C2E9679B107}"/>
                </a:ext>
              </a:extLst>
            </p:cNvPr>
            <p:cNvSpPr/>
            <p:nvPr/>
          </p:nvSpPr>
          <p:spPr>
            <a:xfrm rot="8816917">
              <a:off x="2096247" y="3883276"/>
              <a:ext cx="1185579" cy="466412"/>
            </a:xfrm>
            <a:prstGeom prst="rightArrow">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0494" name="Picture 21">
            <a:extLst>
              <a:ext uri="{FF2B5EF4-FFF2-40B4-BE49-F238E27FC236}">
                <a16:creationId xmlns:a16="http://schemas.microsoft.com/office/drawing/2014/main" id="{0BB19614-FA8D-4663-BB32-66051935F01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67513" y="3703638"/>
            <a:ext cx="268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robot 3">
            <a:extLst>
              <a:ext uri="{FF2B5EF4-FFF2-40B4-BE49-F238E27FC236}">
                <a16:creationId xmlns:a16="http://schemas.microsoft.com/office/drawing/2014/main" id="{0A722833-A106-4126-91A1-1B9D0D495CF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65788" y="3716338"/>
            <a:ext cx="258921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0CCAC8AB-13E7-497C-B779-07A89BEF1CA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267450" y="2625725"/>
            <a:ext cx="1385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304759AB-062A-4E3D-86B5-447C15654F2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951994">
            <a:off x="4527550" y="4064000"/>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DBEEA993-304C-42EB-869A-1F24EEE94BE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739767">
            <a:off x="5013325" y="4067175"/>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obot 2">
            <a:extLst>
              <a:ext uri="{FF2B5EF4-FFF2-40B4-BE49-F238E27FC236}">
                <a16:creationId xmlns:a16="http://schemas.microsoft.com/office/drawing/2014/main" id="{EC494CCD-57BB-4B7C-B84E-DC4DFC3428E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83113" y="2625725"/>
            <a:ext cx="7350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12">
            <a:extLst>
              <a:ext uri="{FF2B5EF4-FFF2-40B4-BE49-F238E27FC236}">
                <a16:creationId xmlns:a16="http://schemas.microsoft.com/office/drawing/2014/main" id="{4A25964D-166D-447E-9A83-D6AC2091D82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rId16" action="ppaction://hlinksldjump"/>
            <a:extLst>
              <a:ext uri="{FF2B5EF4-FFF2-40B4-BE49-F238E27FC236}">
                <a16:creationId xmlns:a16="http://schemas.microsoft.com/office/drawing/2014/main" id="{94623025-9454-4EED-8F6B-F41987538013}"/>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35288" y="3744913"/>
            <a:ext cx="3273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INCORRECT">
            <a:extLst>
              <a:ext uri="{FF2B5EF4-FFF2-40B4-BE49-F238E27FC236}">
                <a16:creationId xmlns:a16="http://schemas.microsoft.com/office/drawing/2014/main" id="{2BD1429B-6E95-4048-B87C-D38DD47A8AD0}"/>
              </a:ext>
            </a:extLst>
          </p:cNvPr>
          <p:cNvGrpSpPr>
            <a:grpSpLocks/>
          </p:cNvGrpSpPr>
          <p:nvPr/>
        </p:nvGrpSpPr>
        <p:grpSpPr bwMode="auto">
          <a:xfrm>
            <a:off x="2936875" y="3749675"/>
            <a:ext cx="3271838" cy="1809750"/>
            <a:chOff x="2923257" y="2754519"/>
            <a:chExt cx="3272590" cy="1809544"/>
          </a:xfrm>
        </p:grpSpPr>
        <p:grpSp>
          <p:nvGrpSpPr>
            <p:cNvPr id="20503" name="Group 25">
              <a:extLst>
                <a:ext uri="{FF2B5EF4-FFF2-40B4-BE49-F238E27FC236}">
                  <a16:creationId xmlns:a16="http://schemas.microsoft.com/office/drawing/2014/main" id="{38CFEA60-DB0D-4A8C-BF97-AEAB83E7A15E}"/>
                </a:ext>
              </a:extLst>
            </p:cNvPr>
            <p:cNvGrpSpPr>
              <a:grpSpLocks/>
            </p:cNvGrpSpPr>
            <p:nvPr/>
          </p:nvGrpSpPr>
          <p:grpSpPr bwMode="auto">
            <a:xfrm>
              <a:off x="2923257" y="2754519"/>
              <a:ext cx="3272590" cy="1809544"/>
              <a:chOff x="2923257" y="2754519"/>
              <a:chExt cx="3272590" cy="1809544"/>
            </a:xfrm>
          </p:grpSpPr>
          <p:sp>
            <p:nvSpPr>
              <p:cNvPr id="31" name="Rounded Rectangle 30">
                <a:extLst>
                  <a:ext uri="{FF2B5EF4-FFF2-40B4-BE49-F238E27FC236}">
                    <a16:creationId xmlns:a16="http://schemas.microsoft.com/office/drawing/2014/main" id="{2DD6426D-473B-4680-B825-B37E18E58FFC}"/>
                  </a:ext>
                </a:extLst>
              </p:cNvPr>
              <p:cNvSpPr/>
              <p:nvPr/>
            </p:nvSpPr>
            <p:spPr>
              <a:xfrm>
                <a:off x="2923257" y="2754519"/>
                <a:ext cx="3272590" cy="1809544"/>
              </a:xfrm>
              <a:prstGeom prst="roundRect">
                <a:avLst/>
              </a:prstGeom>
              <a:solidFill>
                <a:srgbClr val="EE34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3600" dirty="0"/>
                  <a:t>Incorrect</a:t>
                </a:r>
              </a:p>
            </p:txBody>
          </p:sp>
          <p:sp>
            <p:nvSpPr>
              <p:cNvPr id="32" name="Right Arrow 31">
                <a:extLst>
                  <a:ext uri="{FF2B5EF4-FFF2-40B4-BE49-F238E27FC236}">
                    <a16:creationId xmlns:a16="http://schemas.microsoft.com/office/drawing/2014/main" id="{E6F156D0-F9F3-491D-83B2-A86E9D4C1B0A}"/>
                  </a:ext>
                </a:extLst>
              </p:cNvPr>
              <p:cNvSpPr/>
              <p:nvPr/>
            </p:nvSpPr>
            <p:spPr>
              <a:xfrm rot="10800000">
                <a:off x="4211016" y="3597386"/>
                <a:ext cx="830453" cy="700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0504" name="Picture 28">
              <a:extLst>
                <a:ext uri="{FF2B5EF4-FFF2-40B4-BE49-F238E27FC236}">
                  <a16:creationId xmlns:a16="http://schemas.microsoft.com/office/drawing/2014/main" id="{60298390-73FB-4151-B3F1-9A538E09253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06916"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29">
              <a:extLst>
                <a:ext uri="{FF2B5EF4-FFF2-40B4-BE49-F238E27FC236}">
                  <a16:creationId xmlns:a16="http://schemas.microsoft.com/office/drawing/2014/main" id="{52E64CDE-9122-49B4-ACDC-60B873931189}"/>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flipH="1">
              <a:off x="5248110"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a16="http://schemas.microsoft.com/office/drawing/2014/main" id="{2C4428E4-EE1D-46AA-90EC-2AED3D99C818}"/>
              </a:ext>
            </a:extLst>
          </p:cNvPr>
          <p:cNvSpPr/>
          <p:nvPr/>
        </p:nvSpPr>
        <p:spPr>
          <a:xfrm>
            <a:off x="3250325" y="696913"/>
            <a:ext cx="2643352"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Robot Shop</a:t>
            </a:r>
            <a:endParaRPr lang="en-GB" sz="4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remove" nodeType="withEffect">
                                  <p:stCondLst>
                                    <p:cond delay="0"/>
                                  </p:stCondLst>
                                  <p:childTnLst>
                                    <p:animRot by="21600000">
                                      <p:cBhvr>
                                        <p:cTn id="6" dur="4000" fill="hold"/>
                                        <p:tgtEl>
                                          <p:spTgt spid="19"/>
                                        </p:tgtEl>
                                        <p:attrNameLst>
                                          <p:attrName>r</p:attrName>
                                        </p:attrNameLst>
                                      </p:cBhvr>
                                    </p:animRot>
                                  </p:childTnLst>
                                </p:cTn>
                              </p:par>
                              <p:par>
                                <p:cTn id="7" presetID="42" presetClass="path" presetSubtype="0" repeatCount="indefinite" accel="50000" decel="50000" autoRev="1" fill="hold" nodeType="withEffect">
                                  <p:stCondLst>
                                    <p:cond delay="0"/>
                                  </p:stCondLst>
                                  <p:childTnLst>
                                    <p:animMotion origin="layout" path="M -1.11111E-6 -1.48148E-6 L -0.00173 0.04769 " pathEditMode="relative" rAng="0" ptsTypes="AA">
                                      <p:cBhvr>
                                        <p:cTn id="8" dur="2000" fill="hold"/>
                                        <p:tgtEl>
                                          <p:spTgt spid="23"/>
                                        </p:tgtEl>
                                        <p:attrNameLst>
                                          <p:attrName>ppt_x</p:attrName>
                                          <p:attrName>ppt_y</p:attrName>
                                        </p:attrNameLst>
                                      </p:cBhvr>
                                      <p:rCtr x="-87" y="2384"/>
                                    </p:animMotion>
                                  </p:childTnLst>
                                </p:cTn>
                              </p:par>
                              <p:par>
                                <p:cTn id="9" presetID="42" presetClass="path" presetSubtype="0" repeatCount="indefinite" autoRev="1" fill="hold" nodeType="withEffect">
                                  <p:stCondLst>
                                    <p:cond delay="0"/>
                                  </p:stCondLst>
                                  <p:childTnLst>
                                    <p:animMotion origin="layout" path="M -8.33333E-7 3.7037E-6 L -0.72882 0.00509 " pathEditMode="relative" rAng="0" ptsTypes="AA">
                                      <p:cBhvr>
                                        <p:cTn id="10" dur="8000" fill="hold"/>
                                        <p:tgtEl>
                                          <p:spTgt spid="14"/>
                                        </p:tgtEl>
                                        <p:attrNameLst>
                                          <p:attrName>ppt_x</p:attrName>
                                          <p:attrName>ppt_y</p:attrName>
                                        </p:attrNameLst>
                                      </p:cBhvr>
                                      <p:rCtr x="-36441" y="255"/>
                                    </p:animMotion>
                                  </p:childTnLst>
                                </p:cTn>
                              </p:par>
                              <p:par>
                                <p:cTn id="11" presetID="42" presetClass="path" presetSubtype="0" repeatCount="indefinite" autoRev="1" fill="hold" nodeType="withEffect">
                                  <p:stCondLst>
                                    <p:cond delay="0"/>
                                  </p:stCondLst>
                                  <p:childTnLst>
                                    <p:animMotion origin="layout" path="M -2.77778E-7 3.7037E-6 L -0.72882 0.00509 " pathEditMode="relative" rAng="0" ptsTypes="AA">
                                      <p:cBhvr>
                                        <p:cTn id="12" dur="8000" fill="hold"/>
                                        <p:tgtEl>
                                          <p:spTgt spid="20"/>
                                        </p:tgtEl>
                                        <p:attrNameLst>
                                          <p:attrName>ppt_x</p:attrName>
                                          <p:attrName>ppt_y</p:attrName>
                                        </p:attrNameLst>
                                      </p:cBhvr>
                                      <p:rCtr x="-36441" y="255"/>
                                    </p:animMotion>
                                  </p:childTnLst>
                                </p:cTn>
                              </p:par>
                              <p:par>
                                <p:cTn id="13" presetID="42" presetClass="path" presetSubtype="0" repeatCount="indefinite" autoRev="1" fill="hold" nodeType="withEffect">
                                  <p:stCondLst>
                                    <p:cond delay="0"/>
                                  </p:stCondLst>
                                  <p:childTnLst>
                                    <p:animMotion origin="layout" path="M -3.33333E-6 3.33333E-6 L -0.72847 0.00231 " pathEditMode="relative" rAng="0" ptsTypes="AA">
                                      <p:cBhvr>
                                        <p:cTn id="14" dur="8000" fill="hold"/>
                                        <p:tgtEl>
                                          <p:spTgt spid="13"/>
                                        </p:tgtEl>
                                        <p:attrNameLst>
                                          <p:attrName>ppt_x</p:attrName>
                                          <p:attrName>ppt_y</p:attrName>
                                        </p:attrNameLst>
                                      </p:cBhvr>
                                      <p:rCtr x="-36424" y="116"/>
                                    </p:animMotion>
                                  </p:childTnLst>
                                </p:cTn>
                              </p:par>
                              <p:par>
                                <p:cTn id="15" presetID="8" presetClass="emph" presetSubtype="0" repeatCount="indefinite" fill="hold" nodeType="withEffect">
                                  <p:stCondLst>
                                    <p:cond delay="0"/>
                                  </p:stCondLst>
                                  <p:childTnLst>
                                    <p:animRot by="21600000">
                                      <p:cBhvr>
                                        <p:cTn id="16" dur="2000" fill="hold"/>
                                        <p:tgtEl>
                                          <p:spTgt spid="1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20"/>
                                        </p:tgtEl>
                                        <p:attrNameLst>
                                          <p:attrName>r</p:attrName>
                                        </p:attrNameLst>
                                      </p:cBhvr>
                                    </p:animRot>
                                  </p:childTnLst>
                                </p:cTn>
                              </p:par>
                              <p:par>
                                <p:cTn id="19" presetID="42" presetClass="path" presetSubtype="0" repeatCount="indefinite" accel="50000" decel="50000" autoRev="1" fill="hold" nodeType="withEffect">
                                  <p:stCondLst>
                                    <p:cond delay="0"/>
                                  </p:stCondLst>
                                  <p:childTnLst>
                                    <p:animMotion origin="layout" path="M 5.55556E-7 2.22222E-6 L -0.00035 0.21296 " pathEditMode="relative" rAng="0" ptsTypes="AA">
                                      <p:cBhvr>
                                        <p:cTn id="20" dur="2000" fill="hold"/>
                                        <p:tgtEl>
                                          <p:spTgt spid="17"/>
                                        </p:tgtEl>
                                        <p:attrNameLst>
                                          <p:attrName>ppt_x</p:attrName>
                                          <p:attrName>ppt_y</p:attrName>
                                        </p:attrNameLst>
                                      </p:cBhvr>
                                      <p:rCtr x="-17" y="10648"/>
                                    </p:animMotion>
                                  </p:childTnLst>
                                </p:cTn>
                              </p:par>
                              <p:par>
                                <p:cTn id="21" presetID="6" presetClass="emph" presetSubtype="0" repeatCount="indefinite" autoRev="1" fill="hold" nodeType="withEffect">
                                  <p:stCondLst>
                                    <p:cond delay="0"/>
                                  </p:stCondLst>
                                  <p:childTnLst>
                                    <p:animScale>
                                      <p:cBhvr>
                                        <p:cTn id="22" dur="2000" fill="hold"/>
                                        <p:tgtEl>
                                          <p:spTgt spid="17"/>
                                        </p:tgtEl>
                                      </p:cBhvr>
                                      <p:by x="150000" y="150000"/>
                                    </p:animScale>
                                  </p:childTnLst>
                                </p:cTn>
                              </p:par>
                              <p:par>
                                <p:cTn id="23" presetID="42" presetClass="path" presetSubtype="0" repeatCount="indefinite" accel="50000" decel="50000" autoRev="1" fill="hold" nodeType="withEffect">
                                  <p:stCondLst>
                                    <p:cond delay="0"/>
                                  </p:stCondLst>
                                  <p:childTnLst>
                                    <p:animMotion origin="layout" path="M -2.5E-6 0.00579 L -2.5E-6 0.26412 " pathEditMode="relative" rAng="0" ptsTypes="AA">
                                      <p:cBhvr>
                                        <p:cTn id="24" dur="2000" fill="hold"/>
                                        <p:tgtEl>
                                          <p:spTgt spid="28"/>
                                        </p:tgtEl>
                                        <p:attrNameLst>
                                          <p:attrName>ppt_x</p:attrName>
                                          <p:attrName>ppt_y</p:attrName>
                                        </p:attrNameLst>
                                      </p:cBhvr>
                                      <p:rCtr x="0" y="12917"/>
                                    </p:animMotion>
                                  </p:childTnLst>
                                </p:cTn>
                              </p:par>
                              <p:par>
                                <p:cTn id="25" presetID="6" presetClass="emph" presetSubtype="0" repeatCount="indefinite" autoRev="1" fill="hold" nodeType="withEffect">
                                  <p:stCondLst>
                                    <p:cond delay="0"/>
                                  </p:stCondLst>
                                  <p:childTnLst>
                                    <p:animScale>
                                      <p:cBhvr>
                                        <p:cTn id="26" dur="2000" fill="hold"/>
                                        <p:tgtEl>
                                          <p:spTgt spid="28"/>
                                        </p:tgtEl>
                                      </p:cBhvr>
                                      <p:by x="150000" y="150000"/>
                                    </p:animScale>
                                  </p:childTnLst>
                                </p:cTn>
                              </p:par>
                              <p:par>
                                <p:cTn id="27" presetID="42" presetClass="path" presetSubtype="0" repeatCount="indefinite" accel="50000" decel="50000" autoRev="1" fill="hold" nodeType="withEffect">
                                  <p:stCondLst>
                                    <p:cond delay="0"/>
                                  </p:stCondLst>
                                  <p:childTnLst>
                                    <p:animMotion origin="layout" path="M 2.5E-6 0.00625 L 2.5E-6 0.26088 " pathEditMode="relative" rAng="0" ptsTypes="AA">
                                      <p:cBhvr>
                                        <p:cTn id="28" dur="2000" fill="hold"/>
                                        <p:tgtEl>
                                          <p:spTgt spid="27"/>
                                        </p:tgtEl>
                                        <p:attrNameLst>
                                          <p:attrName>ppt_x</p:attrName>
                                          <p:attrName>ppt_y</p:attrName>
                                        </p:attrNameLst>
                                      </p:cBhvr>
                                      <p:rCtr x="0" y="12731"/>
                                    </p:animMotion>
                                  </p:childTnLst>
                                </p:cTn>
                              </p:par>
                              <p:par>
                                <p:cTn id="29" presetID="6" presetClass="emph" presetSubtype="0" repeatCount="indefinite" autoRev="1" fill="hold" nodeType="withEffect">
                                  <p:stCondLst>
                                    <p:cond delay="0"/>
                                  </p:stCondLst>
                                  <p:childTnLst>
                                    <p:animScale>
                                      <p:cBhvr>
                                        <p:cTn id="30"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3277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nextCondLst>
                <p:cond evt="onClick" delay="0">
                  <p:tgtEl>
                    <p:spTgt spid="32777"/>
                  </p:tgtEl>
                </p:cond>
              </p:nextCondLst>
            </p:seq>
            <p:seq concurrent="1" nextAc="seek">
              <p:cTn id="43" restart="whenNotActive" fill="hold" evtFilter="cancelBubble" nodeType="interactiveSeq">
                <p:stCondLst>
                  <p:cond evt="onClick" delay="0">
                    <p:tgtEl>
                      <p:spTgt spid="32783"/>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nextCondLst>
                <p:cond evt="onClick" delay="0">
                  <p:tgtEl>
                    <p:spTgt spid="32783"/>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exit" presetSubtype="0" fill="hold" nodeType="clickEffect">
                                  <p:stCondLst>
                                    <p:cond delay="0"/>
                                  </p:stCondLst>
                                  <p:childTnLst>
                                    <p:set>
                                      <p:cBhvr>
                                        <p:cTn id="5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13743EC0-D0EC-48DF-8B9C-F73FEF7EF445}"/>
              </a:ext>
            </a:extLst>
          </p:cNvPr>
          <p:cNvPicPr>
            <a:picLocks noChangeAspect="1"/>
          </p:cNvPicPr>
          <p:nvPr/>
        </p:nvPicPr>
        <p:blipFill>
          <a:blip r:embed="rId2">
            <a:extLst>
              <a:ext uri="{28A0092B-C50C-407E-A947-70E740481C1C}">
                <a14:useLocalDpi xmlns:a14="http://schemas.microsoft.com/office/drawing/2010/main" val="0"/>
              </a:ext>
            </a:extLst>
          </a:blip>
          <a:srcRect t="3654" b="23997"/>
          <a:stretch>
            <a:fillRect/>
          </a:stretch>
        </p:blipFill>
        <p:spPr bwMode="auto">
          <a:xfrm>
            <a:off x="755650" y="2187575"/>
            <a:ext cx="76327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wheel 1">
            <a:extLst>
              <a:ext uri="{FF2B5EF4-FFF2-40B4-BE49-F238E27FC236}">
                <a16:creationId xmlns:a16="http://schemas.microsoft.com/office/drawing/2014/main" id="{897C9209-B6F5-4DB0-967A-020121AA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4138"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wheel 2">
            <a:extLst>
              <a:ext uri="{FF2B5EF4-FFF2-40B4-BE49-F238E27FC236}">
                <a16:creationId xmlns:a16="http://schemas.microsoft.com/office/drawing/2014/main" id="{325624F5-C3D4-4C25-ADF2-D73DBF6373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obot 4">
            <a:extLst>
              <a:ext uri="{FF2B5EF4-FFF2-40B4-BE49-F238E27FC236}">
                <a16:creationId xmlns:a16="http://schemas.microsoft.com/office/drawing/2014/main" id="{22E073CE-56E6-4DD0-9500-101E8F9E11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8700" y="2200275"/>
            <a:ext cx="11699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231C08DA-46F9-4155-8A46-151C54B2B46A}"/>
              </a:ext>
            </a:extLst>
          </p:cNvPr>
          <p:cNvSpPr/>
          <p:nvPr/>
        </p:nvSpPr>
        <p:spPr>
          <a:xfrm>
            <a:off x="755650" y="1433513"/>
            <a:ext cx="7632700" cy="65087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2" name="Rectangle 6">
            <a:extLst>
              <a:ext uri="{FF2B5EF4-FFF2-40B4-BE49-F238E27FC236}">
                <a16:creationId xmlns:a16="http://schemas.microsoft.com/office/drawing/2014/main" id="{B814B416-C0D2-4503-B891-7784EF89DABF}"/>
              </a:ext>
            </a:extLst>
          </p:cNvPr>
          <p:cNvSpPr>
            <a:spLocks noChangeArrowheads="1"/>
          </p:cNvSpPr>
          <p:nvPr/>
        </p:nvSpPr>
        <p:spPr bwMode="auto">
          <a:xfrm>
            <a:off x="755650" y="154940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spcAft>
                <a:spcPts val="600"/>
              </a:spcAft>
              <a:buFontTx/>
              <a:buNone/>
            </a:pPr>
            <a:r>
              <a:rPr lang="en-GB" altLang="en-US" dirty="0">
                <a:solidFill>
                  <a:schemeClr val="tx1"/>
                </a:solidFill>
              </a:rPr>
              <a:t>Which robot’s parts move up and down?</a:t>
            </a:r>
          </a:p>
        </p:txBody>
      </p:sp>
      <p:pic>
        <p:nvPicPr>
          <p:cNvPr id="33801" name="robot 1">
            <a:extLst>
              <a:ext uri="{FF2B5EF4-FFF2-40B4-BE49-F238E27FC236}">
                <a16:creationId xmlns:a16="http://schemas.microsoft.com/office/drawing/2014/main" id="{7BDE6B60-51E8-4FCF-8E14-E185EA8D78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2405063"/>
            <a:ext cx="13954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a:extLst>
              <a:ext uri="{FF2B5EF4-FFF2-40B4-BE49-F238E27FC236}">
                <a16:creationId xmlns:a16="http://schemas.microsoft.com/office/drawing/2014/main" id="{E7496804-E821-4BB0-B11F-E10DF1D442B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2850" y="3744913"/>
            <a:ext cx="9890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9">
            <a:extLst>
              <a:ext uri="{FF2B5EF4-FFF2-40B4-BE49-F238E27FC236}">
                <a16:creationId xmlns:a16="http://schemas.microsoft.com/office/drawing/2014/main" id="{09F0CE11-C188-4680-B8FE-397B4566387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2400"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0">
            <a:extLst>
              <a:ext uri="{FF2B5EF4-FFF2-40B4-BE49-F238E27FC236}">
                <a16:creationId xmlns:a16="http://schemas.microsoft.com/office/drawing/2014/main" id="{9B11B15F-1B89-43AE-8B7F-56A5735C283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82775"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CC1121E7-0721-465A-A5C1-B5D5CF72844F}"/>
              </a:ext>
            </a:extLst>
          </p:cNvPr>
          <p:cNvGrpSpPr>
            <a:grpSpLocks/>
          </p:cNvGrpSpPr>
          <p:nvPr/>
        </p:nvGrpSpPr>
        <p:grpSpPr bwMode="auto">
          <a:xfrm>
            <a:off x="2095500" y="3217863"/>
            <a:ext cx="2139950" cy="1131887"/>
            <a:chOff x="2096247" y="3218561"/>
            <a:chExt cx="2139437" cy="1131127"/>
          </a:xfrm>
        </p:grpSpPr>
        <p:pic>
          <p:nvPicPr>
            <p:cNvPr id="21532" name="Picture 7">
              <a:extLst>
                <a:ext uri="{FF2B5EF4-FFF2-40B4-BE49-F238E27FC236}">
                  <a16:creationId xmlns:a16="http://schemas.microsoft.com/office/drawing/2014/main" id="{798811B4-2C43-4BED-BCDB-812216479DE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6797" y="3218561"/>
              <a:ext cx="1248887" cy="78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a:extLst>
                <a:ext uri="{FF2B5EF4-FFF2-40B4-BE49-F238E27FC236}">
                  <a16:creationId xmlns:a16="http://schemas.microsoft.com/office/drawing/2014/main" id="{4C1AE48E-55AB-487B-B0F4-273D374A9D37}"/>
                </a:ext>
              </a:extLst>
            </p:cNvPr>
            <p:cNvSpPr/>
            <p:nvPr/>
          </p:nvSpPr>
          <p:spPr>
            <a:xfrm rot="8816917">
              <a:off x="2096247" y="3883276"/>
              <a:ext cx="1185579" cy="466412"/>
            </a:xfrm>
            <a:prstGeom prst="rightArrow">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1518" name="Picture 21">
            <a:extLst>
              <a:ext uri="{FF2B5EF4-FFF2-40B4-BE49-F238E27FC236}">
                <a16:creationId xmlns:a16="http://schemas.microsoft.com/office/drawing/2014/main" id="{6FBAE59F-D923-449E-83F9-0A1C207473A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67513" y="3703638"/>
            <a:ext cx="268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robot 3">
            <a:extLst>
              <a:ext uri="{FF2B5EF4-FFF2-40B4-BE49-F238E27FC236}">
                <a16:creationId xmlns:a16="http://schemas.microsoft.com/office/drawing/2014/main" id="{04A80C5D-79D1-4794-A866-98EFBA37248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65788" y="3716338"/>
            <a:ext cx="258921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AAFF34C4-3FEE-4C96-8C8E-BE4897DD913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267450" y="2625725"/>
            <a:ext cx="1385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BCA0EB38-59B8-4E8B-9ACC-DB02A3DDB9A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951994">
            <a:off x="4527550" y="4064000"/>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8B07C798-42B6-4332-BBB6-6A1F4F24666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739767">
            <a:off x="5013325" y="4067175"/>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obot 2">
            <a:extLst>
              <a:ext uri="{FF2B5EF4-FFF2-40B4-BE49-F238E27FC236}">
                <a16:creationId xmlns:a16="http://schemas.microsoft.com/office/drawing/2014/main" id="{06C8F403-6763-4542-95E5-A189F8E131BD}"/>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83113" y="2625725"/>
            <a:ext cx="7350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2">
            <a:extLst>
              <a:ext uri="{FF2B5EF4-FFF2-40B4-BE49-F238E27FC236}">
                <a16:creationId xmlns:a16="http://schemas.microsoft.com/office/drawing/2014/main" id="{83E6CD06-18B9-4CC3-B0EA-75FFF23633D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rId16" action="ppaction://hlinksldjump"/>
            <a:extLst>
              <a:ext uri="{FF2B5EF4-FFF2-40B4-BE49-F238E27FC236}">
                <a16:creationId xmlns:a16="http://schemas.microsoft.com/office/drawing/2014/main" id="{0C45D060-E55F-4ED8-A0A3-BBD946DD02D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35288" y="3744913"/>
            <a:ext cx="3273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INCORRECT">
            <a:extLst>
              <a:ext uri="{FF2B5EF4-FFF2-40B4-BE49-F238E27FC236}">
                <a16:creationId xmlns:a16="http://schemas.microsoft.com/office/drawing/2014/main" id="{3491CAF1-5E8D-4A09-8AA2-27D7AF915C70}"/>
              </a:ext>
            </a:extLst>
          </p:cNvPr>
          <p:cNvGrpSpPr>
            <a:grpSpLocks/>
          </p:cNvGrpSpPr>
          <p:nvPr/>
        </p:nvGrpSpPr>
        <p:grpSpPr bwMode="auto">
          <a:xfrm>
            <a:off x="2936875" y="3749675"/>
            <a:ext cx="3271838" cy="1809750"/>
            <a:chOff x="2923257" y="2754519"/>
            <a:chExt cx="3272590" cy="1809544"/>
          </a:xfrm>
        </p:grpSpPr>
        <p:grpSp>
          <p:nvGrpSpPr>
            <p:cNvPr id="21527" name="Group 25">
              <a:extLst>
                <a:ext uri="{FF2B5EF4-FFF2-40B4-BE49-F238E27FC236}">
                  <a16:creationId xmlns:a16="http://schemas.microsoft.com/office/drawing/2014/main" id="{EDD90619-4157-4B80-B6E6-B5D1AD3A631D}"/>
                </a:ext>
              </a:extLst>
            </p:cNvPr>
            <p:cNvGrpSpPr>
              <a:grpSpLocks/>
            </p:cNvGrpSpPr>
            <p:nvPr/>
          </p:nvGrpSpPr>
          <p:grpSpPr bwMode="auto">
            <a:xfrm>
              <a:off x="2923257" y="2754519"/>
              <a:ext cx="3272590" cy="1809544"/>
              <a:chOff x="2923257" y="2754519"/>
              <a:chExt cx="3272590" cy="1809544"/>
            </a:xfrm>
          </p:grpSpPr>
          <p:sp>
            <p:nvSpPr>
              <p:cNvPr id="31" name="Rounded Rectangle 30">
                <a:extLst>
                  <a:ext uri="{FF2B5EF4-FFF2-40B4-BE49-F238E27FC236}">
                    <a16:creationId xmlns:a16="http://schemas.microsoft.com/office/drawing/2014/main" id="{C7FFB057-7BAB-4AF8-83A9-D354EDE40541}"/>
                  </a:ext>
                </a:extLst>
              </p:cNvPr>
              <p:cNvSpPr/>
              <p:nvPr/>
            </p:nvSpPr>
            <p:spPr>
              <a:xfrm>
                <a:off x="2923257" y="2754519"/>
                <a:ext cx="3272590" cy="1809544"/>
              </a:xfrm>
              <a:prstGeom prst="roundRect">
                <a:avLst/>
              </a:prstGeom>
              <a:solidFill>
                <a:srgbClr val="EE34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3600" dirty="0"/>
                  <a:t>Incorrect</a:t>
                </a:r>
              </a:p>
            </p:txBody>
          </p:sp>
          <p:sp>
            <p:nvSpPr>
              <p:cNvPr id="32" name="Right Arrow 31">
                <a:extLst>
                  <a:ext uri="{FF2B5EF4-FFF2-40B4-BE49-F238E27FC236}">
                    <a16:creationId xmlns:a16="http://schemas.microsoft.com/office/drawing/2014/main" id="{07B10C7A-530F-416D-8985-5C932CE4557D}"/>
                  </a:ext>
                </a:extLst>
              </p:cNvPr>
              <p:cNvSpPr/>
              <p:nvPr/>
            </p:nvSpPr>
            <p:spPr>
              <a:xfrm rot="10800000">
                <a:off x="4211016" y="3597386"/>
                <a:ext cx="830453" cy="700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1528" name="Picture 28">
              <a:extLst>
                <a:ext uri="{FF2B5EF4-FFF2-40B4-BE49-F238E27FC236}">
                  <a16:creationId xmlns:a16="http://schemas.microsoft.com/office/drawing/2014/main" id="{6974893E-E5B1-45D8-9959-CC5961F917EE}"/>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06916"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9">
              <a:extLst>
                <a:ext uri="{FF2B5EF4-FFF2-40B4-BE49-F238E27FC236}">
                  <a16:creationId xmlns:a16="http://schemas.microsoft.com/office/drawing/2014/main" id="{90455A4F-4BD7-4660-8A88-7DF33B5F63C7}"/>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flipH="1">
              <a:off x="5248110"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a16="http://schemas.microsoft.com/office/drawing/2014/main" id="{0F180A23-418A-434D-988D-1DBE511E1351}"/>
              </a:ext>
            </a:extLst>
          </p:cNvPr>
          <p:cNvSpPr/>
          <p:nvPr/>
        </p:nvSpPr>
        <p:spPr>
          <a:xfrm>
            <a:off x="3250325" y="696913"/>
            <a:ext cx="2643352"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Robot Shop</a:t>
            </a:r>
            <a:endParaRPr lang="en-GB" sz="4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remove" nodeType="withEffect">
                                  <p:stCondLst>
                                    <p:cond delay="0"/>
                                  </p:stCondLst>
                                  <p:childTnLst>
                                    <p:animRot by="21600000">
                                      <p:cBhvr>
                                        <p:cTn id="6" dur="4000" fill="hold"/>
                                        <p:tgtEl>
                                          <p:spTgt spid="19"/>
                                        </p:tgtEl>
                                        <p:attrNameLst>
                                          <p:attrName>r</p:attrName>
                                        </p:attrNameLst>
                                      </p:cBhvr>
                                    </p:animRot>
                                  </p:childTnLst>
                                </p:cTn>
                              </p:par>
                              <p:par>
                                <p:cTn id="7" presetID="42" presetClass="path" presetSubtype="0" repeatCount="indefinite" accel="50000" decel="50000" autoRev="1" fill="hold" nodeType="withEffect">
                                  <p:stCondLst>
                                    <p:cond delay="0"/>
                                  </p:stCondLst>
                                  <p:childTnLst>
                                    <p:animMotion origin="layout" path="M -1.11111E-6 -1.48148E-6 L -0.00173 0.04769 " pathEditMode="relative" rAng="0" ptsTypes="AA">
                                      <p:cBhvr>
                                        <p:cTn id="8" dur="2000" fill="hold"/>
                                        <p:tgtEl>
                                          <p:spTgt spid="23"/>
                                        </p:tgtEl>
                                        <p:attrNameLst>
                                          <p:attrName>ppt_x</p:attrName>
                                          <p:attrName>ppt_y</p:attrName>
                                        </p:attrNameLst>
                                      </p:cBhvr>
                                      <p:rCtr x="-87" y="2384"/>
                                    </p:animMotion>
                                  </p:childTnLst>
                                </p:cTn>
                              </p:par>
                              <p:par>
                                <p:cTn id="9" presetID="42" presetClass="path" presetSubtype="0" repeatCount="indefinite" autoRev="1" fill="hold" nodeType="withEffect">
                                  <p:stCondLst>
                                    <p:cond delay="0"/>
                                  </p:stCondLst>
                                  <p:childTnLst>
                                    <p:animMotion origin="layout" path="M -8.33333E-7 3.7037E-6 L -0.72882 0.00509 " pathEditMode="relative" rAng="0" ptsTypes="AA">
                                      <p:cBhvr>
                                        <p:cTn id="10" dur="8000" fill="hold"/>
                                        <p:tgtEl>
                                          <p:spTgt spid="14"/>
                                        </p:tgtEl>
                                        <p:attrNameLst>
                                          <p:attrName>ppt_x</p:attrName>
                                          <p:attrName>ppt_y</p:attrName>
                                        </p:attrNameLst>
                                      </p:cBhvr>
                                      <p:rCtr x="-36441" y="255"/>
                                    </p:animMotion>
                                  </p:childTnLst>
                                </p:cTn>
                              </p:par>
                              <p:par>
                                <p:cTn id="11" presetID="42" presetClass="path" presetSubtype="0" repeatCount="indefinite" autoRev="1" fill="hold" nodeType="withEffect">
                                  <p:stCondLst>
                                    <p:cond delay="0"/>
                                  </p:stCondLst>
                                  <p:childTnLst>
                                    <p:animMotion origin="layout" path="M -2.77778E-7 3.7037E-6 L -0.72882 0.00509 " pathEditMode="relative" rAng="0" ptsTypes="AA">
                                      <p:cBhvr>
                                        <p:cTn id="12" dur="8000" fill="hold"/>
                                        <p:tgtEl>
                                          <p:spTgt spid="20"/>
                                        </p:tgtEl>
                                        <p:attrNameLst>
                                          <p:attrName>ppt_x</p:attrName>
                                          <p:attrName>ppt_y</p:attrName>
                                        </p:attrNameLst>
                                      </p:cBhvr>
                                      <p:rCtr x="-36441" y="255"/>
                                    </p:animMotion>
                                  </p:childTnLst>
                                </p:cTn>
                              </p:par>
                              <p:par>
                                <p:cTn id="13" presetID="42" presetClass="path" presetSubtype="0" repeatCount="indefinite" autoRev="1" fill="hold" nodeType="withEffect">
                                  <p:stCondLst>
                                    <p:cond delay="0"/>
                                  </p:stCondLst>
                                  <p:childTnLst>
                                    <p:animMotion origin="layout" path="M -3.33333E-6 3.33333E-6 L -0.72847 0.00231 " pathEditMode="relative" rAng="0" ptsTypes="AA">
                                      <p:cBhvr>
                                        <p:cTn id="14" dur="8000" fill="hold"/>
                                        <p:tgtEl>
                                          <p:spTgt spid="13"/>
                                        </p:tgtEl>
                                        <p:attrNameLst>
                                          <p:attrName>ppt_x</p:attrName>
                                          <p:attrName>ppt_y</p:attrName>
                                        </p:attrNameLst>
                                      </p:cBhvr>
                                      <p:rCtr x="-36424" y="116"/>
                                    </p:animMotion>
                                  </p:childTnLst>
                                </p:cTn>
                              </p:par>
                              <p:par>
                                <p:cTn id="15" presetID="8" presetClass="emph" presetSubtype="0" repeatCount="indefinite" fill="hold" nodeType="withEffect">
                                  <p:stCondLst>
                                    <p:cond delay="0"/>
                                  </p:stCondLst>
                                  <p:childTnLst>
                                    <p:animRot by="21600000">
                                      <p:cBhvr>
                                        <p:cTn id="16" dur="2000" fill="hold"/>
                                        <p:tgtEl>
                                          <p:spTgt spid="1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20"/>
                                        </p:tgtEl>
                                        <p:attrNameLst>
                                          <p:attrName>r</p:attrName>
                                        </p:attrNameLst>
                                      </p:cBhvr>
                                    </p:animRot>
                                  </p:childTnLst>
                                </p:cTn>
                              </p:par>
                              <p:par>
                                <p:cTn id="19" presetID="42" presetClass="path" presetSubtype="0" repeatCount="indefinite" accel="50000" decel="50000" autoRev="1" fill="hold" nodeType="withEffect">
                                  <p:stCondLst>
                                    <p:cond delay="0"/>
                                  </p:stCondLst>
                                  <p:childTnLst>
                                    <p:animMotion origin="layout" path="M 5.55556E-7 2.22222E-6 L -0.00035 0.21296 " pathEditMode="relative" rAng="0" ptsTypes="AA">
                                      <p:cBhvr>
                                        <p:cTn id="20" dur="2000" fill="hold"/>
                                        <p:tgtEl>
                                          <p:spTgt spid="17"/>
                                        </p:tgtEl>
                                        <p:attrNameLst>
                                          <p:attrName>ppt_x</p:attrName>
                                          <p:attrName>ppt_y</p:attrName>
                                        </p:attrNameLst>
                                      </p:cBhvr>
                                      <p:rCtr x="-17" y="10648"/>
                                    </p:animMotion>
                                  </p:childTnLst>
                                </p:cTn>
                              </p:par>
                              <p:par>
                                <p:cTn id="21" presetID="6" presetClass="emph" presetSubtype="0" repeatCount="indefinite" autoRev="1" fill="hold" nodeType="withEffect">
                                  <p:stCondLst>
                                    <p:cond delay="0"/>
                                  </p:stCondLst>
                                  <p:childTnLst>
                                    <p:animScale>
                                      <p:cBhvr>
                                        <p:cTn id="22" dur="2000" fill="hold"/>
                                        <p:tgtEl>
                                          <p:spTgt spid="17"/>
                                        </p:tgtEl>
                                      </p:cBhvr>
                                      <p:by x="150000" y="150000"/>
                                    </p:animScale>
                                  </p:childTnLst>
                                </p:cTn>
                              </p:par>
                              <p:par>
                                <p:cTn id="23" presetID="42" presetClass="path" presetSubtype="0" repeatCount="indefinite" accel="50000" decel="50000" autoRev="1" fill="hold" nodeType="withEffect">
                                  <p:stCondLst>
                                    <p:cond delay="0"/>
                                  </p:stCondLst>
                                  <p:childTnLst>
                                    <p:animMotion origin="layout" path="M -2.5E-6 0.00579 L -2.5E-6 0.26412 " pathEditMode="relative" rAng="0" ptsTypes="AA">
                                      <p:cBhvr>
                                        <p:cTn id="24" dur="2000" fill="hold"/>
                                        <p:tgtEl>
                                          <p:spTgt spid="28"/>
                                        </p:tgtEl>
                                        <p:attrNameLst>
                                          <p:attrName>ppt_x</p:attrName>
                                          <p:attrName>ppt_y</p:attrName>
                                        </p:attrNameLst>
                                      </p:cBhvr>
                                      <p:rCtr x="0" y="12917"/>
                                    </p:animMotion>
                                  </p:childTnLst>
                                </p:cTn>
                              </p:par>
                              <p:par>
                                <p:cTn id="25" presetID="6" presetClass="emph" presetSubtype="0" repeatCount="indefinite" autoRev="1" fill="hold" nodeType="withEffect">
                                  <p:stCondLst>
                                    <p:cond delay="0"/>
                                  </p:stCondLst>
                                  <p:childTnLst>
                                    <p:animScale>
                                      <p:cBhvr>
                                        <p:cTn id="26" dur="2000" fill="hold"/>
                                        <p:tgtEl>
                                          <p:spTgt spid="28"/>
                                        </p:tgtEl>
                                      </p:cBhvr>
                                      <p:by x="150000" y="150000"/>
                                    </p:animScale>
                                  </p:childTnLst>
                                </p:cTn>
                              </p:par>
                              <p:par>
                                <p:cTn id="27" presetID="42" presetClass="path" presetSubtype="0" repeatCount="indefinite" accel="50000" decel="50000" autoRev="1" fill="hold" nodeType="withEffect">
                                  <p:stCondLst>
                                    <p:cond delay="0"/>
                                  </p:stCondLst>
                                  <p:childTnLst>
                                    <p:animMotion origin="layout" path="M 2.5E-6 0.00625 L 2.5E-6 0.26088 " pathEditMode="relative" rAng="0" ptsTypes="AA">
                                      <p:cBhvr>
                                        <p:cTn id="28" dur="2000" fill="hold"/>
                                        <p:tgtEl>
                                          <p:spTgt spid="27"/>
                                        </p:tgtEl>
                                        <p:attrNameLst>
                                          <p:attrName>ppt_x</p:attrName>
                                          <p:attrName>ppt_y</p:attrName>
                                        </p:attrNameLst>
                                      </p:cBhvr>
                                      <p:rCtr x="0" y="12731"/>
                                    </p:animMotion>
                                  </p:childTnLst>
                                </p:cTn>
                              </p:par>
                              <p:par>
                                <p:cTn id="29" presetID="6" presetClass="emph" presetSubtype="0" repeatCount="indefinite" autoRev="1" fill="hold" nodeType="withEffect">
                                  <p:stCondLst>
                                    <p:cond delay="0"/>
                                  </p:stCondLst>
                                  <p:childTnLst>
                                    <p:animScale>
                                      <p:cBhvr>
                                        <p:cTn id="30"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3807"/>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nextCondLst>
                <p:cond evt="onClick" delay="0">
                  <p:tgtEl>
                    <p:spTgt spid="33807"/>
                  </p:tgtEl>
                </p:cond>
              </p:nextCondLst>
            </p:seq>
            <p:seq concurrent="1" nextAc="seek">
              <p:cTn id="37" restart="whenNotActive" fill="hold" evtFilter="cancelBubble" nodeType="interactiveSeq">
                <p:stCondLst>
                  <p:cond evt="onClick" delay="0">
                    <p:tgtEl>
                      <p:spTgt spid="33801"/>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nextCondLst>
                <p:cond evt="onClick" delay="0">
                  <p:tgtEl>
                    <p:spTgt spid="33801"/>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0" presetClass="exit" presetSubtype="0" fill="hold"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ACA4AF6C-B92F-4BC5-9418-E2ECA9517331}"/>
              </a:ext>
            </a:extLst>
          </p:cNvPr>
          <p:cNvPicPr>
            <a:picLocks noChangeAspect="1"/>
          </p:cNvPicPr>
          <p:nvPr/>
        </p:nvPicPr>
        <p:blipFill>
          <a:blip r:embed="rId2">
            <a:extLst>
              <a:ext uri="{28A0092B-C50C-407E-A947-70E740481C1C}">
                <a14:useLocalDpi xmlns:a14="http://schemas.microsoft.com/office/drawing/2010/main" val="0"/>
              </a:ext>
            </a:extLst>
          </a:blip>
          <a:srcRect t="3654" b="23997"/>
          <a:stretch>
            <a:fillRect/>
          </a:stretch>
        </p:blipFill>
        <p:spPr bwMode="auto">
          <a:xfrm>
            <a:off x="755650" y="2187575"/>
            <a:ext cx="76327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wheel 1">
            <a:extLst>
              <a:ext uri="{FF2B5EF4-FFF2-40B4-BE49-F238E27FC236}">
                <a16:creationId xmlns:a16="http://schemas.microsoft.com/office/drawing/2014/main" id="{1E6F1EC0-F546-4920-9FDE-9B373BD346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4138"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wheel 2">
            <a:extLst>
              <a:ext uri="{FF2B5EF4-FFF2-40B4-BE49-F238E27FC236}">
                <a16:creationId xmlns:a16="http://schemas.microsoft.com/office/drawing/2014/main" id="{D3B8CB5B-B2C8-438B-942B-F120DDCCBA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3546475"/>
            <a:ext cx="147637"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obot 4">
            <a:extLst>
              <a:ext uri="{FF2B5EF4-FFF2-40B4-BE49-F238E27FC236}">
                <a16:creationId xmlns:a16="http://schemas.microsoft.com/office/drawing/2014/main" id="{D4DCB5DD-F966-4154-9A8B-1BE969624A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8700" y="2200275"/>
            <a:ext cx="11699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A5834AFE-6ACC-4C51-B2E4-E4EF14B00E30}"/>
              </a:ext>
            </a:extLst>
          </p:cNvPr>
          <p:cNvSpPr/>
          <p:nvPr/>
        </p:nvSpPr>
        <p:spPr>
          <a:xfrm>
            <a:off x="755650" y="1433513"/>
            <a:ext cx="7632700" cy="65087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536" name="Rectangle 6">
            <a:extLst>
              <a:ext uri="{FF2B5EF4-FFF2-40B4-BE49-F238E27FC236}">
                <a16:creationId xmlns:a16="http://schemas.microsoft.com/office/drawing/2014/main" id="{4777E27B-6BD1-4DA5-94EA-4F9DEB71D771}"/>
              </a:ext>
            </a:extLst>
          </p:cNvPr>
          <p:cNvSpPr>
            <a:spLocks noChangeArrowheads="1"/>
          </p:cNvSpPr>
          <p:nvPr/>
        </p:nvSpPr>
        <p:spPr bwMode="auto">
          <a:xfrm>
            <a:off x="755650" y="154940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eaLnBrk="1" hangingPunct="1">
              <a:lnSpc>
                <a:spcPct val="100000"/>
              </a:lnSpc>
              <a:spcBef>
                <a:spcPct val="0"/>
              </a:spcBef>
              <a:spcAft>
                <a:spcPts val="600"/>
              </a:spcAft>
              <a:buFontTx/>
              <a:buNone/>
            </a:pPr>
            <a:r>
              <a:rPr lang="en-GB" altLang="en-US" dirty="0">
                <a:solidFill>
                  <a:schemeClr val="tx1"/>
                </a:solidFill>
              </a:rPr>
              <a:t>Which robot’s parts move left or right?</a:t>
            </a:r>
          </a:p>
        </p:txBody>
      </p:sp>
      <p:pic>
        <p:nvPicPr>
          <p:cNvPr id="34825" name="robot 1">
            <a:extLst>
              <a:ext uri="{FF2B5EF4-FFF2-40B4-BE49-F238E27FC236}">
                <a16:creationId xmlns:a16="http://schemas.microsoft.com/office/drawing/2014/main" id="{3F21C667-5F57-43F0-A39B-22ECA88259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2405063"/>
            <a:ext cx="139541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8">
            <a:extLst>
              <a:ext uri="{FF2B5EF4-FFF2-40B4-BE49-F238E27FC236}">
                <a16:creationId xmlns:a16="http://schemas.microsoft.com/office/drawing/2014/main" id="{214482C9-5451-471A-A913-FA2711A86C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2850" y="3744913"/>
            <a:ext cx="98901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9">
            <a:extLst>
              <a:ext uri="{FF2B5EF4-FFF2-40B4-BE49-F238E27FC236}">
                <a16:creationId xmlns:a16="http://schemas.microsoft.com/office/drawing/2014/main" id="{C527EDB6-9DB4-46E8-A091-703E7E3A2A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2400"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0">
            <a:extLst>
              <a:ext uri="{FF2B5EF4-FFF2-40B4-BE49-F238E27FC236}">
                <a16:creationId xmlns:a16="http://schemas.microsoft.com/office/drawing/2014/main" id="{52FDDF52-6384-4BCE-BC86-DC3348C2D36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82775" y="4564063"/>
            <a:ext cx="639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arm">
            <a:extLst>
              <a:ext uri="{FF2B5EF4-FFF2-40B4-BE49-F238E27FC236}">
                <a16:creationId xmlns:a16="http://schemas.microsoft.com/office/drawing/2014/main" id="{F6D331EC-FAA3-4BE7-AFC5-9FCE4EED6F82}"/>
              </a:ext>
            </a:extLst>
          </p:cNvPr>
          <p:cNvGrpSpPr>
            <a:grpSpLocks/>
          </p:cNvGrpSpPr>
          <p:nvPr/>
        </p:nvGrpSpPr>
        <p:grpSpPr bwMode="auto">
          <a:xfrm>
            <a:off x="2095500" y="3217863"/>
            <a:ext cx="2139950" cy="1131887"/>
            <a:chOff x="2096247" y="3218561"/>
            <a:chExt cx="2139437" cy="1131127"/>
          </a:xfrm>
        </p:grpSpPr>
        <p:pic>
          <p:nvPicPr>
            <p:cNvPr id="22556" name="Picture 7">
              <a:extLst>
                <a:ext uri="{FF2B5EF4-FFF2-40B4-BE49-F238E27FC236}">
                  <a16:creationId xmlns:a16="http://schemas.microsoft.com/office/drawing/2014/main" id="{86B7E92D-4026-4D18-9E38-AC4F84E8522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6797" y="3218561"/>
              <a:ext cx="1248887" cy="78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ight Arrow 17">
              <a:extLst>
                <a:ext uri="{FF2B5EF4-FFF2-40B4-BE49-F238E27FC236}">
                  <a16:creationId xmlns:a16="http://schemas.microsoft.com/office/drawing/2014/main" id="{8B477D76-B6EA-45BE-B4F2-553FE39FA5FC}"/>
                </a:ext>
              </a:extLst>
            </p:cNvPr>
            <p:cNvSpPr/>
            <p:nvPr/>
          </p:nvSpPr>
          <p:spPr>
            <a:xfrm rot="8816917">
              <a:off x="2096247" y="3883276"/>
              <a:ext cx="1185579" cy="466412"/>
            </a:xfrm>
            <a:prstGeom prst="rightArrow">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2542" name="Picture 21">
            <a:extLst>
              <a:ext uri="{FF2B5EF4-FFF2-40B4-BE49-F238E27FC236}">
                <a16:creationId xmlns:a16="http://schemas.microsoft.com/office/drawing/2014/main" id="{074AD7E3-8C34-4902-AF44-6798AB30A62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67513" y="3703638"/>
            <a:ext cx="2682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robot 3">
            <a:extLst>
              <a:ext uri="{FF2B5EF4-FFF2-40B4-BE49-F238E27FC236}">
                <a16:creationId xmlns:a16="http://schemas.microsoft.com/office/drawing/2014/main" id="{1A0A1803-79A0-4922-9883-9ADA531774C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65788" y="3716338"/>
            <a:ext cx="258921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D4227729-6193-4686-8F20-D601B606007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267450" y="2625725"/>
            <a:ext cx="1385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4D8C8C8-5413-4492-8BBD-3A8F9C8C9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951994">
            <a:off x="4527550" y="4064000"/>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7F9EADB1-1C59-46C2-974D-7316AB0F559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9739767">
            <a:off x="5013325" y="4067175"/>
            <a:ext cx="2889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robot 2">
            <a:extLst>
              <a:ext uri="{FF2B5EF4-FFF2-40B4-BE49-F238E27FC236}">
                <a16:creationId xmlns:a16="http://schemas.microsoft.com/office/drawing/2014/main" id="{61E4F394-86D4-4B14-88AE-AA907E55C4B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83113" y="2625725"/>
            <a:ext cx="7350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2">
            <a:extLst>
              <a:ext uri="{FF2B5EF4-FFF2-40B4-BE49-F238E27FC236}">
                <a16:creationId xmlns:a16="http://schemas.microsoft.com/office/drawing/2014/main" id="{064551AC-964F-447A-A393-978AB7F4D81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rId16" action="ppaction://hlinksldjump"/>
            <a:extLst>
              <a:ext uri="{FF2B5EF4-FFF2-40B4-BE49-F238E27FC236}">
                <a16:creationId xmlns:a16="http://schemas.microsoft.com/office/drawing/2014/main" id="{AC8D1BCA-3396-4CAF-9E19-1165D36C67C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35288" y="3744913"/>
            <a:ext cx="3273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INCORRECT">
            <a:extLst>
              <a:ext uri="{FF2B5EF4-FFF2-40B4-BE49-F238E27FC236}">
                <a16:creationId xmlns:a16="http://schemas.microsoft.com/office/drawing/2014/main" id="{9F180640-A2D1-40D0-9552-E9EFBDBA72AF}"/>
              </a:ext>
            </a:extLst>
          </p:cNvPr>
          <p:cNvGrpSpPr>
            <a:grpSpLocks/>
          </p:cNvGrpSpPr>
          <p:nvPr/>
        </p:nvGrpSpPr>
        <p:grpSpPr bwMode="auto">
          <a:xfrm>
            <a:off x="2936875" y="3749675"/>
            <a:ext cx="3271838" cy="1809750"/>
            <a:chOff x="2923257" y="2754519"/>
            <a:chExt cx="3272590" cy="1809544"/>
          </a:xfrm>
        </p:grpSpPr>
        <p:grpSp>
          <p:nvGrpSpPr>
            <p:cNvPr id="22551" name="Group 25">
              <a:extLst>
                <a:ext uri="{FF2B5EF4-FFF2-40B4-BE49-F238E27FC236}">
                  <a16:creationId xmlns:a16="http://schemas.microsoft.com/office/drawing/2014/main" id="{16FC4A9D-B0DD-477E-BA36-7479B3AA755B}"/>
                </a:ext>
              </a:extLst>
            </p:cNvPr>
            <p:cNvGrpSpPr>
              <a:grpSpLocks/>
            </p:cNvGrpSpPr>
            <p:nvPr/>
          </p:nvGrpSpPr>
          <p:grpSpPr bwMode="auto">
            <a:xfrm>
              <a:off x="2923257" y="2754519"/>
              <a:ext cx="3272590" cy="1809544"/>
              <a:chOff x="2923257" y="2754519"/>
              <a:chExt cx="3272590" cy="1809544"/>
            </a:xfrm>
          </p:grpSpPr>
          <p:sp>
            <p:nvSpPr>
              <p:cNvPr id="31" name="Rounded Rectangle 30">
                <a:extLst>
                  <a:ext uri="{FF2B5EF4-FFF2-40B4-BE49-F238E27FC236}">
                    <a16:creationId xmlns:a16="http://schemas.microsoft.com/office/drawing/2014/main" id="{B7C477A2-45A1-46BB-B65E-6D5B98687CF9}"/>
                  </a:ext>
                </a:extLst>
              </p:cNvPr>
              <p:cNvSpPr/>
              <p:nvPr/>
            </p:nvSpPr>
            <p:spPr>
              <a:xfrm>
                <a:off x="2923257" y="2754519"/>
                <a:ext cx="3272590" cy="1809544"/>
              </a:xfrm>
              <a:prstGeom prst="roundRect">
                <a:avLst/>
              </a:prstGeom>
              <a:solidFill>
                <a:srgbClr val="EE34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sz="3600" dirty="0"/>
                  <a:t>Incorrect</a:t>
                </a:r>
              </a:p>
            </p:txBody>
          </p:sp>
          <p:sp>
            <p:nvSpPr>
              <p:cNvPr id="32" name="Right Arrow 31">
                <a:extLst>
                  <a:ext uri="{FF2B5EF4-FFF2-40B4-BE49-F238E27FC236}">
                    <a16:creationId xmlns:a16="http://schemas.microsoft.com/office/drawing/2014/main" id="{5A77828C-8A0C-40C9-9A72-CBF15E82E594}"/>
                  </a:ext>
                </a:extLst>
              </p:cNvPr>
              <p:cNvSpPr/>
              <p:nvPr/>
            </p:nvSpPr>
            <p:spPr>
              <a:xfrm rot="10800000">
                <a:off x="4211016" y="3597386"/>
                <a:ext cx="830453" cy="70000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2552" name="Picture 28">
              <a:extLst>
                <a:ext uri="{FF2B5EF4-FFF2-40B4-BE49-F238E27FC236}">
                  <a16:creationId xmlns:a16="http://schemas.microsoft.com/office/drawing/2014/main" id="{026057F0-C95E-4D76-A952-538C4D0CF5B9}"/>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206916"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9">
              <a:extLst>
                <a:ext uri="{FF2B5EF4-FFF2-40B4-BE49-F238E27FC236}">
                  <a16:creationId xmlns:a16="http://schemas.microsoft.com/office/drawing/2014/main" id="{0CC752F3-317B-4FCA-A545-E441B135D29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flipH="1">
              <a:off x="5248110" y="3659291"/>
              <a:ext cx="755650" cy="56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29">
            <a:extLst>
              <a:ext uri="{FF2B5EF4-FFF2-40B4-BE49-F238E27FC236}">
                <a16:creationId xmlns:a16="http://schemas.microsoft.com/office/drawing/2014/main" id="{AD1C37DA-9ABF-43CF-8B85-2D7D04B08BFD}"/>
              </a:ext>
            </a:extLst>
          </p:cNvPr>
          <p:cNvSpPr/>
          <p:nvPr/>
        </p:nvSpPr>
        <p:spPr>
          <a:xfrm>
            <a:off x="3250325" y="696913"/>
            <a:ext cx="2643352"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Robot Shop</a:t>
            </a:r>
            <a:endParaRPr lang="en-GB" sz="4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remove" nodeType="withEffect">
                                  <p:stCondLst>
                                    <p:cond delay="0"/>
                                  </p:stCondLst>
                                  <p:childTnLst>
                                    <p:animRot by="21600000">
                                      <p:cBhvr>
                                        <p:cTn id="6" dur="4000" fill="hold"/>
                                        <p:tgtEl>
                                          <p:spTgt spid="19"/>
                                        </p:tgtEl>
                                        <p:attrNameLst>
                                          <p:attrName>r</p:attrName>
                                        </p:attrNameLst>
                                      </p:cBhvr>
                                    </p:animRot>
                                  </p:childTnLst>
                                </p:cTn>
                              </p:par>
                              <p:par>
                                <p:cTn id="7" presetID="42" presetClass="path" presetSubtype="0" repeatCount="indefinite" accel="50000" decel="50000" autoRev="1" fill="hold" nodeType="withEffect">
                                  <p:stCondLst>
                                    <p:cond delay="0"/>
                                  </p:stCondLst>
                                  <p:childTnLst>
                                    <p:animMotion origin="layout" path="M -1.11111E-6 -1.48148E-6 L -0.00173 0.04769 " pathEditMode="relative" rAng="0" ptsTypes="AA">
                                      <p:cBhvr>
                                        <p:cTn id="8" dur="2000" fill="hold"/>
                                        <p:tgtEl>
                                          <p:spTgt spid="23"/>
                                        </p:tgtEl>
                                        <p:attrNameLst>
                                          <p:attrName>ppt_x</p:attrName>
                                          <p:attrName>ppt_y</p:attrName>
                                        </p:attrNameLst>
                                      </p:cBhvr>
                                      <p:rCtr x="-87" y="2384"/>
                                    </p:animMotion>
                                  </p:childTnLst>
                                </p:cTn>
                              </p:par>
                              <p:par>
                                <p:cTn id="9" presetID="42" presetClass="path" presetSubtype="0" repeatCount="indefinite" autoRev="1" fill="hold" nodeType="withEffect">
                                  <p:stCondLst>
                                    <p:cond delay="0"/>
                                  </p:stCondLst>
                                  <p:childTnLst>
                                    <p:animMotion origin="layout" path="M -8.33333E-7 3.7037E-6 L -0.72882 0.00509 " pathEditMode="relative" rAng="0" ptsTypes="AA">
                                      <p:cBhvr>
                                        <p:cTn id="10" dur="8000" fill="hold"/>
                                        <p:tgtEl>
                                          <p:spTgt spid="14"/>
                                        </p:tgtEl>
                                        <p:attrNameLst>
                                          <p:attrName>ppt_x</p:attrName>
                                          <p:attrName>ppt_y</p:attrName>
                                        </p:attrNameLst>
                                      </p:cBhvr>
                                      <p:rCtr x="-36441" y="255"/>
                                    </p:animMotion>
                                  </p:childTnLst>
                                </p:cTn>
                              </p:par>
                              <p:par>
                                <p:cTn id="11" presetID="42" presetClass="path" presetSubtype="0" repeatCount="indefinite" autoRev="1" fill="hold" nodeType="withEffect">
                                  <p:stCondLst>
                                    <p:cond delay="0"/>
                                  </p:stCondLst>
                                  <p:childTnLst>
                                    <p:animMotion origin="layout" path="M -2.77778E-7 3.7037E-6 L -0.72882 0.00509 " pathEditMode="relative" rAng="0" ptsTypes="AA">
                                      <p:cBhvr>
                                        <p:cTn id="12" dur="8000" fill="hold"/>
                                        <p:tgtEl>
                                          <p:spTgt spid="20"/>
                                        </p:tgtEl>
                                        <p:attrNameLst>
                                          <p:attrName>ppt_x</p:attrName>
                                          <p:attrName>ppt_y</p:attrName>
                                        </p:attrNameLst>
                                      </p:cBhvr>
                                      <p:rCtr x="-36441" y="255"/>
                                    </p:animMotion>
                                  </p:childTnLst>
                                </p:cTn>
                              </p:par>
                              <p:par>
                                <p:cTn id="13" presetID="42" presetClass="path" presetSubtype="0" repeatCount="indefinite" autoRev="1" fill="hold" nodeType="withEffect">
                                  <p:stCondLst>
                                    <p:cond delay="0"/>
                                  </p:stCondLst>
                                  <p:childTnLst>
                                    <p:animMotion origin="layout" path="M -3.33333E-6 3.33333E-6 L -0.72847 0.00231 " pathEditMode="relative" rAng="0" ptsTypes="AA">
                                      <p:cBhvr>
                                        <p:cTn id="14" dur="8000" fill="hold"/>
                                        <p:tgtEl>
                                          <p:spTgt spid="13"/>
                                        </p:tgtEl>
                                        <p:attrNameLst>
                                          <p:attrName>ppt_x</p:attrName>
                                          <p:attrName>ppt_y</p:attrName>
                                        </p:attrNameLst>
                                      </p:cBhvr>
                                      <p:rCtr x="-36424" y="116"/>
                                    </p:animMotion>
                                  </p:childTnLst>
                                </p:cTn>
                              </p:par>
                              <p:par>
                                <p:cTn id="15" presetID="8" presetClass="emph" presetSubtype="0" repeatCount="indefinite" fill="hold" nodeType="withEffect">
                                  <p:stCondLst>
                                    <p:cond delay="0"/>
                                  </p:stCondLst>
                                  <p:childTnLst>
                                    <p:animRot by="21600000">
                                      <p:cBhvr>
                                        <p:cTn id="16" dur="2000" fill="hold"/>
                                        <p:tgtEl>
                                          <p:spTgt spid="1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2000" fill="hold"/>
                                        <p:tgtEl>
                                          <p:spTgt spid="20"/>
                                        </p:tgtEl>
                                        <p:attrNameLst>
                                          <p:attrName>r</p:attrName>
                                        </p:attrNameLst>
                                      </p:cBhvr>
                                    </p:animRot>
                                  </p:childTnLst>
                                </p:cTn>
                              </p:par>
                              <p:par>
                                <p:cTn id="19" presetID="42" presetClass="path" presetSubtype="0" repeatCount="indefinite" accel="50000" decel="50000" autoRev="1" fill="hold" nodeType="withEffect">
                                  <p:stCondLst>
                                    <p:cond delay="0"/>
                                  </p:stCondLst>
                                  <p:childTnLst>
                                    <p:animMotion origin="layout" path="M 5.55556E-7 2.22222E-6 L -0.00035 0.21296 " pathEditMode="relative" rAng="0" ptsTypes="AA">
                                      <p:cBhvr>
                                        <p:cTn id="20" dur="2000" fill="hold"/>
                                        <p:tgtEl>
                                          <p:spTgt spid="17"/>
                                        </p:tgtEl>
                                        <p:attrNameLst>
                                          <p:attrName>ppt_x</p:attrName>
                                          <p:attrName>ppt_y</p:attrName>
                                        </p:attrNameLst>
                                      </p:cBhvr>
                                      <p:rCtr x="-17" y="10648"/>
                                    </p:animMotion>
                                  </p:childTnLst>
                                </p:cTn>
                              </p:par>
                              <p:par>
                                <p:cTn id="21" presetID="6" presetClass="emph" presetSubtype="0" repeatCount="indefinite" autoRev="1" fill="hold" nodeType="withEffect">
                                  <p:stCondLst>
                                    <p:cond delay="0"/>
                                  </p:stCondLst>
                                  <p:childTnLst>
                                    <p:animScale>
                                      <p:cBhvr>
                                        <p:cTn id="22" dur="2000" fill="hold"/>
                                        <p:tgtEl>
                                          <p:spTgt spid="17"/>
                                        </p:tgtEl>
                                      </p:cBhvr>
                                      <p:by x="150000" y="150000"/>
                                    </p:animScale>
                                  </p:childTnLst>
                                </p:cTn>
                              </p:par>
                              <p:par>
                                <p:cTn id="23" presetID="42" presetClass="path" presetSubtype="0" repeatCount="indefinite" accel="50000" decel="50000" autoRev="1" fill="hold" nodeType="withEffect">
                                  <p:stCondLst>
                                    <p:cond delay="0"/>
                                  </p:stCondLst>
                                  <p:childTnLst>
                                    <p:animMotion origin="layout" path="M -2.5E-6 0.00579 L -2.5E-6 0.26412 " pathEditMode="relative" rAng="0" ptsTypes="AA">
                                      <p:cBhvr>
                                        <p:cTn id="24" dur="2000" fill="hold"/>
                                        <p:tgtEl>
                                          <p:spTgt spid="28"/>
                                        </p:tgtEl>
                                        <p:attrNameLst>
                                          <p:attrName>ppt_x</p:attrName>
                                          <p:attrName>ppt_y</p:attrName>
                                        </p:attrNameLst>
                                      </p:cBhvr>
                                      <p:rCtr x="0" y="12917"/>
                                    </p:animMotion>
                                  </p:childTnLst>
                                </p:cTn>
                              </p:par>
                              <p:par>
                                <p:cTn id="25" presetID="6" presetClass="emph" presetSubtype="0" repeatCount="indefinite" autoRev="1" fill="hold" nodeType="withEffect">
                                  <p:stCondLst>
                                    <p:cond delay="0"/>
                                  </p:stCondLst>
                                  <p:childTnLst>
                                    <p:animScale>
                                      <p:cBhvr>
                                        <p:cTn id="26" dur="2000" fill="hold"/>
                                        <p:tgtEl>
                                          <p:spTgt spid="28"/>
                                        </p:tgtEl>
                                      </p:cBhvr>
                                      <p:by x="150000" y="150000"/>
                                    </p:animScale>
                                  </p:childTnLst>
                                </p:cTn>
                              </p:par>
                              <p:par>
                                <p:cTn id="27" presetID="42" presetClass="path" presetSubtype="0" repeatCount="indefinite" accel="50000" decel="50000" autoRev="1" fill="hold" nodeType="withEffect">
                                  <p:stCondLst>
                                    <p:cond delay="0"/>
                                  </p:stCondLst>
                                  <p:childTnLst>
                                    <p:animMotion origin="layout" path="M 2.5E-6 0.00625 L 2.5E-6 0.26088 " pathEditMode="relative" rAng="0" ptsTypes="AA">
                                      <p:cBhvr>
                                        <p:cTn id="28" dur="2000" fill="hold"/>
                                        <p:tgtEl>
                                          <p:spTgt spid="27"/>
                                        </p:tgtEl>
                                        <p:attrNameLst>
                                          <p:attrName>ppt_x</p:attrName>
                                          <p:attrName>ppt_y</p:attrName>
                                        </p:attrNameLst>
                                      </p:cBhvr>
                                      <p:rCtr x="0" y="12731"/>
                                    </p:animMotion>
                                  </p:childTnLst>
                                </p:cTn>
                              </p:par>
                              <p:par>
                                <p:cTn id="29" presetID="6" presetClass="emph" presetSubtype="0" repeatCount="indefinite" autoRev="1" fill="hold" nodeType="withEffect">
                                  <p:stCondLst>
                                    <p:cond delay="0"/>
                                  </p:stCondLst>
                                  <p:childTnLst>
                                    <p:animScale>
                                      <p:cBhvr>
                                        <p:cTn id="30"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34831"/>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nextCondLst>
                <p:cond evt="onClick" delay="0">
                  <p:tgtEl>
                    <p:spTgt spid="34831"/>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0" presetClass="exit" presetSubtype="0" fill="hold" nodeType="clickEffect">
                                  <p:stCondLst>
                                    <p:cond delay="0"/>
                                  </p:stCondLst>
                                  <p:childTnLst>
                                    <p:animEffect transition="out" filter="fad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4825"/>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childTnLst>
              </p:cTn>
              <p:nextCondLst>
                <p:cond evt="onClick" delay="0">
                  <p:tgtEl>
                    <p:spTgt spid="3482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6F4C59-C78D-4914-BB4C-D4DB46F40C74}"/>
              </a:ext>
            </a:extLst>
          </p:cNvPr>
          <p:cNvSpPr/>
          <p:nvPr/>
        </p:nvSpPr>
        <p:spPr>
          <a:xfrm>
            <a:off x="3075593" y="722313"/>
            <a:ext cx="3005630" cy="615553"/>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4000" b="1" dirty="0"/>
              <a:t>Dance Moves</a:t>
            </a:r>
            <a:endParaRPr lang="en-GB" sz="4000" b="1" dirty="0"/>
          </a:p>
        </p:txBody>
      </p:sp>
      <p:pic>
        <p:nvPicPr>
          <p:cNvPr id="4" name="Whole Class">
            <a:extLst>
              <a:ext uri="{FF2B5EF4-FFF2-40B4-BE49-F238E27FC236}">
                <a16:creationId xmlns:a16="http://schemas.microsoft.com/office/drawing/2014/main" id="{3B9D476E-3052-4AB4-8CB7-473BF19640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B1647FA-6A10-4175-8D61-E19B519A782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5306" b="10545"/>
          <a:stretch/>
        </p:blipFill>
        <p:spPr>
          <a:xfrm>
            <a:off x="755650" y="1551077"/>
            <a:ext cx="7632700" cy="4541748"/>
          </a:xfrm>
          <a:prstGeom prst="rect">
            <a:avLst/>
          </a:prstGeom>
        </p:spPr>
      </p:pic>
      <p:pic>
        <p:nvPicPr>
          <p:cNvPr id="8" name="Picture 7">
            <a:extLst>
              <a:ext uri="{FF2B5EF4-FFF2-40B4-BE49-F238E27FC236}">
                <a16:creationId xmlns:a16="http://schemas.microsoft.com/office/drawing/2014/main" id="{3536FD9E-5101-43CD-A135-D5D523CC27C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505"/>
          <a:stretch/>
        </p:blipFill>
        <p:spPr>
          <a:xfrm flipH="1">
            <a:off x="3300308" y="1750423"/>
            <a:ext cx="2503317" cy="4056056"/>
          </a:xfrm>
          <a:prstGeom prst="rect">
            <a:avLst/>
          </a:prstGeom>
        </p:spPr>
      </p:pic>
      <p:sp>
        <p:nvSpPr>
          <p:cNvPr id="11" name="Arrow: Pentagon 10">
            <a:extLst>
              <a:ext uri="{FF2B5EF4-FFF2-40B4-BE49-F238E27FC236}">
                <a16:creationId xmlns:a16="http://schemas.microsoft.com/office/drawing/2014/main" id="{764A449B-BCEE-414C-B28A-873958DECA34}"/>
              </a:ext>
            </a:extLst>
          </p:cNvPr>
          <p:cNvSpPr/>
          <p:nvPr/>
        </p:nvSpPr>
        <p:spPr>
          <a:xfrm>
            <a:off x="4148057" y="5158454"/>
            <a:ext cx="2069863" cy="65542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anticlockwise</a:t>
            </a:r>
          </a:p>
        </p:txBody>
      </p:sp>
      <p:sp>
        <p:nvSpPr>
          <p:cNvPr id="10" name="Arrow: Pentagon 9">
            <a:extLst>
              <a:ext uri="{FF2B5EF4-FFF2-40B4-BE49-F238E27FC236}">
                <a16:creationId xmlns:a16="http://schemas.microsoft.com/office/drawing/2014/main" id="{F46ED828-A0C2-4AEF-8E62-54D48767E06D}"/>
              </a:ext>
            </a:extLst>
          </p:cNvPr>
          <p:cNvSpPr/>
          <p:nvPr/>
        </p:nvSpPr>
        <p:spPr>
          <a:xfrm>
            <a:off x="755650" y="5158454"/>
            <a:ext cx="3796317" cy="65542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way did the dancer turn?</a:t>
            </a:r>
          </a:p>
        </p:txBody>
      </p:sp>
      <p:sp>
        <p:nvSpPr>
          <p:cNvPr id="12" name="Arrow: Pentagon 11">
            <a:extLst>
              <a:ext uri="{FF2B5EF4-FFF2-40B4-BE49-F238E27FC236}">
                <a16:creationId xmlns:a16="http://schemas.microsoft.com/office/drawing/2014/main" id="{00C9A89F-C584-4CD3-B9B6-E0664DCFAB05}"/>
              </a:ext>
            </a:extLst>
          </p:cNvPr>
          <p:cNvSpPr/>
          <p:nvPr/>
        </p:nvSpPr>
        <p:spPr>
          <a:xfrm>
            <a:off x="4148057" y="5158454"/>
            <a:ext cx="2217909" cy="65542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 quarter turn</a:t>
            </a:r>
          </a:p>
        </p:txBody>
      </p:sp>
      <p:sp>
        <p:nvSpPr>
          <p:cNvPr id="13" name="Arrow: Pentagon 12">
            <a:extLst>
              <a:ext uri="{FF2B5EF4-FFF2-40B4-BE49-F238E27FC236}">
                <a16:creationId xmlns:a16="http://schemas.microsoft.com/office/drawing/2014/main" id="{4194FDC0-8C4E-4E92-8146-915504188A97}"/>
              </a:ext>
            </a:extLst>
          </p:cNvPr>
          <p:cNvSpPr/>
          <p:nvPr/>
        </p:nvSpPr>
        <p:spPr>
          <a:xfrm>
            <a:off x="755650" y="5158454"/>
            <a:ext cx="3796317" cy="65542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far did the dancer turn?</a:t>
            </a:r>
          </a:p>
        </p:txBody>
      </p:sp>
      <p:pic>
        <p:nvPicPr>
          <p:cNvPr id="19" name="Picture 18">
            <a:extLst>
              <a:ext uri="{FF2B5EF4-FFF2-40B4-BE49-F238E27FC236}">
                <a16:creationId xmlns:a16="http://schemas.microsoft.com/office/drawing/2014/main" id="{EF5A057C-189F-4A95-AEFC-76B9557345E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505"/>
          <a:stretch/>
        </p:blipFill>
        <p:spPr>
          <a:xfrm flipH="1">
            <a:off x="3300308" y="1750423"/>
            <a:ext cx="2503317" cy="4056056"/>
          </a:xfrm>
          <a:prstGeom prst="rect">
            <a:avLst/>
          </a:prstGeom>
        </p:spPr>
      </p:pic>
      <p:sp>
        <p:nvSpPr>
          <p:cNvPr id="20" name="Arrow: Pentagon 19">
            <a:extLst>
              <a:ext uri="{FF2B5EF4-FFF2-40B4-BE49-F238E27FC236}">
                <a16:creationId xmlns:a16="http://schemas.microsoft.com/office/drawing/2014/main" id="{F6555A7A-8989-419F-A2F3-55347454BC74}"/>
              </a:ext>
            </a:extLst>
          </p:cNvPr>
          <p:cNvSpPr/>
          <p:nvPr/>
        </p:nvSpPr>
        <p:spPr>
          <a:xfrm>
            <a:off x="4148058" y="5158454"/>
            <a:ext cx="1700640" cy="65542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clockwise</a:t>
            </a:r>
          </a:p>
        </p:txBody>
      </p:sp>
      <p:sp>
        <p:nvSpPr>
          <p:cNvPr id="21" name="Arrow: Pentagon 20">
            <a:extLst>
              <a:ext uri="{FF2B5EF4-FFF2-40B4-BE49-F238E27FC236}">
                <a16:creationId xmlns:a16="http://schemas.microsoft.com/office/drawing/2014/main" id="{5856E5D5-323A-4FF4-BE43-B46EED80C17D}"/>
              </a:ext>
            </a:extLst>
          </p:cNvPr>
          <p:cNvSpPr/>
          <p:nvPr/>
        </p:nvSpPr>
        <p:spPr>
          <a:xfrm>
            <a:off x="755650" y="5158454"/>
            <a:ext cx="3796317" cy="65542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way did the dancer turn?</a:t>
            </a:r>
          </a:p>
        </p:txBody>
      </p:sp>
      <p:sp>
        <p:nvSpPr>
          <p:cNvPr id="22" name="Arrow: Pentagon 21">
            <a:extLst>
              <a:ext uri="{FF2B5EF4-FFF2-40B4-BE49-F238E27FC236}">
                <a16:creationId xmlns:a16="http://schemas.microsoft.com/office/drawing/2014/main" id="{3D0BA6E8-3CD4-40C5-8C54-A4ED83DF97EA}"/>
              </a:ext>
            </a:extLst>
          </p:cNvPr>
          <p:cNvSpPr/>
          <p:nvPr/>
        </p:nvSpPr>
        <p:spPr>
          <a:xfrm>
            <a:off x="4148057" y="5158454"/>
            <a:ext cx="1813851" cy="65542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 half turn</a:t>
            </a:r>
          </a:p>
        </p:txBody>
      </p:sp>
      <p:sp>
        <p:nvSpPr>
          <p:cNvPr id="23" name="Arrow: Pentagon 22">
            <a:extLst>
              <a:ext uri="{FF2B5EF4-FFF2-40B4-BE49-F238E27FC236}">
                <a16:creationId xmlns:a16="http://schemas.microsoft.com/office/drawing/2014/main" id="{707E1C89-4D5D-432A-9416-AA95D352ACDD}"/>
              </a:ext>
            </a:extLst>
          </p:cNvPr>
          <p:cNvSpPr/>
          <p:nvPr/>
        </p:nvSpPr>
        <p:spPr>
          <a:xfrm>
            <a:off x="755650" y="5158454"/>
            <a:ext cx="3796317" cy="65542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far did the dancer turn?</a:t>
            </a:r>
          </a:p>
        </p:txBody>
      </p:sp>
      <p:pic>
        <p:nvPicPr>
          <p:cNvPr id="24" name="Picture 23">
            <a:extLst>
              <a:ext uri="{FF2B5EF4-FFF2-40B4-BE49-F238E27FC236}">
                <a16:creationId xmlns:a16="http://schemas.microsoft.com/office/drawing/2014/main" id="{DEEE23CB-7191-4D0C-9B6A-56B07CB2999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505"/>
          <a:stretch/>
        </p:blipFill>
        <p:spPr>
          <a:xfrm flipH="1">
            <a:off x="3300308" y="1750423"/>
            <a:ext cx="2503317" cy="4056056"/>
          </a:xfrm>
          <a:prstGeom prst="rect">
            <a:avLst/>
          </a:prstGeom>
        </p:spPr>
      </p:pic>
      <p:sp>
        <p:nvSpPr>
          <p:cNvPr id="25" name="Arrow: Pentagon 24">
            <a:extLst>
              <a:ext uri="{FF2B5EF4-FFF2-40B4-BE49-F238E27FC236}">
                <a16:creationId xmlns:a16="http://schemas.microsoft.com/office/drawing/2014/main" id="{33F61E0C-7839-427D-8738-A9E1F84EFDCC}"/>
              </a:ext>
            </a:extLst>
          </p:cNvPr>
          <p:cNvSpPr/>
          <p:nvPr/>
        </p:nvSpPr>
        <p:spPr>
          <a:xfrm>
            <a:off x="4148058" y="5158454"/>
            <a:ext cx="1700640" cy="65542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clockwise</a:t>
            </a:r>
          </a:p>
        </p:txBody>
      </p:sp>
      <p:sp>
        <p:nvSpPr>
          <p:cNvPr id="26" name="Arrow: Pentagon 25">
            <a:extLst>
              <a:ext uri="{FF2B5EF4-FFF2-40B4-BE49-F238E27FC236}">
                <a16:creationId xmlns:a16="http://schemas.microsoft.com/office/drawing/2014/main" id="{BEFFE2DA-9D69-45FA-86AB-1DC98C8CBDC3}"/>
              </a:ext>
            </a:extLst>
          </p:cNvPr>
          <p:cNvSpPr/>
          <p:nvPr/>
        </p:nvSpPr>
        <p:spPr>
          <a:xfrm>
            <a:off x="755650" y="5158454"/>
            <a:ext cx="3796317" cy="65542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way did the dancer turn?</a:t>
            </a:r>
          </a:p>
        </p:txBody>
      </p:sp>
      <p:sp>
        <p:nvSpPr>
          <p:cNvPr id="27" name="Arrow: Pentagon 26">
            <a:extLst>
              <a:ext uri="{FF2B5EF4-FFF2-40B4-BE49-F238E27FC236}">
                <a16:creationId xmlns:a16="http://schemas.microsoft.com/office/drawing/2014/main" id="{A53B541C-AF04-4C9E-872F-4DB76D315C54}"/>
              </a:ext>
            </a:extLst>
          </p:cNvPr>
          <p:cNvSpPr/>
          <p:nvPr/>
        </p:nvSpPr>
        <p:spPr>
          <a:xfrm>
            <a:off x="4148057" y="5158454"/>
            <a:ext cx="2825513" cy="65542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 three-quarter turn</a:t>
            </a:r>
          </a:p>
        </p:txBody>
      </p:sp>
      <p:sp>
        <p:nvSpPr>
          <p:cNvPr id="28" name="Arrow: Pentagon 27">
            <a:extLst>
              <a:ext uri="{FF2B5EF4-FFF2-40B4-BE49-F238E27FC236}">
                <a16:creationId xmlns:a16="http://schemas.microsoft.com/office/drawing/2014/main" id="{83BBE3D5-49D0-4A0C-86A2-030D3F9FA103}"/>
              </a:ext>
            </a:extLst>
          </p:cNvPr>
          <p:cNvSpPr/>
          <p:nvPr/>
        </p:nvSpPr>
        <p:spPr>
          <a:xfrm>
            <a:off x="755650" y="5158454"/>
            <a:ext cx="3796317" cy="65542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far did the dancer turn?</a:t>
            </a:r>
          </a:p>
        </p:txBody>
      </p:sp>
    </p:spTree>
    <p:extLst>
      <p:ext uri="{BB962C8B-B14F-4D97-AF65-F5344CB8AC3E}">
        <p14:creationId xmlns:p14="http://schemas.microsoft.com/office/powerpoint/2010/main" val="31111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8" presetClass="emph" presetSubtype="0" fill="hold" nodeType="afterEffect">
                                  <p:stCondLst>
                                    <p:cond delay="0"/>
                                  </p:stCondLst>
                                  <p:childTnLst>
                                    <p:animRot by="-5400000">
                                      <p:cBhvr>
                                        <p:cTn id="13" dur="1000" fill="hold"/>
                                        <p:tgtEl>
                                          <p:spTgt spid="8"/>
                                        </p:tgtEl>
                                        <p:attrNameLst>
                                          <p:attrName>r</p:attrName>
                                        </p:attrNameLst>
                                      </p:cBhvr>
                                    </p:animRo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22" presetClass="exit" presetSubtype="2" fill="hold" grpId="1" nodeType="afterEffect">
                                  <p:stCondLst>
                                    <p:cond delay="0"/>
                                  </p:stCondLst>
                                  <p:childTnLst>
                                    <p:animEffect transition="out" filter="wipe(right)">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par>
                          <p:cTn id="46" fill="hold">
                            <p:stCondLst>
                              <p:cond delay="500"/>
                            </p:stCondLst>
                            <p:childTnLst>
                              <p:par>
                                <p:cTn id="47" presetID="22" presetClass="exit" presetSubtype="2" fill="hold" grpId="1" nodeType="afterEffect">
                                  <p:stCondLst>
                                    <p:cond delay="0"/>
                                  </p:stCondLst>
                                  <p:childTnLst>
                                    <p:animEffect transition="out" filter="wipe(right)">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par>
                          <p:cTn id="50" fill="hold">
                            <p:stCondLst>
                              <p:cond delay="1000"/>
                            </p:stCondLst>
                            <p:childTnLst>
                              <p:par>
                                <p:cTn id="51" presetID="10" presetClass="exit" presetSubtype="0" fill="hold" nodeType="after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2" presetClass="emph" presetSubtype="0" fill="hold" nodeType="clickEffect">
                                  <p:stCondLst>
                                    <p:cond delay="0"/>
                                  </p:stCondLst>
                                  <p:childTnLst>
                                    <p:animRot by="120000">
                                      <p:cBhvr>
                                        <p:cTn id="61" dur="100" fill="hold">
                                          <p:stCondLst>
                                            <p:cond delay="0"/>
                                          </p:stCondLst>
                                        </p:cTn>
                                        <p:tgtEl>
                                          <p:spTgt spid="19"/>
                                        </p:tgtEl>
                                        <p:attrNameLst>
                                          <p:attrName>r</p:attrName>
                                        </p:attrNameLst>
                                      </p:cBhvr>
                                    </p:animRot>
                                    <p:animRot by="-240000">
                                      <p:cBhvr>
                                        <p:cTn id="62" dur="200" fill="hold">
                                          <p:stCondLst>
                                            <p:cond delay="200"/>
                                          </p:stCondLst>
                                        </p:cTn>
                                        <p:tgtEl>
                                          <p:spTgt spid="19"/>
                                        </p:tgtEl>
                                        <p:attrNameLst>
                                          <p:attrName>r</p:attrName>
                                        </p:attrNameLst>
                                      </p:cBhvr>
                                    </p:animRot>
                                    <p:animRot by="240000">
                                      <p:cBhvr>
                                        <p:cTn id="63" dur="200" fill="hold">
                                          <p:stCondLst>
                                            <p:cond delay="400"/>
                                          </p:stCondLst>
                                        </p:cTn>
                                        <p:tgtEl>
                                          <p:spTgt spid="19"/>
                                        </p:tgtEl>
                                        <p:attrNameLst>
                                          <p:attrName>r</p:attrName>
                                        </p:attrNameLst>
                                      </p:cBhvr>
                                    </p:animRot>
                                    <p:animRot by="-240000">
                                      <p:cBhvr>
                                        <p:cTn id="64" dur="200" fill="hold">
                                          <p:stCondLst>
                                            <p:cond delay="600"/>
                                          </p:stCondLst>
                                        </p:cTn>
                                        <p:tgtEl>
                                          <p:spTgt spid="19"/>
                                        </p:tgtEl>
                                        <p:attrNameLst>
                                          <p:attrName>r</p:attrName>
                                        </p:attrNameLst>
                                      </p:cBhvr>
                                    </p:animRot>
                                    <p:animRot by="120000">
                                      <p:cBhvr>
                                        <p:cTn id="65" dur="200" fill="hold">
                                          <p:stCondLst>
                                            <p:cond delay="800"/>
                                          </p:stCondLst>
                                        </p:cTn>
                                        <p:tgtEl>
                                          <p:spTgt spid="19"/>
                                        </p:tgtEl>
                                        <p:attrNameLst>
                                          <p:attrName>r</p:attrName>
                                        </p:attrNameLst>
                                      </p:cBhvr>
                                    </p:animRot>
                                  </p:childTnLst>
                                </p:cTn>
                              </p:par>
                            </p:childTnLst>
                          </p:cTn>
                        </p:par>
                        <p:par>
                          <p:cTn id="66" fill="hold">
                            <p:stCondLst>
                              <p:cond delay="1000"/>
                            </p:stCondLst>
                            <p:childTnLst>
                              <p:par>
                                <p:cTn id="67" presetID="8" presetClass="emph" presetSubtype="0" fill="hold" nodeType="afterEffect">
                                  <p:stCondLst>
                                    <p:cond delay="0"/>
                                  </p:stCondLst>
                                  <p:childTnLst>
                                    <p:animRot by="10800000">
                                      <p:cBhvr>
                                        <p:cTn id="68" dur="1000" fill="hold"/>
                                        <p:tgtEl>
                                          <p:spTgt spid="19"/>
                                        </p:tgtEl>
                                        <p:attrNameLst>
                                          <p:attrName>r</p:attrName>
                                        </p:attrNameLst>
                                      </p:cBhvr>
                                    </p:animRo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2" fill="hold" grpId="1" nodeType="clickEffect">
                                  <p:stCondLst>
                                    <p:cond delay="0"/>
                                  </p:stCondLst>
                                  <p:childTnLst>
                                    <p:animEffect transition="out" filter="wipe(right)">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par>
                          <p:cTn id="83" fill="hold">
                            <p:stCondLst>
                              <p:cond delay="500"/>
                            </p:stCondLst>
                            <p:childTnLst>
                              <p:par>
                                <p:cTn id="84" presetID="22" presetClass="exit" presetSubtype="2" fill="hold" grpId="1" nodeType="afterEffect">
                                  <p:stCondLst>
                                    <p:cond delay="0"/>
                                  </p:stCondLst>
                                  <p:childTnLst>
                                    <p:animEffect transition="out" filter="wipe(right)">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xit" presetSubtype="2" fill="hold" grpId="1" nodeType="clickEffect">
                                  <p:stCondLst>
                                    <p:cond delay="0"/>
                                  </p:stCondLst>
                                  <p:childTnLst>
                                    <p:animEffect transition="out" filter="wipe(right)">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childTnLst>
                          </p:cTn>
                        </p:par>
                        <p:par>
                          <p:cTn id="101" fill="hold">
                            <p:stCondLst>
                              <p:cond delay="500"/>
                            </p:stCondLst>
                            <p:childTnLst>
                              <p:par>
                                <p:cTn id="102" presetID="22" presetClass="exit" presetSubtype="2" fill="hold" grpId="1" nodeType="afterEffect">
                                  <p:stCondLst>
                                    <p:cond delay="0"/>
                                  </p:stCondLst>
                                  <p:childTnLst>
                                    <p:animEffect transition="out" filter="wipe(right)">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childTnLst>
                          </p:cTn>
                        </p:par>
                        <p:par>
                          <p:cTn id="105" fill="hold">
                            <p:stCondLst>
                              <p:cond delay="1000"/>
                            </p:stCondLst>
                            <p:childTnLst>
                              <p:par>
                                <p:cTn id="106" presetID="10" presetClass="exit" presetSubtype="0" fill="hold" nodeType="afterEffect">
                                  <p:stCondLst>
                                    <p:cond delay="0"/>
                                  </p:stCondLst>
                                  <p:childTnLst>
                                    <p:animEffect transition="out" filter="fade">
                                      <p:cBhvr>
                                        <p:cTn id="107" dur="500"/>
                                        <p:tgtEl>
                                          <p:spTgt spid="19"/>
                                        </p:tgtEl>
                                      </p:cBhvr>
                                    </p:animEffect>
                                    <p:set>
                                      <p:cBhvr>
                                        <p:cTn id="108" dur="1" fill="hold">
                                          <p:stCondLst>
                                            <p:cond delay="499"/>
                                          </p:stCondLst>
                                        </p:cTn>
                                        <p:tgtEl>
                                          <p:spTgt spid="19"/>
                                        </p:tgtEl>
                                        <p:attrNameLst>
                                          <p:attrName>style.visibility</p:attrName>
                                        </p:attrNameLst>
                                      </p:cBhvr>
                                      <p:to>
                                        <p:strVal val="hidden"/>
                                      </p:to>
                                    </p:set>
                                  </p:childTnLst>
                                </p:cTn>
                              </p:par>
                            </p:childTnLst>
                          </p:cTn>
                        </p:par>
                        <p:par>
                          <p:cTn id="109" fill="hold">
                            <p:stCondLst>
                              <p:cond delay="1500"/>
                            </p:stCondLst>
                            <p:childTnLst>
                              <p:par>
                                <p:cTn id="110" presetID="10" presetClass="entr" presetSubtype="0" fill="hold"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4"/>
                                        </p:tgtEl>
                                        <p:attrNameLst>
                                          <p:attrName>r</p:attrName>
                                        </p:attrNameLst>
                                      </p:cBhvr>
                                    </p:animRot>
                                    <p:animRot by="-240000">
                                      <p:cBhvr>
                                        <p:cTn id="117" dur="200" fill="hold">
                                          <p:stCondLst>
                                            <p:cond delay="200"/>
                                          </p:stCondLst>
                                        </p:cTn>
                                        <p:tgtEl>
                                          <p:spTgt spid="24"/>
                                        </p:tgtEl>
                                        <p:attrNameLst>
                                          <p:attrName>r</p:attrName>
                                        </p:attrNameLst>
                                      </p:cBhvr>
                                    </p:animRot>
                                    <p:animRot by="240000">
                                      <p:cBhvr>
                                        <p:cTn id="118" dur="200" fill="hold">
                                          <p:stCondLst>
                                            <p:cond delay="400"/>
                                          </p:stCondLst>
                                        </p:cTn>
                                        <p:tgtEl>
                                          <p:spTgt spid="24"/>
                                        </p:tgtEl>
                                        <p:attrNameLst>
                                          <p:attrName>r</p:attrName>
                                        </p:attrNameLst>
                                      </p:cBhvr>
                                    </p:animRot>
                                    <p:animRot by="-240000">
                                      <p:cBhvr>
                                        <p:cTn id="119" dur="200" fill="hold">
                                          <p:stCondLst>
                                            <p:cond delay="600"/>
                                          </p:stCondLst>
                                        </p:cTn>
                                        <p:tgtEl>
                                          <p:spTgt spid="24"/>
                                        </p:tgtEl>
                                        <p:attrNameLst>
                                          <p:attrName>r</p:attrName>
                                        </p:attrNameLst>
                                      </p:cBhvr>
                                    </p:animRot>
                                    <p:animRot by="120000">
                                      <p:cBhvr>
                                        <p:cTn id="120" dur="200" fill="hold">
                                          <p:stCondLst>
                                            <p:cond delay="800"/>
                                          </p:stCondLst>
                                        </p:cTn>
                                        <p:tgtEl>
                                          <p:spTgt spid="24"/>
                                        </p:tgtEl>
                                        <p:attrNameLst>
                                          <p:attrName>r</p:attrName>
                                        </p:attrNameLst>
                                      </p:cBhvr>
                                    </p:animRot>
                                  </p:childTnLst>
                                </p:cTn>
                              </p:par>
                            </p:childTnLst>
                          </p:cTn>
                        </p:par>
                        <p:par>
                          <p:cTn id="121" fill="hold">
                            <p:stCondLst>
                              <p:cond delay="1000"/>
                            </p:stCondLst>
                            <p:childTnLst>
                              <p:par>
                                <p:cTn id="122" presetID="8" presetClass="emph" presetSubtype="0" fill="hold" nodeType="afterEffect">
                                  <p:stCondLst>
                                    <p:cond delay="0"/>
                                  </p:stCondLst>
                                  <p:childTnLst>
                                    <p:animRot by="16200000">
                                      <p:cBhvr>
                                        <p:cTn id="123" dur="1000" fill="hold"/>
                                        <p:tgtEl>
                                          <p:spTgt spid="24"/>
                                        </p:tgtEl>
                                        <p:attrNameLst>
                                          <p:attrName>r</p:attrName>
                                        </p:attrNameLst>
                                      </p:cBhvr>
                                    </p:animRot>
                                  </p:childTnLst>
                                </p:cTn>
                              </p:par>
                            </p:childTnLst>
                          </p:cTn>
                        </p:par>
                        <p:par>
                          <p:cTn id="124" fill="hold">
                            <p:stCondLst>
                              <p:cond delay="2000"/>
                            </p:stCondLst>
                            <p:childTnLst>
                              <p:par>
                                <p:cTn id="125" presetID="22" presetClass="entr" presetSubtype="8"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wipe(left)">
                                      <p:cBhvr>
                                        <p:cTn id="127" dur="5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wipe(left)">
                                      <p:cBhvr>
                                        <p:cTn id="132" dur="500"/>
                                        <p:tgtEl>
                                          <p:spTgt spid="2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xit" presetSubtype="2" fill="hold" grpId="1" nodeType="clickEffect">
                                  <p:stCondLst>
                                    <p:cond delay="0"/>
                                  </p:stCondLst>
                                  <p:childTnLst>
                                    <p:animEffect transition="out" filter="wipe(right)">
                                      <p:cBhvr>
                                        <p:cTn id="136" dur="500"/>
                                        <p:tgtEl>
                                          <p:spTgt spid="25"/>
                                        </p:tgtEl>
                                      </p:cBhvr>
                                    </p:animEffect>
                                    <p:set>
                                      <p:cBhvr>
                                        <p:cTn id="137" dur="1" fill="hold">
                                          <p:stCondLst>
                                            <p:cond delay="499"/>
                                          </p:stCondLst>
                                        </p:cTn>
                                        <p:tgtEl>
                                          <p:spTgt spid="25"/>
                                        </p:tgtEl>
                                        <p:attrNameLst>
                                          <p:attrName>style.visibility</p:attrName>
                                        </p:attrNameLst>
                                      </p:cBhvr>
                                      <p:to>
                                        <p:strVal val="hidden"/>
                                      </p:to>
                                    </p:set>
                                  </p:childTnLst>
                                </p:cTn>
                              </p:par>
                            </p:childTnLst>
                          </p:cTn>
                        </p:par>
                        <p:par>
                          <p:cTn id="138" fill="hold">
                            <p:stCondLst>
                              <p:cond delay="500"/>
                            </p:stCondLst>
                            <p:childTnLst>
                              <p:par>
                                <p:cTn id="139" presetID="22" presetClass="exit" presetSubtype="2" fill="hold" grpId="1" nodeType="afterEffect">
                                  <p:stCondLst>
                                    <p:cond delay="0"/>
                                  </p:stCondLst>
                                  <p:childTnLst>
                                    <p:animEffect transition="out" filter="wipe(right)">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childTnLst>
                          </p:cTn>
                        </p:par>
                        <p:par>
                          <p:cTn id="142" fill="hold">
                            <p:stCondLst>
                              <p:cond delay="1000"/>
                            </p:stCondLst>
                            <p:childTnLst>
                              <p:par>
                                <p:cTn id="143" presetID="22" presetClass="entr" presetSubtype="8" fill="hold" grpId="0" nodeType="after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wipe(left)">
                                      <p:cBhvr>
                                        <p:cTn id="145" dur="500"/>
                                        <p:tgtEl>
                                          <p:spTgt spid="28"/>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wipe(left)">
                                      <p:cBhvr>
                                        <p:cTn id="1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P spid="12" grpId="0" animBg="1"/>
      <p:bldP spid="12" grpId="1" animBg="1"/>
      <p:bldP spid="13" grpId="0" animBg="1"/>
      <p:bldP spid="13" grpId="1" animBg="1"/>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6" grpId="0" animBg="1"/>
      <p:bldP spid="26" grpId="1"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F44A68-F611-40AA-B498-AD6C4B58A959}"/>
              </a:ext>
            </a:extLst>
          </p:cNvPr>
          <p:cNvSpPr/>
          <p:nvPr/>
        </p:nvSpPr>
        <p:spPr>
          <a:xfrm>
            <a:off x="2141848" y="769938"/>
            <a:ext cx="4860305" cy="1107996"/>
          </a:xfrm>
          <a:prstGeom prst="rect">
            <a:avLst/>
          </a:prstGeom>
        </p:spPr>
        <p:txBody>
          <a:bodyPr wrap="none" lIns="0" tIns="0" rIns="0" bIns="0">
            <a:spAutoFit/>
          </a:bodyPr>
          <a:lstStyle/>
          <a:p>
            <a:pPr algn="ctr" eaLnBrk="1" fontAlgn="auto" hangingPunct="1">
              <a:spcBef>
                <a:spcPts val="0"/>
              </a:spcBef>
              <a:spcAft>
                <a:spcPts val="0"/>
              </a:spcAft>
              <a:defRPr/>
            </a:pPr>
            <a:r>
              <a:rPr lang="en-GB" altLang="en-US" sz="3600" b="1" dirty="0"/>
              <a:t>Position, Direction and</a:t>
            </a:r>
          </a:p>
          <a:p>
            <a:pPr algn="ctr" eaLnBrk="1" fontAlgn="auto" hangingPunct="1">
              <a:spcBef>
                <a:spcPts val="0"/>
              </a:spcBef>
              <a:spcAft>
                <a:spcPts val="0"/>
              </a:spcAft>
              <a:defRPr/>
            </a:pPr>
            <a:r>
              <a:rPr lang="en-GB" altLang="en-US" sz="3600" b="1" dirty="0"/>
              <a:t>Movement </a:t>
            </a:r>
            <a:r>
              <a:rPr lang="en-GB" sz="3600" b="1" dirty="0"/>
              <a:t>Dance-Off</a:t>
            </a:r>
          </a:p>
        </p:txBody>
      </p:sp>
      <p:pic>
        <p:nvPicPr>
          <p:cNvPr id="23555" name="Whole Class">
            <a:extLst>
              <a:ext uri="{FF2B5EF4-FFF2-40B4-BE49-F238E27FC236}">
                <a16:creationId xmlns:a16="http://schemas.microsoft.com/office/drawing/2014/main" id="{A1838DCC-9844-4279-B3B5-D37DBB07AB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a:extLst>
              <a:ext uri="{FF2B5EF4-FFF2-40B4-BE49-F238E27FC236}">
                <a16:creationId xmlns:a16="http://schemas.microsoft.com/office/drawing/2014/main" id="{6D2F8FBC-253D-4247-BD6A-1B522293EBD7}"/>
              </a:ext>
            </a:extLst>
          </p:cNvPr>
          <p:cNvPicPr>
            <a:picLocks noChangeAspect="1"/>
          </p:cNvPicPr>
          <p:nvPr/>
        </p:nvPicPr>
        <p:blipFill>
          <a:blip r:embed="rId3">
            <a:extLst>
              <a:ext uri="{28A0092B-C50C-407E-A947-70E740481C1C}">
                <a14:useLocalDpi xmlns:a14="http://schemas.microsoft.com/office/drawing/2010/main" val="0"/>
              </a:ext>
            </a:extLst>
          </a:blip>
          <a:srcRect t="11380" b="16563"/>
          <a:stretch>
            <a:fillRect/>
          </a:stretch>
        </p:blipFill>
        <p:spPr bwMode="auto">
          <a:xfrm>
            <a:off x="625475" y="2076450"/>
            <a:ext cx="78835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peech bubble 1">
            <a:extLst>
              <a:ext uri="{FF2B5EF4-FFF2-40B4-BE49-F238E27FC236}">
                <a16:creationId xmlns:a16="http://schemas.microsoft.com/office/drawing/2014/main" id="{6BCB3C75-199F-49D4-8514-3851DFBA3B3E}"/>
              </a:ext>
            </a:extLst>
          </p:cNvPr>
          <p:cNvSpPr/>
          <p:nvPr/>
        </p:nvSpPr>
        <p:spPr>
          <a:xfrm>
            <a:off x="2554288" y="2430463"/>
            <a:ext cx="4249737" cy="2847975"/>
          </a:xfrm>
          <a:prstGeom prst="wedgeEllipseCallout">
            <a:avLst>
              <a:gd name="adj1" fmla="val -50290"/>
              <a:gd name="adj2" fmla="val 50351"/>
            </a:avLst>
          </a:prstGeom>
          <a:solidFill>
            <a:srgbClr val="FF99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Face the front and make a full turn clockwise.</a:t>
            </a:r>
          </a:p>
        </p:txBody>
      </p:sp>
      <p:sp>
        <p:nvSpPr>
          <p:cNvPr id="13" name="speech bubble 2">
            <a:extLst>
              <a:ext uri="{FF2B5EF4-FFF2-40B4-BE49-F238E27FC236}">
                <a16:creationId xmlns:a16="http://schemas.microsoft.com/office/drawing/2014/main" id="{7372489D-AC9A-49A7-BA1D-7E1F22846A22}"/>
              </a:ext>
            </a:extLst>
          </p:cNvPr>
          <p:cNvSpPr/>
          <p:nvPr/>
        </p:nvSpPr>
        <p:spPr>
          <a:xfrm>
            <a:off x="2554288" y="2430463"/>
            <a:ext cx="4249737" cy="2847975"/>
          </a:xfrm>
          <a:prstGeom prst="wedgeEllipseCallout">
            <a:avLst>
              <a:gd name="adj1" fmla="val -50290"/>
              <a:gd name="adj2" fmla="val 50351"/>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Turn half a turn anticlockwise.</a:t>
            </a:r>
          </a:p>
        </p:txBody>
      </p:sp>
      <p:sp>
        <p:nvSpPr>
          <p:cNvPr id="14" name="speech bubble 3">
            <a:extLst>
              <a:ext uri="{FF2B5EF4-FFF2-40B4-BE49-F238E27FC236}">
                <a16:creationId xmlns:a16="http://schemas.microsoft.com/office/drawing/2014/main" id="{F8479911-F795-43AD-BF71-D1B68581D1EF}"/>
              </a:ext>
            </a:extLst>
          </p:cNvPr>
          <p:cNvSpPr/>
          <p:nvPr/>
        </p:nvSpPr>
        <p:spPr>
          <a:xfrm>
            <a:off x="2554288" y="2435225"/>
            <a:ext cx="4249737" cy="2847975"/>
          </a:xfrm>
          <a:prstGeom prst="wedgeEllipseCallout">
            <a:avLst>
              <a:gd name="adj1" fmla="val -50290"/>
              <a:gd name="adj2" fmla="val 50351"/>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Jump backwards and jump forwards.</a:t>
            </a:r>
          </a:p>
        </p:txBody>
      </p:sp>
      <p:sp>
        <p:nvSpPr>
          <p:cNvPr id="15" name="speech bubble 4">
            <a:extLst>
              <a:ext uri="{FF2B5EF4-FFF2-40B4-BE49-F238E27FC236}">
                <a16:creationId xmlns:a16="http://schemas.microsoft.com/office/drawing/2014/main" id="{E2964101-DEAA-4DD9-A9BC-93AA994B1C2C}"/>
              </a:ext>
            </a:extLst>
          </p:cNvPr>
          <p:cNvSpPr/>
          <p:nvPr/>
        </p:nvSpPr>
        <p:spPr>
          <a:xfrm>
            <a:off x="2554288" y="2430463"/>
            <a:ext cx="4249737" cy="2847975"/>
          </a:xfrm>
          <a:prstGeom prst="wedgeEllipseCallout">
            <a:avLst>
              <a:gd name="adj1" fmla="val -50290"/>
              <a:gd name="adj2" fmla="val 50351"/>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Turn in a full circle.</a:t>
            </a:r>
          </a:p>
        </p:txBody>
      </p:sp>
      <p:sp>
        <p:nvSpPr>
          <p:cNvPr id="16" name="speech bubble 5">
            <a:extLst>
              <a:ext uri="{FF2B5EF4-FFF2-40B4-BE49-F238E27FC236}">
                <a16:creationId xmlns:a16="http://schemas.microsoft.com/office/drawing/2014/main" id="{7AD75CD4-D52B-4099-B34F-604851EE71C8}"/>
              </a:ext>
            </a:extLst>
          </p:cNvPr>
          <p:cNvSpPr/>
          <p:nvPr/>
        </p:nvSpPr>
        <p:spPr>
          <a:xfrm>
            <a:off x="2554288" y="2427288"/>
            <a:ext cx="4249737" cy="2847975"/>
          </a:xfrm>
          <a:prstGeom prst="wedgeEllipseCallout">
            <a:avLst>
              <a:gd name="adj1" fmla="val -50290"/>
              <a:gd name="adj2" fmla="val 50351"/>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Slide to the left and slide to the right.</a:t>
            </a:r>
          </a:p>
        </p:txBody>
      </p:sp>
      <p:sp>
        <p:nvSpPr>
          <p:cNvPr id="17" name="speech bubble 6">
            <a:extLst>
              <a:ext uri="{FF2B5EF4-FFF2-40B4-BE49-F238E27FC236}">
                <a16:creationId xmlns:a16="http://schemas.microsoft.com/office/drawing/2014/main" id="{9DB9A143-772A-4B3B-AD20-374BB0BCA1B8}"/>
              </a:ext>
            </a:extLst>
          </p:cNvPr>
          <p:cNvSpPr/>
          <p:nvPr/>
        </p:nvSpPr>
        <p:spPr>
          <a:xfrm>
            <a:off x="2554288" y="2424113"/>
            <a:ext cx="4249737" cy="2847975"/>
          </a:xfrm>
          <a:prstGeom prst="wedgeEllipseCallout">
            <a:avLst>
              <a:gd name="adj1" fmla="val -50290"/>
              <a:gd name="adj2" fmla="val 50351"/>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Face the window and make a whole turn anticlockwise.</a:t>
            </a:r>
          </a:p>
        </p:txBody>
      </p:sp>
      <p:sp>
        <p:nvSpPr>
          <p:cNvPr id="18" name="speech bubble 7">
            <a:extLst>
              <a:ext uri="{FF2B5EF4-FFF2-40B4-BE49-F238E27FC236}">
                <a16:creationId xmlns:a16="http://schemas.microsoft.com/office/drawing/2014/main" id="{7A591008-DD29-48F4-A939-FDC738D827D1}"/>
              </a:ext>
            </a:extLst>
          </p:cNvPr>
          <p:cNvSpPr/>
          <p:nvPr/>
        </p:nvSpPr>
        <p:spPr>
          <a:xfrm>
            <a:off x="2554288" y="2419350"/>
            <a:ext cx="4249737" cy="2849563"/>
          </a:xfrm>
          <a:prstGeom prst="wedgeEllipseCallout">
            <a:avLst>
              <a:gd name="adj1" fmla="val -50290"/>
              <a:gd name="adj2" fmla="val 50351"/>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Make a quarter turn clockwise.</a:t>
            </a:r>
          </a:p>
        </p:txBody>
      </p:sp>
      <p:sp>
        <p:nvSpPr>
          <p:cNvPr id="19" name="speech bubble 8">
            <a:extLst>
              <a:ext uri="{FF2B5EF4-FFF2-40B4-BE49-F238E27FC236}">
                <a16:creationId xmlns:a16="http://schemas.microsoft.com/office/drawing/2014/main" id="{D6C8CA4C-1DDE-4E4B-8CA8-DCF76DA9FD97}"/>
              </a:ext>
            </a:extLst>
          </p:cNvPr>
          <p:cNvSpPr/>
          <p:nvPr/>
        </p:nvSpPr>
        <p:spPr>
          <a:xfrm>
            <a:off x="2554288" y="2424113"/>
            <a:ext cx="4249737" cy="2847975"/>
          </a:xfrm>
          <a:prstGeom prst="wedgeEllipseCallout">
            <a:avLst>
              <a:gd name="adj1" fmla="val -50290"/>
              <a:gd name="adj2" fmla="val 50351"/>
            </a:avLst>
          </a:prstGeom>
          <a:solidFill>
            <a:schemeClr val="accent3">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Spin three full turns.</a:t>
            </a:r>
          </a:p>
        </p:txBody>
      </p:sp>
      <p:sp>
        <p:nvSpPr>
          <p:cNvPr id="20" name="speech bubble 9">
            <a:extLst>
              <a:ext uri="{FF2B5EF4-FFF2-40B4-BE49-F238E27FC236}">
                <a16:creationId xmlns:a16="http://schemas.microsoft.com/office/drawing/2014/main" id="{887F5CB3-9B75-4065-B200-D34BA03A644D}"/>
              </a:ext>
            </a:extLst>
          </p:cNvPr>
          <p:cNvSpPr/>
          <p:nvPr/>
        </p:nvSpPr>
        <p:spPr>
          <a:xfrm>
            <a:off x="2554288" y="2428875"/>
            <a:ext cx="4249737" cy="2847975"/>
          </a:xfrm>
          <a:prstGeom prst="wedgeEllipseCallout">
            <a:avLst>
              <a:gd name="adj1" fmla="val -50290"/>
              <a:gd name="adj2" fmla="val 50351"/>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dirty="0">
                <a:solidFill>
                  <a:schemeClr val="tx1"/>
                </a:solidFill>
              </a:rPr>
              <a:t>Make a three-quarter turn anticlockwise.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 Presentation Template" id="{3FFF0595-56A2-4BAA-8945-9E1AE3AE943F}" vid="{2EAE8D29-B0EE-4A35-BF03-BC97A170F457}"/>
    </a:ext>
  </a:extLst>
</a:theme>
</file>

<file path=docProps/app.xml><?xml version="1.0" encoding="utf-8"?>
<Properties xmlns="http://schemas.openxmlformats.org/officeDocument/2006/extended-properties" xmlns:vt="http://schemas.openxmlformats.org/officeDocument/2006/docPropsVTypes">
  <Template/>
  <TotalTime>195</TotalTime>
  <Words>412</Words>
  <Application>Microsoft Office PowerPoint</Application>
  <PresentationFormat>On-screen Show (4:3)</PresentationFormat>
  <Paragraphs>69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Twinkl SemiBold</vt:lpstr>
      <vt:lpstr>Sassoon Infant Rg</vt:lpstr>
      <vt:lpstr>Tuffy</vt:lpstr>
      <vt:lpstr>Sassoon Infant Md</vt:lpstr>
      <vt:lpstr>Twinkl</vt:lpstr>
      <vt:lpstr>Arial</vt:lpstr>
      <vt:lpstr>1_Office Theme</vt:lpstr>
      <vt:lpstr>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Year 2</cp:lastModifiedBy>
  <cp:revision>16</cp:revision>
  <dcterms:created xsi:type="dcterms:W3CDTF">2017-05-17T14:46:34Z</dcterms:created>
  <dcterms:modified xsi:type="dcterms:W3CDTF">2021-01-04T20:47:43Z</dcterms:modified>
</cp:coreProperties>
</file>