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6" r:id="rId2"/>
  </p:sldMasterIdLst>
  <p:sldIdLst>
    <p:sldId id="260" r:id="rId3"/>
    <p:sldId id="261" r:id="rId4"/>
    <p:sldId id="262" r:id="rId5"/>
    <p:sldId id="315" r:id="rId6"/>
    <p:sldId id="316" r:id="rId7"/>
    <p:sldId id="317" r:id="rId8"/>
    <p:sldId id="318" r:id="rId9"/>
    <p:sldId id="319" r:id="rId10"/>
    <p:sldId id="320" r:id="rId11"/>
    <p:sldId id="289" r:id="rId12"/>
    <p:sldId id="307" r:id="rId13"/>
    <p:sldId id="308" r:id="rId14"/>
    <p:sldId id="306" r:id="rId15"/>
    <p:sldId id="309" r:id="rId16"/>
    <p:sldId id="321" r:id="rId17"/>
    <p:sldId id="305" r:id="rId18"/>
    <p:sldId id="294" r:id="rId19"/>
    <p:sldId id="314" r:id="rId20"/>
    <p:sldId id="264" r:id="rId21"/>
  </p:sldIdLst>
  <p:sldSz cx="9144000" cy="6858000" type="screen4x3"/>
  <p:notesSz cx="6858000" cy="9144000"/>
  <p:embeddedFontLst>
    <p:embeddedFont>
      <p:font typeface="Twinkl" panose="020B0604020202020204" charset="0"/>
      <p:regular r:id="rId22"/>
      <p:bold r:id="rId23"/>
    </p:embeddedFont>
    <p:embeddedFont>
      <p:font typeface="Twinkl SemiBold" charset="0"/>
      <p:bold r:id="rId24"/>
    </p:embeddedFont>
    <p:embeddedFont>
      <p:font typeface="Tuffy" panose="020B0603060100000000" charset="0"/>
      <p:regular r:id="rId25"/>
      <p:bold r:id="rId26"/>
      <p:italic r:id="rId27"/>
      <p:boldItalic r:id="rId28"/>
    </p:embeddedFont>
    <p:embeddedFont>
      <p:font typeface="Sassoon Infant Rg" panose="02000503030000020003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6DE"/>
    <a:srgbClr val="00B0A9"/>
    <a:srgbClr val="4E7E9C"/>
    <a:srgbClr val="E6226A"/>
    <a:srgbClr val="CCFF99"/>
    <a:srgbClr val="99FF99"/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6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7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56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89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77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7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273241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216897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2996715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3292148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25013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198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4215961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272534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1055602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55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99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272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8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4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3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6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96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69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42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7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66" r:id="rId10"/>
    <p:sldLayoutId id="2147483867" r:id="rId11"/>
    <p:sldLayoutId id="2147483879" r:id="rId12"/>
    <p:sldLayoutId id="214748388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68" r:id="rId10"/>
    <p:sldLayoutId id="2147483869" r:id="rId11"/>
    <p:sldLayoutId id="2147483890" r:id="rId12"/>
    <p:sldLayoutId id="214748389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Tuffy" panose="020B0603060100000000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Tuffy" panose="020B0603060100000000" charset="0"/>
              </a:rPr>
              <a:t>| Year 2 | Position and Direction | Turns, Rotations and Right Angles | Lesson 2 of 3: Right-Angled Roads</a:t>
            </a:r>
          </a:p>
        </p:txBody>
      </p:sp>
      <p:sp>
        <p:nvSpPr>
          <p:cNvPr id="25607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smtClean="0">
                <a:latin typeface="Tuffy" panose="020B0603060100000000" charset="0"/>
              </a:rPr>
              <a:t>Maths</a:t>
            </a:r>
            <a:endParaRPr lang="en-GB" altLang="en-US" sz="5400" b="0" smtClean="0">
              <a:latin typeface="Tuffy" panose="020B0603060100000000" charset="0"/>
            </a:endParaRPr>
          </a:p>
        </p:txBody>
      </p:sp>
      <p:sp>
        <p:nvSpPr>
          <p:cNvPr id="2560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uffy" panose="020B0603060100000000" charset="0"/>
                <a:ea typeface="Sassoon Infant Rg" panose="02000503030000020003" charset="0"/>
                <a:cs typeface="Twinkl" panose="020B0604020202020204" charset="0"/>
              </a:rPr>
              <a:t>Position and Direction</a:t>
            </a:r>
          </a:p>
        </p:txBody>
      </p:sp>
      <p:pic>
        <p:nvPicPr>
          <p:cNvPr id="2560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650" y="1433513"/>
            <a:ext cx="7632700" cy="757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884238" y="1484313"/>
            <a:ext cx="7375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direct the car back to its starting position by clicking on the correct directions?</a:t>
            </a:r>
          </a:p>
        </p:txBody>
      </p:sp>
      <p:sp>
        <p:nvSpPr>
          <p:cNvPr id="8" name="Rectangle 7"/>
          <p:cNvSpPr/>
          <p:nvPr/>
        </p:nvSpPr>
        <p:spPr>
          <a:xfrm>
            <a:off x="2820988" y="730250"/>
            <a:ext cx="34861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Road Rotations</a:t>
            </a:r>
          </a:p>
        </p:txBody>
      </p:sp>
      <p:pic>
        <p:nvPicPr>
          <p:cNvPr id="33797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1st answer"/>
          <p:cNvSpPr/>
          <p:nvPr/>
        </p:nvSpPr>
        <p:spPr>
          <a:xfrm>
            <a:off x="798513" y="5354638"/>
            <a:ext cx="1460500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half a turn clockwise</a:t>
            </a:r>
          </a:p>
        </p:txBody>
      </p:sp>
      <p:sp>
        <p:nvSpPr>
          <p:cNvPr id="29" name="2nd answer"/>
          <p:cNvSpPr/>
          <p:nvPr/>
        </p:nvSpPr>
        <p:spPr>
          <a:xfrm>
            <a:off x="2309813" y="5346700"/>
            <a:ext cx="673100" cy="69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left</a:t>
            </a:r>
          </a:p>
        </p:txBody>
      </p:sp>
      <p:sp>
        <p:nvSpPr>
          <p:cNvPr id="30" name="3rd answer"/>
          <p:cNvSpPr/>
          <p:nvPr/>
        </p:nvSpPr>
        <p:spPr>
          <a:xfrm>
            <a:off x="3033713" y="5346700"/>
            <a:ext cx="1677987" cy="69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whole turn anticlockwise</a:t>
            </a:r>
          </a:p>
        </p:txBody>
      </p:sp>
      <p:sp>
        <p:nvSpPr>
          <p:cNvPr id="32" name="4th answer"/>
          <p:cNvSpPr/>
          <p:nvPr/>
        </p:nvSpPr>
        <p:spPr>
          <a:xfrm>
            <a:off x="4764088" y="5348288"/>
            <a:ext cx="1827212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three-quarter turn clockwise</a:t>
            </a:r>
          </a:p>
        </p:txBody>
      </p:sp>
      <p:sp>
        <p:nvSpPr>
          <p:cNvPr id="33" name="5th answer"/>
          <p:cNvSpPr/>
          <p:nvPr/>
        </p:nvSpPr>
        <p:spPr>
          <a:xfrm>
            <a:off x="6642100" y="5354638"/>
            <a:ext cx="1730375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quarter turn clockwise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68700" y="2289175"/>
            <a:ext cx="2006600" cy="2649538"/>
            <a:chOff x="3569043" y="2412432"/>
            <a:chExt cx="2005914" cy="2649144"/>
          </a:xfrm>
        </p:grpSpPr>
        <p:pic>
          <p:nvPicPr>
            <p:cNvPr id="33805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694" y="2412432"/>
              <a:ext cx="1068611" cy="199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3569043" y="4501271"/>
              <a:ext cx="2005914" cy="560305"/>
            </a:xfrm>
            <a:prstGeom prst="roundRect">
              <a:avLst/>
            </a:prstGeom>
            <a:solidFill>
              <a:srgbClr val="A7E6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starting position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530475"/>
            <a:ext cx="10699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650" y="1433513"/>
            <a:ext cx="7632700" cy="757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884238" y="1484313"/>
            <a:ext cx="7375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direct the car back to its starting position by clicking on the correct directions?</a:t>
            </a:r>
          </a:p>
        </p:txBody>
      </p:sp>
      <p:pic>
        <p:nvPicPr>
          <p:cNvPr id="34820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1st answer"/>
          <p:cNvSpPr/>
          <p:nvPr/>
        </p:nvSpPr>
        <p:spPr>
          <a:xfrm>
            <a:off x="798513" y="5354638"/>
            <a:ext cx="1460500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half a turn clockwise</a:t>
            </a:r>
          </a:p>
        </p:txBody>
      </p:sp>
      <p:sp>
        <p:nvSpPr>
          <p:cNvPr id="29" name="2nd answer"/>
          <p:cNvSpPr/>
          <p:nvPr/>
        </p:nvSpPr>
        <p:spPr>
          <a:xfrm>
            <a:off x="2309813" y="5346700"/>
            <a:ext cx="673100" cy="69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left</a:t>
            </a:r>
          </a:p>
        </p:txBody>
      </p:sp>
      <p:sp>
        <p:nvSpPr>
          <p:cNvPr id="30" name="3rd answer"/>
          <p:cNvSpPr/>
          <p:nvPr/>
        </p:nvSpPr>
        <p:spPr>
          <a:xfrm>
            <a:off x="3033713" y="5346700"/>
            <a:ext cx="1677987" cy="69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whole turn anticlockwise</a:t>
            </a:r>
          </a:p>
        </p:txBody>
      </p:sp>
      <p:sp>
        <p:nvSpPr>
          <p:cNvPr id="32" name="4th answer"/>
          <p:cNvSpPr/>
          <p:nvPr/>
        </p:nvSpPr>
        <p:spPr>
          <a:xfrm>
            <a:off x="4764088" y="5348288"/>
            <a:ext cx="1827212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three-quarter turn clockwise</a:t>
            </a:r>
          </a:p>
        </p:txBody>
      </p:sp>
      <p:sp>
        <p:nvSpPr>
          <p:cNvPr id="33" name="5th answer"/>
          <p:cNvSpPr/>
          <p:nvPr/>
        </p:nvSpPr>
        <p:spPr>
          <a:xfrm>
            <a:off x="6642100" y="5354638"/>
            <a:ext cx="1730375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quarter turn clockwise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894013"/>
            <a:ext cx="20002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20988" y="730250"/>
            <a:ext cx="34861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Road Rotations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650" y="1433513"/>
            <a:ext cx="7632700" cy="757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884238" y="1484313"/>
            <a:ext cx="7375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direct the car back to its starting position by clicking on the correct directions?</a:t>
            </a:r>
          </a:p>
        </p:txBody>
      </p:sp>
      <p:pic>
        <p:nvPicPr>
          <p:cNvPr id="35844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1st answer"/>
          <p:cNvSpPr/>
          <p:nvPr/>
        </p:nvSpPr>
        <p:spPr>
          <a:xfrm>
            <a:off x="798513" y="5354638"/>
            <a:ext cx="1460500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half a turn clockwise</a:t>
            </a:r>
          </a:p>
        </p:txBody>
      </p:sp>
      <p:sp>
        <p:nvSpPr>
          <p:cNvPr id="29" name="2nd answer"/>
          <p:cNvSpPr/>
          <p:nvPr/>
        </p:nvSpPr>
        <p:spPr>
          <a:xfrm>
            <a:off x="2309813" y="5346700"/>
            <a:ext cx="673100" cy="69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left</a:t>
            </a:r>
          </a:p>
        </p:txBody>
      </p:sp>
      <p:sp>
        <p:nvSpPr>
          <p:cNvPr id="30" name="3rd answer"/>
          <p:cNvSpPr/>
          <p:nvPr/>
        </p:nvSpPr>
        <p:spPr>
          <a:xfrm>
            <a:off x="3033713" y="5346700"/>
            <a:ext cx="1677987" cy="69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whole turn anticlockwise</a:t>
            </a:r>
          </a:p>
        </p:txBody>
      </p:sp>
      <p:sp>
        <p:nvSpPr>
          <p:cNvPr id="32" name="4th answer"/>
          <p:cNvSpPr/>
          <p:nvPr/>
        </p:nvSpPr>
        <p:spPr>
          <a:xfrm>
            <a:off x="4764088" y="5348288"/>
            <a:ext cx="1827212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three-quarter turn clockwise</a:t>
            </a:r>
          </a:p>
        </p:txBody>
      </p:sp>
      <p:sp>
        <p:nvSpPr>
          <p:cNvPr id="33" name="5th answer"/>
          <p:cNvSpPr/>
          <p:nvPr/>
        </p:nvSpPr>
        <p:spPr>
          <a:xfrm>
            <a:off x="6642100" y="5354638"/>
            <a:ext cx="1730375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quarter turn clockwise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509838"/>
            <a:ext cx="106997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20988" y="730250"/>
            <a:ext cx="34861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Road Rotations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17934 0.000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650" y="1433513"/>
            <a:ext cx="7632700" cy="757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884238" y="1484313"/>
            <a:ext cx="7375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direct the car back to its starting position by clicking on the correct directions?</a:t>
            </a:r>
          </a:p>
        </p:txBody>
      </p:sp>
      <p:pic>
        <p:nvPicPr>
          <p:cNvPr id="36868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1st answer"/>
          <p:cNvSpPr/>
          <p:nvPr/>
        </p:nvSpPr>
        <p:spPr>
          <a:xfrm>
            <a:off x="798513" y="5354638"/>
            <a:ext cx="1460500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half a turn clockwise</a:t>
            </a:r>
          </a:p>
        </p:txBody>
      </p:sp>
      <p:sp>
        <p:nvSpPr>
          <p:cNvPr id="29" name="2nd answer"/>
          <p:cNvSpPr/>
          <p:nvPr/>
        </p:nvSpPr>
        <p:spPr>
          <a:xfrm>
            <a:off x="2309813" y="5346700"/>
            <a:ext cx="673100" cy="69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left</a:t>
            </a:r>
          </a:p>
        </p:txBody>
      </p:sp>
      <p:sp>
        <p:nvSpPr>
          <p:cNvPr id="30" name="3rd answer"/>
          <p:cNvSpPr/>
          <p:nvPr/>
        </p:nvSpPr>
        <p:spPr>
          <a:xfrm>
            <a:off x="3033713" y="5346700"/>
            <a:ext cx="1677987" cy="69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whole turn anticlockwise</a:t>
            </a:r>
          </a:p>
        </p:txBody>
      </p:sp>
      <p:sp>
        <p:nvSpPr>
          <p:cNvPr id="32" name="4th answer"/>
          <p:cNvSpPr/>
          <p:nvPr/>
        </p:nvSpPr>
        <p:spPr>
          <a:xfrm>
            <a:off x="4764088" y="5348288"/>
            <a:ext cx="1827212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three-quarter turn clockwise</a:t>
            </a:r>
          </a:p>
        </p:txBody>
      </p:sp>
      <p:sp>
        <p:nvSpPr>
          <p:cNvPr id="33" name="5th answer"/>
          <p:cNvSpPr/>
          <p:nvPr/>
        </p:nvSpPr>
        <p:spPr>
          <a:xfrm>
            <a:off x="6642100" y="5354638"/>
            <a:ext cx="1730375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quarter turn clockwise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501900"/>
            <a:ext cx="10699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20988" y="730250"/>
            <a:ext cx="34861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Road Rotations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650" y="1433513"/>
            <a:ext cx="7632700" cy="757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884238" y="1484313"/>
            <a:ext cx="7375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direct the car back to its starting position by clicking on the correct directions?</a:t>
            </a:r>
          </a:p>
        </p:txBody>
      </p:sp>
      <p:sp>
        <p:nvSpPr>
          <p:cNvPr id="8" name="Rectangle 7"/>
          <p:cNvSpPr/>
          <p:nvPr/>
        </p:nvSpPr>
        <p:spPr>
          <a:xfrm>
            <a:off x="2820988" y="730250"/>
            <a:ext cx="34861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Road Rotations</a:t>
            </a:r>
          </a:p>
        </p:txBody>
      </p:sp>
      <p:pic>
        <p:nvPicPr>
          <p:cNvPr id="3789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1st answer"/>
          <p:cNvSpPr/>
          <p:nvPr/>
        </p:nvSpPr>
        <p:spPr>
          <a:xfrm>
            <a:off x="798513" y="5354638"/>
            <a:ext cx="1460500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half a turn clockwise</a:t>
            </a:r>
          </a:p>
        </p:txBody>
      </p:sp>
      <p:sp>
        <p:nvSpPr>
          <p:cNvPr id="29" name="2nd answer"/>
          <p:cNvSpPr/>
          <p:nvPr/>
        </p:nvSpPr>
        <p:spPr>
          <a:xfrm>
            <a:off x="2309813" y="5346700"/>
            <a:ext cx="673100" cy="69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left</a:t>
            </a:r>
          </a:p>
        </p:txBody>
      </p:sp>
      <p:sp>
        <p:nvSpPr>
          <p:cNvPr id="30" name="3rd answer"/>
          <p:cNvSpPr/>
          <p:nvPr/>
        </p:nvSpPr>
        <p:spPr>
          <a:xfrm>
            <a:off x="3033713" y="5346700"/>
            <a:ext cx="1677987" cy="69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whole turn anticlockwise</a:t>
            </a:r>
          </a:p>
        </p:txBody>
      </p:sp>
      <p:sp>
        <p:nvSpPr>
          <p:cNvPr id="32" name="4th answer"/>
          <p:cNvSpPr/>
          <p:nvPr/>
        </p:nvSpPr>
        <p:spPr>
          <a:xfrm>
            <a:off x="4764088" y="5348288"/>
            <a:ext cx="1827212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three-quarter turn clockwise</a:t>
            </a:r>
          </a:p>
        </p:txBody>
      </p:sp>
      <p:sp>
        <p:nvSpPr>
          <p:cNvPr id="33" name="5th answer"/>
          <p:cNvSpPr/>
          <p:nvPr/>
        </p:nvSpPr>
        <p:spPr>
          <a:xfrm>
            <a:off x="6642100" y="5354638"/>
            <a:ext cx="1730375" cy="696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quarter turn clockwise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894013"/>
            <a:ext cx="20002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2239963"/>
            <a:ext cx="434657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14575" y="730250"/>
            <a:ext cx="45148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Right-Angled Roads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5650" y="1433513"/>
            <a:ext cx="7632700" cy="717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17" name="Rectangle 19"/>
          <p:cNvSpPr>
            <a:spLocks noChangeArrowheads="1"/>
          </p:cNvSpPr>
          <p:nvPr/>
        </p:nvSpPr>
        <p:spPr bwMode="auto">
          <a:xfrm>
            <a:off x="884238" y="1443038"/>
            <a:ext cx="7375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Drive the red car to the school. Are the turns clockwise right angle turns, or anticlockwise right angle turns? Click on the car to find out.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497388" y="4313238"/>
            <a:ext cx="82550" cy="944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8919" name="Pai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5524500"/>
            <a:ext cx="10048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2013" y="3311525"/>
            <a:ext cx="257175" cy="2555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884238" y="5561013"/>
            <a:ext cx="149225" cy="1476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884238" y="5845175"/>
            <a:ext cx="149225" cy="149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24" name="Rectangle 5"/>
          <p:cNvSpPr>
            <a:spLocks noChangeArrowheads="1"/>
          </p:cNvSpPr>
          <p:nvPr/>
        </p:nvSpPr>
        <p:spPr bwMode="auto">
          <a:xfrm>
            <a:off x="1060450" y="5449888"/>
            <a:ext cx="1036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clockwise</a:t>
            </a:r>
          </a:p>
        </p:txBody>
      </p:sp>
      <p:sp>
        <p:nvSpPr>
          <p:cNvPr id="38925" name="Rectangle 23"/>
          <p:cNvSpPr>
            <a:spLocks noChangeArrowheads="1"/>
          </p:cNvSpPr>
          <p:nvPr/>
        </p:nvSpPr>
        <p:spPr bwMode="auto">
          <a:xfrm>
            <a:off x="1060450" y="5734050"/>
            <a:ext cx="1403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anticlockwise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73825" y="2530475"/>
            <a:ext cx="279400" cy="241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473825" y="3311525"/>
            <a:ext cx="279400" cy="2555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942013" y="2787650"/>
            <a:ext cx="244475" cy="247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771900" y="2786063"/>
            <a:ext cx="279400" cy="247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771900" y="4643438"/>
            <a:ext cx="273050" cy="276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849813" y="4643438"/>
            <a:ext cx="269875" cy="2905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40500" y="2660650"/>
            <a:ext cx="288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591300" y="2651125"/>
            <a:ext cx="17463" cy="8159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080125" y="3429000"/>
            <a:ext cx="554038" cy="79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064250" y="2901950"/>
            <a:ext cx="15875" cy="5699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908425" y="2909888"/>
            <a:ext cx="21605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908425" y="2895600"/>
            <a:ext cx="9525" cy="18938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881438" y="4789488"/>
            <a:ext cx="1117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984750" y="4775200"/>
            <a:ext cx="0" cy="6746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d ca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530475"/>
            <a:ext cx="4524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03924 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4 0.00394 L -0.03924 0.1134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4 0.11343 L -0.10295 0.118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0.11806 L -0.10295 0.036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7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0.03658 L -0.33334 0.0365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4 0.03658 L -0.33334 0.3113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2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4 0.31135 L -0.22379 0.3113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79 0.31135 L -0.21684 0.4458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671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00150" y="730250"/>
            <a:ext cx="64674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Right-Angled Roads Activity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531938"/>
            <a:ext cx="7632700" cy="4560887"/>
          </a:xfrm>
          <a:prstGeom prst="rect">
            <a:avLst/>
          </a:prstGeom>
          <a:solidFill>
            <a:srgbClr val="00B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9940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1751013"/>
            <a:ext cx="2917825" cy="412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975" y="1751013"/>
            <a:ext cx="2919413" cy="412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88" y="1751013"/>
            <a:ext cx="2917825" cy="412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19400" y="730250"/>
            <a:ext cx="350520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The Right Road</a:t>
            </a:r>
          </a:p>
        </p:txBody>
      </p:sp>
      <p:pic>
        <p:nvPicPr>
          <p:cNvPr id="4096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55650" y="1433513"/>
            <a:ext cx="7632700" cy="8461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965" name="Rectangle 19"/>
          <p:cNvSpPr>
            <a:spLocks noChangeArrowheads="1"/>
          </p:cNvSpPr>
          <p:nvPr/>
        </p:nvSpPr>
        <p:spPr bwMode="auto">
          <a:xfrm>
            <a:off x="884238" y="1498600"/>
            <a:ext cx="7375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Design your own town with right-angled road junctions like the one below.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Direct your partner from one place to another, describing the turns you make.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497388" y="4313238"/>
            <a:ext cx="82550" cy="944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7"/>
          <a:stretch/>
        </p:blipFill>
        <p:spPr>
          <a:xfrm>
            <a:off x="1441619" y="2412860"/>
            <a:ext cx="6277234" cy="3572873"/>
          </a:xfrm>
          <a:prstGeom prst="roundRect">
            <a:avLst>
              <a:gd name="adj" fmla="val 5830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88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charset="0"/>
              </a:rPr>
              <a:t>Success Criteria</a:t>
            </a:r>
          </a:p>
        </p:txBody>
      </p:sp>
      <p:sp>
        <p:nvSpPr>
          <p:cNvPr id="41989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charset="0"/>
              </a:rPr>
              <a:t>Aim</a:t>
            </a:r>
          </a:p>
        </p:txBody>
      </p:sp>
      <p:sp>
        <p:nvSpPr>
          <p:cNvPr id="41990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rPr>
              <a:t>I can explore turns of a right angle in clockwise and anticlockwise directions.</a:t>
            </a:r>
          </a:p>
        </p:txBody>
      </p:sp>
      <p:sp>
        <p:nvSpPr>
          <p:cNvPr id="41991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eaLnBrk="1" hangingPunct="1"/>
            <a:r>
              <a:rPr lang="en-GB" altLang="en-US"/>
              <a:t>I can follow a route, moving in clockwise and anticlockwise turns.</a:t>
            </a:r>
          </a:p>
          <a:p>
            <a:pPr eaLnBrk="1" hangingPunct="1"/>
            <a:r>
              <a:rPr lang="en-GB" altLang="en-US"/>
              <a:t>I can identify a right angle turn.</a:t>
            </a:r>
          </a:p>
          <a:p>
            <a:pPr eaLnBrk="1" hangingPunct="1"/>
            <a:r>
              <a:rPr lang="en-GB" altLang="en-US"/>
              <a:t>I can label clockwise and anticlockwise right angle turns.</a:t>
            </a:r>
          </a:p>
        </p:txBody>
      </p:sp>
      <p:pic>
        <p:nvPicPr>
          <p:cNvPr id="419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6628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charset="0"/>
              </a:rPr>
              <a:t>Success Criteria</a:t>
            </a:r>
          </a:p>
        </p:txBody>
      </p:sp>
      <p:sp>
        <p:nvSpPr>
          <p:cNvPr id="26629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charset="0"/>
              </a:rPr>
              <a:t>Aim</a:t>
            </a:r>
          </a:p>
        </p:txBody>
      </p:sp>
      <p:sp>
        <p:nvSpPr>
          <p:cNvPr id="26630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rPr>
              <a:t>I can explore turns of a right angle in clockwise and anticlockwise directions.</a:t>
            </a:r>
          </a:p>
        </p:txBody>
      </p:sp>
      <p:sp>
        <p:nvSpPr>
          <p:cNvPr id="26631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eaLnBrk="1" hangingPunct="1"/>
            <a:r>
              <a:rPr lang="en-GB" altLang="en-US"/>
              <a:t>I can follow a route, moving in clockwise and anticlockwise turns.</a:t>
            </a:r>
          </a:p>
          <a:p>
            <a:pPr eaLnBrk="1" hangingPunct="1"/>
            <a:r>
              <a:rPr lang="en-GB" altLang="en-US"/>
              <a:t>I can identify a right angle turn.</a:t>
            </a:r>
          </a:p>
          <a:p>
            <a:pPr eaLnBrk="1" hangingPunct="1"/>
            <a:r>
              <a:rPr lang="en-GB" altLang="en-US"/>
              <a:t>I can label clockwise and anticlockwise right angle turns.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7625" y="2084388"/>
            <a:ext cx="4092575" cy="1289050"/>
          </a:xfrm>
          <a:custGeom>
            <a:avLst/>
            <a:gdLst>
              <a:gd name="connsiteX0" fmla="*/ 0 w 3265714"/>
              <a:gd name="connsiteY0" fmla="*/ 0 h 792480"/>
              <a:gd name="connsiteX1" fmla="*/ 3265714 w 3265714"/>
              <a:gd name="connsiteY1" fmla="*/ 0 h 792480"/>
              <a:gd name="connsiteX2" fmla="*/ 3265714 w 3265714"/>
              <a:gd name="connsiteY2" fmla="*/ 792480 h 792480"/>
              <a:gd name="connsiteX3" fmla="*/ 0 w 3265714"/>
              <a:gd name="connsiteY3" fmla="*/ 792480 h 792480"/>
              <a:gd name="connsiteX4" fmla="*/ 0 w 3265714"/>
              <a:gd name="connsiteY4" fmla="*/ 0 h 792480"/>
              <a:gd name="connsiteX0" fmla="*/ 0 w 3413760"/>
              <a:gd name="connsiteY0" fmla="*/ 296091 h 1088571"/>
              <a:gd name="connsiteX1" fmla="*/ 3413760 w 3413760"/>
              <a:gd name="connsiteY1" fmla="*/ 0 h 1088571"/>
              <a:gd name="connsiteX2" fmla="*/ 3265714 w 3413760"/>
              <a:gd name="connsiteY2" fmla="*/ 1088571 h 1088571"/>
              <a:gd name="connsiteX3" fmla="*/ 0 w 3413760"/>
              <a:gd name="connsiteY3" fmla="*/ 1088571 h 1088571"/>
              <a:gd name="connsiteX4" fmla="*/ 0 w 3413760"/>
              <a:gd name="connsiteY4" fmla="*/ 296091 h 1088571"/>
              <a:gd name="connsiteX0" fmla="*/ 0 w 4136571"/>
              <a:gd name="connsiteY0" fmla="*/ 296091 h 1358536"/>
              <a:gd name="connsiteX1" fmla="*/ 3413760 w 4136571"/>
              <a:gd name="connsiteY1" fmla="*/ 0 h 1358536"/>
              <a:gd name="connsiteX2" fmla="*/ 4136571 w 4136571"/>
              <a:gd name="connsiteY2" fmla="*/ 1358536 h 1358536"/>
              <a:gd name="connsiteX3" fmla="*/ 0 w 4136571"/>
              <a:gd name="connsiteY3" fmla="*/ 1088571 h 1358536"/>
              <a:gd name="connsiteX4" fmla="*/ 0 w 4136571"/>
              <a:gd name="connsiteY4" fmla="*/ 296091 h 1358536"/>
              <a:gd name="connsiteX0" fmla="*/ 0 w 4136571"/>
              <a:gd name="connsiteY0" fmla="*/ 226423 h 1288868"/>
              <a:gd name="connsiteX1" fmla="*/ 4014651 w 4136571"/>
              <a:gd name="connsiteY1" fmla="*/ 0 h 1288868"/>
              <a:gd name="connsiteX2" fmla="*/ 4136571 w 4136571"/>
              <a:gd name="connsiteY2" fmla="*/ 1288868 h 1288868"/>
              <a:gd name="connsiteX3" fmla="*/ 0 w 4136571"/>
              <a:gd name="connsiteY3" fmla="*/ 1018903 h 1288868"/>
              <a:gd name="connsiteX4" fmla="*/ 0 w 4136571"/>
              <a:gd name="connsiteY4" fmla="*/ 226423 h 1288868"/>
              <a:gd name="connsiteX0" fmla="*/ 43543 w 4136571"/>
              <a:gd name="connsiteY0" fmla="*/ 557349 h 1288868"/>
              <a:gd name="connsiteX1" fmla="*/ 4014651 w 4136571"/>
              <a:gd name="connsiteY1" fmla="*/ 0 h 1288868"/>
              <a:gd name="connsiteX2" fmla="*/ 4136571 w 4136571"/>
              <a:gd name="connsiteY2" fmla="*/ 1288868 h 1288868"/>
              <a:gd name="connsiteX3" fmla="*/ 0 w 4136571"/>
              <a:gd name="connsiteY3" fmla="*/ 1018903 h 1288868"/>
              <a:gd name="connsiteX4" fmla="*/ 43543 w 4136571"/>
              <a:gd name="connsiteY4" fmla="*/ 557349 h 1288868"/>
              <a:gd name="connsiteX0" fmla="*/ 0 w 4093028"/>
              <a:gd name="connsiteY0" fmla="*/ 557349 h 1288868"/>
              <a:gd name="connsiteX1" fmla="*/ 3971108 w 4093028"/>
              <a:gd name="connsiteY1" fmla="*/ 0 h 1288868"/>
              <a:gd name="connsiteX2" fmla="*/ 4093028 w 4093028"/>
              <a:gd name="connsiteY2" fmla="*/ 1288868 h 1288868"/>
              <a:gd name="connsiteX3" fmla="*/ 17417 w 4093028"/>
              <a:gd name="connsiteY3" fmla="*/ 862148 h 1288868"/>
              <a:gd name="connsiteX4" fmla="*/ 0 w 4093028"/>
              <a:gd name="connsiteY4" fmla="*/ 557349 h 12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028" h="1288868">
                <a:moveTo>
                  <a:pt x="0" y="557349"/>
                </a:moveTo>
                <a:lnTo>
                  <a:pt x="3971108" y="0"/>
                </a:lnTo>
                <a:lnTo>
                  <a:pt x="4093028" y="1288868"/>
                </a:lnTo>
                <a:lnTo>
                  <a:pt x="17417" y="862148"/>
                </a:lnTo>
                <a:lnTo>
                  <a:pt x="0" y="557349"/>
                </a:lnTo>
                <a:close/>
              </a:path>
            </a:pathLst>
          </a:custGeom>
          <a:solidFill>
            <a:srgbClr val="FFE1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587625" y="696913"/>
            <a:ext cx="3959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winkl SemiBold" charset="0"/>
              </a:rPr>
              <a:t>Lighthouse Turns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5650" y="1433513"/>
            <a:ext cx="7632700" cy="6508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755650" y="154940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Twinkl" panose="020B060402020202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/>
              <a:t>Watch the lighthouse and describe the turns made by the beam.</a:t>
            </a:r>
          </a:p>
        </p:txBody>
      </p:sp>
      <p:pic>
        <p:nvPicPr>
          <p:cNvPr id="2765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7"/>
          <a:stretch>
            <a:fillRect/>
          </a:stretch>
        </p:blipFill>
        <p:spPr bwMode="auto">
          <a:xfrm>
            <a:off x="236538" y="2297113"/>
            <a:ext cx="7191375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5794375" y="3697288"/>
            <a:ext cx="2127250" cy="2127250"/>
          </a:xfrm>
          <a:prstGeom prst="ellipse">
            <a:avLst/>
          </a:prstGeom>
          <a:solidFill>
            <a:srgbClr val="03A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FFFFFF"/>
                </a:solidFill>
              </a:rPr>
              <a:t>Click here to 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062663"/>
            <a:ext cx="1838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420813"/>
            <a:ext cx="18383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032000"/>
            <a:ext cx="5059362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3219450" y="2235200"/>
            <a:ext cx="2705100" cy="2705100"/>
          </a:xfrm>
          <a:prstGeom prst="ellipse">
            <a:avLst/>
          </a:prstGeom>
          <a:solidFill>
            <a:srgbClr val="FFF9CD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7788" y="2906713"/>
            <a:ext cx="8996362" cy="1411287"/>
            <a:chOff x="78378" y="2907394"/>
            <a:chExt cx="8995952" cy="1410831"/>
          </a:xfrm>
        </p:grpSpPr>
        <p:sp>
          <p:nvSpPr>
            <p:cNvPr id="30" name="Rectangle 1"/>
            <p:cNvSpPr/>
            <p:nvPr/>
          </p:nvSpPr>
          <p:spPr>
            <a:xfrm>
              <a:off x="4572385" y="2907394"/>
              <a:ext cx="4501945" cy="1288633"/>
            </a:xfrm>
            <a:custGeom>
              <a:avLst/>
              <a:gdLst>
                <a:gd name="connsiteX0" fmla="*/ 0 w 3265714"/>
                <a:gd name="connsiteY0" fmla="*/ 0 h 792480"/>
                <a:gd name="connsiteX1" fmla="*/ 3265714 w 3265714"/>
                <a:gd name="connsiteY1" fmla="*/ 0 h 792480"/>
                <a:gd name="connsiteX2" fmla="*/ 3265714 w 3265714"/>
                <a:gd name="connsiteY2" fmla="*/ 792480 h 792480"/>
                <a:gd name="connsiteX3" fmla="*/ 0 w 3265714"/>
                <a:gd name="connsiteY3" fmla="*/ 792480 h 792480"/>
                <a:gd name="connsiteX4" fmla="*/ 0 w 3265714"/>
                <a:gd name="connsiteY4" fmla="*/ 0 h 792480"/>
                <a:gd name="connsiteX0" fmla="*/ 0 w 3413760"/>
                <a:gd name="connsiteY0" fmla="*/ 296091 h 1088571"/>
                <a:gd name="connsiteX1" fmla="*/ 3413760 w 3413760"/>
                <a:gd name="connsiteY1" fmla="*/ 0 h 1088571"/>
                <a:gd name="connsiteX2" fmla="*/ 3265714 w 3413760"/>
                <a:gd name="connsiteY2" fmla="*/ 1088571 h 1088571"/>
                <a:gd name="connsiteX3" fmla="*/ 0 w 3413760"/>
                <a:gd name="connsiteY3" fmla="*/ 1088571 h 1088571"/>
                <a:gd name="connsiteX4" fmla="*/ 0 w 3413760"/>
                <a:gd name="connsiteY4" fmla="*/ 296091 h 1088571"/>
                <a:gd name="connsiteX0" fmla="*/ 0 w 4136571"/>
                <a:gd name="connsiteY0" fmla="*/ 296091 h 1358536"/>
                <a:gd name="connsiteX1" fmla="*/ 3413760 w 4136571"/>
                <a:gd name="connsiteY1" fmla="*/ 0 h 1358536"/>
                <a:gd name="connsiteX2" fmla="*/ 4136571 w 4136571"/>
                <a:gd name="connsiteY2" fmla="*/ 1358536 h 1358536"/>
                <a:gd name="connsiteX3" fmla="*/ 0 w 4136571"/>
                <a:gd name="connsiteY3" fmla="*/ 1088571 h 1358536"/>
                <a:gd name="connsiteX4" fmla="*/ 0 w 4136571"/>
                <a:gd name="connsiteY4" fmla="*/ 296091 h 1358536"/>
                <a:gd name="connsiteX0" fmla="*/ 0 w 4136571"/>
                <a:gd name="connsiteY0" fmla="*/ 226423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0 w 4136571"/>
                <a:gd name="connsiteY4" fmla="*/ 226423 h 1288868"/>
                <a:gd name="connsiteX0" fmla="*/ 43543 w 4136571"/>
                <a:gd name="connsiteY0" fmla="*/ 557349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43543 w 4136571"/>
                <a:gd name="connsiteY4" fmla="*/ 557349 h 1288868"/>
                <a:gd name="connsiteX0" fmla="*/ 0 w 4093028"/>
                <a:gd name="connsiteY0" fmla="*/ 557349 h 1288868"/>
                <a:gd name="connsiteX1" fmla="*/ 3971108 w 4093028"/>
                <a:gd name="connsiteY1" fmla="*/ 0 h 1288868"/>
                <a:gd name="connsiteX2" fmla="*/ 4093028 w 4093028"/>
                <a:gd name="connsiteY2" fmla="*/ 1288868 h 1288868"/>
                <a:gd name="connsiteX3" fmla="*/ 17417 w 4093028"/>
                <a:gd name="connsiteY3" fmla="*/ 862148 h 1288868"/>
                <a:gd name="connsiteX4" fmla="*/ 0 w 4093028"/>
                <a:gd name="connsiteY4" fmla="*/ 557349 h 12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028" h="1288868">
                  <a:moveTo>
                    <a:pt x="0" y="557349"/>
                  </a:moveTo>
                  <a:lnTo>
                    <a:pt x="3971108" y="0"/>
                  </a:lnTo>
                  <a:lnTo>
                    <a:pt x="4093028" y="1288868"/>
                  </a:lnTo>
                  <a:lnTo>
                    <a:pt x="17417" y="862148"/>
                  </a:lnTo>
                  <a:lnTo>
                    <a:pt x="0" y="557349"/>
                  </a:lnTo>
                  <a:close/>
                </a:path>
              </a:pathLst>
            </a:custGeom>
            <a:solidFill>
              <a:srgbClr val="FFE1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" name="Rectangle 1"/>
            <p:cNvSpPr/>
            <p:nvPr/>
          </p:nvSpPr>
          <p:spPr>
            <a:xfrm rot="10800000">
              <a:off x="78378" y="3029592"/>
              <a:ext cx="4501945" cy="1288633"/>
            </a:xfrm>
            <a:custGeom>
              <a:avLst/>
              <a:gdLst>
                <a:gd name="connsiteX0" fmla="*/ 0 w 3265714"/>
                <a:gd name="connsiteY0" fmla="*/ 0 h 792480"/>
                <a:gd name="connsiteX1" fmla="*/ 3265714 w 3265714"/>
                <a:gd name="connsiteY1" fmla="*/ 0 h 792480"/>
                <a:gd name="connsiteX2" fmla="*/ 3265714 w 3265714"/>
                <a:gd name="connsiteY2" fmla="*/ 792480 h 792480"/>
                <a:gd name="connsiteX3" fmla="*/ 0 w 3265714"/>
                <a:gd name="connsiteY3" fmla="*/ 792480 h 792480"/>
                <a:gd name="connsiteX4" fmla="*/ 0 w 3265714"/>
                <a:gd name="connsiteY4" fmla="*/ 0 h 792480"/>
                <a:gd name="connsiteX0" fmla="*/ 0 w 3413760"/>
                <a:gd name="connsiteY0" fmla="*/ 296091 h 1088571"/>
                <a:gd name="connsiteX1" fmla="*/ 3413760 w 3413760"/>
                <a:gd name="connsiteY1" fmla="*/ 0 h 1088571"/>
                <a:gd name="connsiteX2" fmla="*/ 3265714 w 3413760"/>
                <a:gd name="connsiteY2" fmla="*/ 1088571 h 1088571"/>
                <a:gd name="connsiteX3" fmla="*/ 0 w 3413760"/>
                <a:gd name="connsiteY3" fmla="*/ 1088571 h 1088571"/>
                <a:gd name="connsiteX4" fmla="*/ 0 w 3413760"/>
                <a:gd name="connsiteY4" fmla="*/ 296091 h 1088571"/>
                <a:gd name="connsiteX0" fmla="*/ 0 w 4136571"/>
                <a:gd name="connsiteY0" fmla="*/ 296091 h 1358536"/>
                <a:gd name="connsiteX1" fmla="*/ 3413760 w 4136571"/>
                <a:gd name="connsiteY1" fmla="*/ 0 h 1358536"/>
                <a:gd name="connsiteX2" fmla="*/ 4136571 w 4136571"/>
                <a:gd name="connsiteY2" fmla="*/ 1358536 h 1358536"/>
                <a:gd name="connsiteX3" fmla="*/ 0 w 4136571"/>
                <a:gd name="connsiteY3" fmla="*/ 1088571 h 1358536"/>
                <a:gd name="connsiteX4" fmla="*/ 0 w 4136571"/>
                <a:gd name="connsiteY4" fmla="*/ 296091 h 1358536"/>
                <a:gd name="connsiteX0" fmla="*/ 0 w 4136571"/>
                <a:gd name="connsiteY0" fmla="*/ 226423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0 w 4136571"/>
                <a:gd name="connsiteY4" fmla="*/ 226423 h 1288868"/>
                <a:gd name="connsiteX0" fmla="*/ 43543 w 4136571"/>
                <a:gd name="connsiteY0" fmla="*/ 557349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43543 w 4136571"/>
                <a:gd name="connsiteY4" fmla="*/ 557349 h 1288868"/>
                <a:gd name="connsiteX0" fmla="*/ 0 w 4093028"/>
                <a:gd name="connsiteY0" fmla="*/ 557349 h 1288868"/>
                <a:gd name="connsiteX1" fmla="*/ 3971108 w 4093028"/>
                <a:gd name="connsiteY1" fmla="*/ 0 h 1288868"/>
                <a:gd name="connsiteX2" fmla="*/ 4093028 w 4093028"/>
                <a:gd name="connsiteY2" fmla="*/ 1288868 h 1288868"/>
                <a:gd name="connsiteX3" fmla="*/ 17417 w 4093028"/>
                <a:gd name="connsiteY3" fmla="*/ 862148 h 1288868"/>
                <a:gd name="connsiteX4" fmla="*/ 0 w 4093028"/>
                <a:gd name="connsiteY4" fmla="*/ 557349 h 12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028" h="1288868">
                  <a:moveTo>
                    <a:pt x="0" y="557349"/>
                  </a:moveTo>
                  <a:lnTo>
                    <a:pt x="3971108" y="0"/>
                  </a:lnTo>
                  <a:lnTo>
                    <a:pt x="4093028" y="1288868"/>
                  </a:lnTo>
                  <a:lnTo>
                    <a:pt x="17417" y="862148"/>
                  </a:lnTo>
                  <a:lnTo>
                    <a:pt x="0" y="557349"/>
                  </a:lnTo>
                  <a:close/>
                </a:path>
              </a:pathLst>
            </a:custGeom>
            <a:solidFill>
              <a:srgbClr val="FFE1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8679" name="Group 13"/>
          <p:cNvGrpSpPr>
            <a:grpSpLocks/>
          </p:cNvGrpSpPr>
          <p:nvPr/>
        </p:nvGrpSpPr>
        <p:grpSpPr bwMode="auto">
          <a:xfrm>
            <a:off x="755650" y="476250"/>
            <a:ext cx="7632700" cy="1150938"/>
            <a:chOff x="755650" y="476250"/>
            <a:chExt cx="7632700" cy="1151516"/>
          </a:xfrm>
        </p:grpSpPr>
        <p:sp>
          <p:nvSpPr>
            <p:cNvPr id="6" name="Rounded Rectangle 5"/>
            <p:cNvSpPr/>
            <p:nvPr/>
          </p:nvSpPr>
          <p:spPr>
            <a:xfrm>
              <a:off x="755650" y="476250"/>
              <a:ext cx="7632700" cy="11515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8684" name="Rectangle 6"/>
            <p:cNvSpPr>
              <a:spLocks noChangeArrowheads="1"/>
            </p:cNvSpPr>
            <p:nvPr/>
          </p:nvSpPr>
          <p:spPr bwMode="auto">
            <a:xfrm>
              <a:off x="755650" y="511434"/>
              <a:ext cx="7632700" cy="1053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/>
                <a:t>Has the beam moved a whole, half, quarter or three-quarter turn and through how many right angles?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/>
                <a:t>Does the beam move in a clockwise or anticlockwise direction?</a:t>
              </a:r>
            </a:p>
          </p:txBody>
        </p:sp>
      </p:grpSp>
      <p:pic>
        <p:nvPicPr>
          <p:cNvPr id="28680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5070475"/>
            <a:ext cx="16256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417888" y="2433638"/>
            <a:ext cx="2308225" cy="2308225"/>
          </a:xfrm>
          <a:prstGeom prst="ellipse">
            <a:avLst/>
          </a:prstGeom>
          <a:solidFill>
            <a:srgbClr val="EE342E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22700" y="2838450"/>
            <a:ext cx="1498600" cy="14986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062663"/>
            <a:ext cx="1838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420813"/>
            <a:ext cx="18383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032000"/>
            <a:ext cx="5059362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3219450" y="2235200"/>
            <a:ext cx="2705100" cy="2705100"/>
          </a:xfrm>
          <a:prstGeom prst="ellipse">
            <a:avLst/>
          </a:prstGeom>
          <a:solidFill>
            <a:srgbClr val="FFF9CD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7788" y="2906713"/>
            <a:ext cx="8996362" cy="1411287"/>
            <a:chOff x="78378" y="2907394"/>
            <a:chExt cx="8995952" cy="1410831"/>
          </a:xfrm>
        </p:grpSpPr>
        <p:sp>
          <p:nvSpPr>
            <p:cNvPr id="30" name="Rectangle 1"/>
            <p:cNvSpPr/>
            <p:nvPr/>
          </p:nvSpPr>
          <p:spPr>
            <a:xfrm>
              <a:off x="4572385" y="2907394"/>
              <a:ext cx="4501945" cy="1288633"/>
            </a:xfrm>
            <a:custGeom>
              <a:avLst/>
              <a:gdLst>
                <a:gd name="connsiteX0" fmla="*/ 0 w 3265714"/>
                <a:gd name="connsiteY0" fmla="*/ 0 h 792480"/>
                <a:gd name="connsiteX1" fmla="*/ 3265714 w 3265714"/>
                <a:gd name="connsiteY1" fmla="*/ 0 h 792480"/>
                <a:gd name="connsiteX2" fmla="*/ 3265714 w 3265714"/>
                <a:gd name="connsiteY2" fmla="*/ 792480 h 792480"/>
                <a:gd name="connsiteX3" fmla="*/ 0 w 3265714"/>
                <a:gd name="connsiteY3" fmla="*/ 792480 h 792480"/>
                <a:gd name="connsiteX4" fmla="*/ 0 w 3265714"/>
                <a:gd name="connsiteY4" fmla="*/ 0 h 792480"/>
                <a:gd name="connsiteX0" fmla="*/ 0 w 3413760"/>
                <a:gd name="connsiteY0" fmla="*/ 296091 h 1088571"/>
                <a:gd name="connsiteX1" fmla="*/ 3413760 w 3413760"/>
                <a:gd name="connsiteY1" fmla="*/ 0 h 1088571"/>
                <a:gd name="connsiteX2" fmla="*/ 3265714 w 3413760"/>
                <a:gd name="connsiteY2" fmla="*/ 1088571 h 1088571"/>
                <a:gd name="connsiteX3" fmla="*/ 0 w 3413760"/>
                <a:gd name="connsiteY3" fmla="*/ 1088571 h 1088571"/>
                <a:gd name="connsiteX4" fmla="*/ 0 w 3413760"/>
                <a:gd name="connsiteY4" fmla="*/ 296091 h 1088571"/>
                <a:gd name="connsiteX0" fmla="*/ 0 w 4136571"/>
                <a:gd name="connsiteY0" fmla="*/ 296091 h 1358536"/>
                <a:gd name="connsiteX1" fmla="*/ 3413760 w 4136571"/>
                <a:gd name="connsiteY1" fmla="*/ 0 h 1358536"/>
                <a:gd name="connsiteX2" fmla="*/ 4136571 w 4136571"/>
                <a:gd name="connsiteY2" fmla="*/ 1358536 h 1358536"/>
                <a:gd name="connsiteX3" fmla="*/ 0 w 4136571"/>
                <a:gd name="connsiteY3" fmla="*/ 1088571 h 1358536"/>
                <a:gd name="connsiteX4" fmla="*/ 0 w 4136571"/>
                <a:gd name="connsiteY4" fmla="*/ 296091 h 1358536"/>
                <a:gd name="connsiteX0" fmla="*/ 0 w 4136571"/>
                <a:gd name="connsiteY0" fmla="*/ 226423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0 w 4136571"/>
                <a:gd name="connsiteY4" fmla="*/ 226423 h 1288868"/>
                <a:gd name="connsiteX0" fmla="*/ 43543 w 4136571"/>
                <a:gd name="connsiteY0" fmla="*/ 557349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43543 w 4136571"/>
                <a:gd name="connsiteY4" fmla="*/ 557349 h 1288868"/>
                <a:gd name="connsiteX0" fmla="*/ 0 w 4093028"/>
                <a:gd name="connsiteY0" fmla="*/ 557349 h 1288868"/>
                <a:gd name="connsiteX1" fmla="*/ 3971108 w 4093028"/>
                <a:gd name="connsiteY1" fmla="*/ 0 h 1288868"/>
                <a:gd name="connsiteX2" fmla="*/ 4093028 w 4093028"/>
                <a:gd name="connsiteY2" fmla="*/ 1288868 h 1288868"/>
                <a:gd name="connsiteX3" fmla="*/ 17417 w 4093028"/>
                <a:gd name="connsiteY3" fmla="*/ 862148 h 1288868"/>
                <a:gd name="connsiteX4" fmla="*/ 0 w 4093028"/>
                <a:gd name="connsiteY4" fmla="*/ 557349 h 12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028" h="1288868">
                  <a:moveTo>
                    <a:pt x="0" y="557349"/>
                  </a:moveTo>
                  <a:lnTo>
                    <a:pt x="3971108" y="0"/>
                  </a:lnTo>
                  <a:lnTo>
                    <a:pt x="4093028" y="1288868"/>
                  </a:lnTo>
                  <a:lnTo>
                    <a:pt x="17417" y="862148"/>
                  </a:lnTo>
                  <a:lnTo>
                    <a:pt x="0" y="557349"/>
                  </a:lnTo>
                  <a:close/>
                </a:path>
              </a:pathLst>
            </a:custGeom>
            <a:solidFill>
              <a:srgbClr val="FFE1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" name="Rectangle 1"/>
            <p:cNvSpPr/>
            <p:nvPr/>
          </p:nvSpPr>
          <p:spPr>
            <a:xfrm rot="10800000">
              <a:off x="78378" y="3029592"/>
              <a:ext cx="4501945" cy="1288633"/>
            </a:xfrm>
            <a:custGeom>
              <a:avLst/>
              <a:gdLst>
                <a:gd name="connsiteX0" fmla="*/ 0 w 3265714"/>
                <a:gd name="connsiteY0" fmla="*/ 0 h 792480"/>
                <a:gd name="connsiteX1" fmla="*/ 3265714 w 3265714"/>
                <a:gd name="connsiteY1" fmla="*/ 0 h 792480"/>
                <a:gd name="connsiteX2" fmla="*/ 3265714 w 3265714"/>
                <a:gd name="connsiteY2" fmla="*/ 792480 h 792480"/>
                <a:gd name="connsiteX3" fmla="*/ 0 w 3265714"/>
                <a:gd name="connsiteY3" fmla="*/ 792480 h 792480"/>
                <a:gd name="connsiteX4" fmla="*/ 0 w 3265714"/>
                <a:gd name="connsiteY4" fmla="*/ 0 h 792480"/>
                <a:gd name="connsiteX0" fmla="*/ 0 w 3413760"/>
                <a:gd name="connsiteY0" fmla="*/ 296091 h 1088571"/>
                <a:gd name="connsiteX1" fmla="*/ 3413760 w 3413760"/>
                <a:gd name="connsiteY1" fmla="*/ 0 h 1088571"/>
                <a:gd name="connsiteX2" fmla="*/ 3265714 w 3413760"/>
                <a:gd name="connsiteY2" fmla="*/ 1088571 h 1088571"/>
                <a:gd name="connsiteX3" fmla="*/ 0 w 3413760"/>
                <a:gd name="connsiteY3" fmla="*/ 1088571 h 1088571"/>
                <a:gd name="connsiteX4" fmla="*/ 0 w 3413760"/>
                <a:gd name="connsiteY4" fmla="*/ 296091 h 1088571"/>
                <a:gd name="connsiteX0" fmla="*/ 0 w 4136571"/>
                <a:gd name="connsiteY0" fmla="*/ 296091 h 1358536"/>
                <a:gd name="connsiteX1" fmla="*/ 3413760 w 4136571"/>
                <a:gd name="connsiteY1" fmla="*/ 0 h 1358536"/>
                <a:gd name="connsiteX2" fmla="*/ 4136571 w 4136571"/>
                <a:gd name="connsiteY2" fmla="*/ 1358536 h 1358536"/>
                <a:gd name="connsiteX3" fmla="*/ 0 w 4136571"/>
                <a:gd name="connsiteY3" fmla="*/ 1088571 h 1358536"/>
                <a:gd name="connsiteX4" fmla="*/ 0 w 4136571"/>
                <a:gd name="connsiteY4" fmla="*/ 296091 h 1358536"/>
                <a:gd name="connsiteX0" fmla="*/ 0 w 4136571"/>
                <a:gd name="connsiteY0" fmla="*/ 226423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0 w 4136571"/>
                <a:gd name="connsiteY4" fmla="*/ 226423 h 1288868"/>
                <a:gd name="connsiteX0" fmla="*/ 43543 w 4136571"/>
                <a:gd name="connsiteY0" fmla="*/ 557349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43543 w 4136571"/>
                <a:gd name="connsiteY4" fmla="*/ 557349 h 1288868"/>
                <a:gd name="connsiteX0" fmla="*/ 0 w 4093028"/>
                <a:gd name="connsiteY0" fmla="*/ 557349 h 1288868"/>
                <a:gd name="connsiteX1" fmla="*/ 3971108 w 4093028"/>
                <a:gd name="connsiteY1" fmla="*/ 0 h 1288868"/>
                <a:gd name="connsiteX2" fmla="*/ 4093028 w 4093028"/>
                <a:gd name="connsiteY2" fmla="*/ 1288868 h 1288868"/>
                <a:gd name="connsiteX3" fmla="*/ 17417 w 4093028"/>
                <a:gd name="connsiteY3" fmla="*/ 862148 h 1288868"/>
                <a:gd name="connsiteX4" fmla="*/ 0 w 4093028"/>
                <a:gd name="connsiteY4" fmla="*/ 557349 h 12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028" h="1288868">
                  <a:moveTo>
                    <a:pt x="0" y="557349"/>
                  </a:moveTo>
                  <a:lnTo>
                    <a:pt x="3971108" y="0"/>
                  </a:lnTo>
                  <a:lnTo>
                    <a:pt x="4093028" y="1288868"/>
                  </a:lnTo>
                  <a:lnTo>
                    <a:pt x="17417" y="862148"/>
                  </a:lnTo>
                  <a:lnTo>
                    <a:pt x="0" y="557349"/>
                  </a:lnTo>
                  <a:close/>
                </a:path>
              </a:pathLst>
            </a:custGeom>
            <a:solidFill>
              <a:srgbClr val="FFE1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9703" name="Group 13"/>
          <p:cNvGrpSpPr>
            <a:grpSpLocks/>
          </p:cNvGrpSpPr>
          <p:nvPr/>
        </p:nvGrpSpPr>
        <p:grpSpPr bwMode="auto">
          <a:xfrm>
            <a:off x="755650" y="476250"/>
            <a:ext cx="7632700" cy="1150938"/>
            <a:chOff x="755650" y="476250"/>
            <a:chExt cx="7632700" cy="1151516"/>
          </a:xfrm>
        </p:grpSpPr>
        <p:sp>
          <p:nvSpPr>
            <p:cNvPr id="6" name="Rounded Rectangle 5"/>
            <p:cNvSpPr/>
            <p:nvPr/>
          </p:nvSpPr>
          <p:spPr>
            <a:xfrm>
              <a:off x="755650" y="476250"/>
              <a:ext cx="7632700" cy="11515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9708" name="Rectangle 6"/>
            <p:cNvSpPr>
              <a:spLocks noChangeArrowheads="1"/>
            </p:cNvSpPr>
            <p:nvPr/>
          </p:nvSpPr>
          <p:spPr bwMode="auto">
            <a:xfrm>
              <a:off x="755650" y="511434"/>
              <a:ext cx="7632700" cy="1053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/>
                <a:t>Has the beam moved a whole, half, quarter or three-quarter turn and through how many right angles?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/>
                <a:t>Does the beam move in a clockwise or anticlockwise direction?</a:t>
              </a:r>
            </a:p>
          </p:txBody>
        </p:sp>
      </p:grpSp>
      <p:pic>
        <p:nvPicPr>
          <p:cNvPr id="29704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5070475"/>
            <a:ext cx="16256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417888" y="2433638"/>
            <a:ext cx="2308225" cy="2308225"/>
          </a:xfrm>
          <a:prstGeom prst="ellipse">
            <a:avLst/>
          </a:prstGeom>
          <a:solidFill>
            <a:srgbClr val="EE342E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22700" y="2838450"/>
            <a:ext cx="1498600" cy="14986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062663"/>
            <a:ext cx="1838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420813"/>
            <a:ext cx="18383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032000"/>
            <a:ext cx="5059362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3219450" y="2235200"/>
            <a:ext cx="2705100" cy="2705100"/>
          </a:xfrm>
          <a:prstGeom prst="ellipse">
            <a:avLst/>
          </a:prstGeom>
          <a:solidFill>
            <a:srgbClr val="FFF9CD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7788" y="2906713"/>
            <a:ext cx="8996362" cy="1411287"/>
            <a:chOff x="78378" y="2907394"/>
            <a:chExt cx="8995952" cy="1410831"/>
          </a:xfrm>
        </p:grpSpPr>
        <p:sp>
          <p:nvSpPr>
            <p:cNvPr id="30" name="Rectangle 1"/>
            <p:cNvSpPr/>
            <p:nvPr/>
          </p:nvSpPr>
          <p:spPr>
            <a:xfrm>
              <a:off x="4572385" y="2907394"/>
              <a:ext cx="4501945" cy="1288633"/>
            </a:xfrm>
            <a:custGeom>
              <a:avLst/>
              <a:gdLst>
                <a:gd name="connsiteX0" fmla="*/ 0 w 3265714"/>
                <a:gd name="connsiteY0" fmla="*/ 0 h 792480"/>
                <a:gd name="connsiteX1" fmla="*/ 3265714 w 3265714"/>
                <a:gd name="connsiteY1" fmla="*/ 0 h 792480"/>
                <a:gd name="connsiteX2" fmla="*/ 3265714 w 3265714"/>
                <a:gd name="connsiteY2" fmla="*/ 792480 h 792480"/>
                <a:gd name="connsiteX3" fmla="*/ 0 w 3265714"/>
                <a:gd name="connsiteY3" fmla="*/ 792480 h 792480"/>
                <a:gd name="connsiteX4" fmla="*/ 0 w 3265714"/>
                <a:gd name="connsiteY4" fmla="*/ 0 h 792480"/>
                <a:gd name="connsiteX0" fmla="*/ 0 w 3413760"/>
                <a:gd name="connsiteY0" fmla="*/ 296091 h 1088571"/>
                <a:gd name="connsiteX1" fmla="*/ 3413760 w 3413760"/>
                <a:gd name="connsiteY1" fmla="*/ 0 h 1088571"/>
                <a:gd name="connsiteX2" fmla="*/ 3265714 w 3413760"/>
                <a:gd name="connsiteY2" fmla="*/ 1088571 h 1088571"/>
                <a:gd name="connsiteX3" fmla="*/ 0 w 3413760"/>
                <a:gd name="connsiteY3" fmla="*/ 1088571 h 1088571"/>
                <a:gd name="connsiteX4" fmla="*/ 0 w 3413760"/>
                <a:gd name="connsiteY4" fmla="*/ 296091 h 1088571"/>
                <a:gd name="connsiteX0" fmla="*/ 0 w 4136571"/>
                <a:gd name="connsiteY0" fmla="*/ 296091 h 1358536"/>
                <a:gd name="connsiteX1" fmla="*/ 3413760 w 4136571"/>
                <a:gd name="connsiteY1" fmla="*/ 0 h 1358536"/>
                <a:gd name="connsiteX2" fmla="*/ 4136571 w 4136571"/>
                <a:gd name="connsiteY2" fmla="*/ 1358536 h 1358536"/>
                <a:gd name="connsiteX3" fmla="*/ 0 w 4136571"/>
                <a:gd name="connsiteY3" fmla="*/ 1088571 h 1358536"/>
                <a:gd name="connsiteX4" fmla="*/ 0 w 4136571"/>
                <a:gd name="connsiteY4" fmla="*/ 296091 h 1358536"/>
                <a:gd name="connsiteX0" fmla="*/ 0 w 4136571"/>
                <a:gd name="connsiteY0" fmla="*/ 226423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0 w 4136571"/>
                <a:gd name="connsiteY4" fmla="*/ 226423 h 1288868"/>
                <a:gd name="connsiteX0" fmla="*/ 43543 w 4136571"/>
                <a:gd name="connsiteY0" fmla="*/ 557349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43543 w 4136571"/>
                <a:gd name="connsiteY4" fmla="*/ 557349 h 1288868"/>
                <a:gd name="connsiteX0" fmla="*/ 0 w 4093028"/>
                <a:gd name="connsiteY0" fmla="*/ 557349 h 1288868"/>
                <a:gd name="connsiteX1" fmla="*/ 3971108 w 4093028"/>
                <a:gd name="connsiteY1" fmla="*/ 0 h 1288868"/>
                <a:gd name="connsiteX2" fmla="*/ 4093028 w 4093028"/>
                <a:gd name="connsiteY2" fmla="*/ 1288868 h 1288868"/>
                <a:gd name="connsiteX3" fmla="*/ 17417 w 4093028"/>
                <a:gd name="connsiteY3" fmla="*/ 862148 h 1288868"/>
                <a:gd name="connsiteX4" fmla="*/ 0 w 4093028"/>
                <a:gd name="connsiteY4" fmla="*/ 557349 h 12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028" h="1288868">
                  <a:moveTo>
                    <a:pt x="0" y="557349"/>
                  </a:moveTo>
                  <a:lnTo>
                    <a:pt x="3971108" y="0"/>
                  </a:lnTo>
                  <a:lnTo>
                    <a:pt x="4093028" y="1288868"/>
                  </a:lnTo>
                  <a:lnTo>
                    <a:pt x="17417" y="862148"/>
                  </a:lnTo>
                  <a:lnTo>
                    <a:pt x="0" y="557349"/>
                  </a:lnTo>
                  <a:close/>
                </a:path>
              </a:pathLst>
            </a:custGeom>
            <a:solidFill>
              <a:srgbClr val="FFE1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" name="Rectangle 1"/>
            <p:cNvSpPr/>
            <p:nvPr/>
          </p:nvSpPr>
          <p:spPr>
            <a:xfrm rot="10800000">
              <a:off x="78378" y="3029592"/>
              <a:ext cx="4501945" cy="1288633"/>
            </a:xfrm>
            <a:custGeom>
              <a:avLst/>
              <a:gdLst>
                <a:gd name="connsiteX0" fmla="*/ 0 w 3265714"/>
                <a:gd name="connsiteY0" fmla="*/ 0 h 792480"/>
                <a:gd name="connsiteX1" fmla="*/ 3265714 w 3265714"/>
                <a:gd name="connsiteY1" fmla="*/ 0 h 792480"/>
                <a:gd name="connsiteX2" fmla="*/ 3265714 w 3265714"/>
                <a:gd name="connsiteY2" fmla="*/ 792480 h 792480"/>
                <a:gd name="connsiteX3" fmla="*/ 0 w 3265714"/>
                <a:gd name="connsiteY3" fmla="*/ 792480 h 792480"/>
                <a:gd name="connsiteX4" fmla="*/ 0 w 3265714"/>
                <a:gd name="connsiteY4" fmla="*/ 0 h 792480"/>
                <a:gd name="connsiteX0" fmla="*/ 0 w 3413760"/>
                <a:gd name="connsiteY0" fmla="*/ 296091 h 1088571"/>
                <a:gd name="connsiteX1" fmla="*/ 3413760 w 3413760"/>
                <a:gd name="connsiteY1" fmla="*/ 0 h 1088571"/>
                <a:gd name="connsiteX2" fmla="*/ 3265714 w 3413760"/>
                <a:gd name="connsiteY2" fmla="*/ 1088571 h 1088571"/>
                <a:gd name="connsiteX3" fmla="*/ 0 w 3413760"/>
                <a:gd name="connsiteY3" fmla="*/ 1088571 h 1088571"/>
                <a:gd name="connsiteX4" fmla="*/ 0 w 3413760"/>
                <a:gd name="connsiteY4" fmla="*/ 296091 h 1088571"/>
                <a:gd name="connsiteX0" fmla="*/ 0 w 4136571"/>
                <a:gd name="connsiteY0" fmla="*/ 296091 h 1358536"/>
                <a:gd name="connsiteX1" fmla="*/ 3413760 w 4136571"/>
                <a:gd name="connsiteY1" fmla="*/ 0 h 1358536"/>
                <a:gd name="connsiteX2" fmla="*/ 4136571 w 4136571"/>
                <a:gd name="connsiteY2" fmla="*/ 1358536 h 1358536"/>
                <a:gd name="connsiteX3" fmla="*/ 0 w 4136571"/>
                <a:gd name="connsiteY3" fmla="*/ 1088571 h 1358536"/>
                <a:gd name="connsiteX4" fmla="*/ 0 w 4136571"/>
                <a:gd name="connsiteY4" fmla="*/ 296091 h 1358536"/>
                <a:gd name="connsiteX0" fmla="*/ 0 w 4136571"/>
                <a:gd name="connsiteY0" fmla="*/ 226423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0 w 4136571"/>
                <a:gd name="connsiteY4" fmla="*/ 226423 h 1288868"/>
                <a:gd name="connsiteX0" fmla="*/ 43543 w 4136571"/>
                <a:gd name="connsiteY0" fmla="*/ 557349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43543 w 4136571"/>
                <a:gd name="connsiteY4" fmla="*/ 557349 h 1288868"/>
                <a:gd name="connsiteX0" fmla="*/ 0 w 4093028"/>
                <a:gd name="connsiteY0" fmla="*/ 557349 h 1288868"/>
                <a:gd name="connsiteX1" fmla="*/ 3971108 w 4093028"/>
                <a:gd name="connsiteY1" fmla="*/ 0 h 1288868"/>
                <a:gd name="connsiteX2" fmla="*/ 4093028 w 4093028"/>
                <a:gd name="connsiteY2" fmla="*/ 1288868 h 1288868"/>
                <a:gd name="connsiteX3" fmla="*/ 17417 w 4093028"/>
                <a:gd name="connsiteY3" fmla="*/ 862148 h 1288868"/>
                <a:gd name="connsiteX4" fmla="*/ 0 w 4093028"/>
                <a:gd name="connsiteY4" fmla="*/ 557349 h 12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028" h="1288868">
                  <a:moveTo>
                    <a:pt x="0" y="557349"/>
                  </a:moveTo>
                  <a:lnTo>
                    <a:pt x="3971108" y="0"/>
                  </a:lnTo>
                  <a:lnTo>
                    <a:pt x="4093028" y="1288868"/>
                  </a:lnTo>
                  <a:lnTo>
                    <a:pt x="17417" y="862148"/>
                  </a:lnTo>
                  <a:lnTo>
                    <a:pt x="0" y="557349"/>
                  </a:lnTo>
                  <a:close/>
                </a:path>
              </a:pathLst>
            </a:custGeom>
            <a:solidFill>
              <a:srgbClr val="FFE1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30727" name="Group 13"/>
          <p:cNvGrpSpPr>
            <a:grpSpLocks/>
          </p:cNvGrpSpPr>
          <p:nvPr/>
        </p:nvGrpSpPr>
        <p:grpSpPr bwMode="auto">
          <a:xfrm>
            <a:off x="755650" y="476250"/>
            <a:ext cx="7632700" cy="1150938"/>
            <a:chOff x="755650" y="476250"/>
            <a:chExt cx="7632700" cy="1151516"/>
          </a:xfrm>
        </p:grpSpPr>
        <p:sp>
          <p:nvSpPr>
            <p:cNvPr id="6" name="Rounded Rectangle 5"/>
            <p:cNvSpPr/>
            <p:nvPr/>
          </p:nvSpPr>
          <p:spPr>
            <a:xfrm>
              <a:off x="755650" y="476250"/>
              <a:ext cx="7632700" cy="11515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0732" name="Rectangle 6"/>
            <p:cNvSpPr>
              <a:spLocks noChangeArrowheads="1"/>
            </p:cNvSpPr>
            <p:nvPr/>
          </p:nvSpPr>
          <p:spPr bwMode="auto">
            <a:xfrm>
              <a:off x="755650" y="511434"/>
              <a:ext cx="7632700" cy="1053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/>
                <a:t>Has the beam moved a whole, half, quarter or three-quarter turn and through how many right angles?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/>
                <a:t>Does the beam move in a clockwise or anticlockwise direction?</a:t>
              </a:r>
            </a:p>
          </p:txBody>
        </p:sp>
      </p:grpSp>
      <p:pic>
        <p:nvPicPr>
          <p:cNvPr id="30728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5070475"/>
            <a:ext cx="16256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417888" y="2433638"/>
            <a:ext cx="2308225" cy="2308225"/>
          </a:xfrm>
          <a:prstGeom prst="ellipse">
            <a:avLst/>
          </a:prstGeom>
          <a:solidFill>
            <a:srgbClr val="EE342E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22700" y="2838450"/>
            <a:ext cx="1498600" cy="14986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062663"/>
            <a:ext cx="1838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420813"/>
            <a:ext cx="18383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032000"/>
            <a:ext cx="5059362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3219450" y="2235200"/>
            <a:ext cx="2705100" cy="2705100"/>
          </a:xfrm>
          <a:prstGeom prst="ellipse">
            <a:avLst/>
          </a:prstGeom>
          <a:solidFill>
            <a:srgbClr val="FFF9CD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7788" y="2906713"/>
            <a:ext cx="8996362" cy="1411287"/>
            <a:chOff x="78378" y="2907394"/>
            <a:chExt cx="8995952" cy="1410831"/>
          </a:xfrm>
        </p:grpSpPr>
        <p:sp>
          <p:nvSpPr>
            <p:cNvPr id="30" name="Rectangle 1"/>
            <p:cNvSpPr/>
            <p:nvPr/>
          </p:nvSpPr>
          <p:spPr>
            <a:xfrm>
              <a:off x="4572385" y="2907394"/>
              <a:ext cx="4501945" cy="1288633"/>
            </a:xfrm>
            <a:custGeom>
              <a:avLst/>
              <a:gdLst>
                <a:gd name="connsiteX0" fmla="*/ 0 w 3265714"/>
                <a:gd name="connsiteY0" fmla="*/ 0 h 792480"/>
                <a:gd name="connsiteX1" fmla="*/ 3265714 w 3265714"/>
                <a:gd name="connsiteY1" fmla="*/ 0 h 792480"/>
                <a:gd name="connsiteX2" fmla="*/ 3265714 w 3265714"/>
                <a:gd name="connsiteY2" fmla="*/ 792480 h 792480"/>
                <a:gd name="connsiteX3" fmla="*/ 0 w 3265714"/>
                <a:gd name="connsiteY3" fmla="*/ 792480 h 792480"/>
                <a:gd name="connsiteX4" fmla="*/ 0 w 3265714"/>
                <a:gd name="connsiteY4" fmla="*/ 0 h 792480"/>
                <a:gd name="connsiteX0" fmla="*/ 0 w 3413760"/>
                <a:gd name="connsiteY0" fmla="*/ 296091 h 1088571"/>
                <a:gd name="connsiteX1" fmla="*/ 3413760 w 3413760"/>
                <a:gd name="connsiteY1" fmla="*/ 0 h 1088571"/>
                <a:gd name="connsiteX2" fmla="*/ 3265714 w 3413760"/>
                <a:gd name="connsiteY2" fmla="*/ 1088571 h 1088571"/>
                <a:gd name="connsiteX3" fmla="*/ 0 w 3413760"/>
                <a:gd name="connsiteY3" fmla="*/ 1088571 h 1088571"/>
                <a:gd name="connsiteX4" fmla="*/ 0 w 3413760"/>
                <a:gd name="connsiteY4" fmla="*/ 296091 h 1088571"/>
                <a:gd name="connsiteX0" fmla="*/ 0 w 4136571"/>
                <a:gd name="connsiteY0" fmla="*/ 296091 h 1358536"/>
                <a:gd name="connsiteX1" fmla="*/ 3413760 w 4136571"/>
                <a:gd name="connsiteY1" fmla="*/ 0 h 1358536"/>
                <a:gd name="connsiteX2" fmla="*/ 4136571 w 4136571"/>
                <a:gd name="connsiteY2" fmla="*/ 1358536 h 1358536"/>
                <a:gd name="connsiteX3" fmla="*/ 0 w 4136571"/>
                <a:gd name="connsiteY3" fmla="*/ 1088571 h 1358536"/>
                <a:gd name="connsiteX4" fmla="*/ 0 w 4136571"/>
                <a:gd name="connsiteY4" fmla="*/ 296091 h 1358536"/>
                <a:gd name="connsiteX0" fmla="*/ 0 w 4136571"/>
                <a:gd name="connsiteY0" fmla="*/ 226423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0 w 4136571"/>
                <a:gd name="connsiteY4" fmla="*/ 226423 h 1288868"/>
                <a:gd name="connsiteX0" fmla="*/ 43543 w 4136571"/>
                <a:gd name="connsiteY0" fmla="*/ 557349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43543 w 4136571"/>
                <a:gd name="connsiteY4" fmla="*/ 557349 h 1288868"/>
                <a:gd name="connsiteX0" fmla="*/ 0 w 4093028"/>
                <a:gd name="connsiteY0" fmla="*/ 557349 h 1288868"/>
                <a:gd name="connsiteX1" fmla="*/ 3971108 w 4093028"/>
                <a:gd name="connsiteY1" fmla="*/ 0 h 1288868"/>
                <a:gd name="connsiteX2" fmla="*/ 4093028 w 4093028"/>
                <a:gd name="connsiteY2" fmla="*/ 1288868 h 1288868"/>
                <a:gd name="connsiteX3" fmla="*/ 17417 w 4093028"/>
                <a:gd name="connsiteY3" fmla="*/ 862148 h 1288868"/>
                <a:gd name="connsiteX4" fmla="*/ 0 w 4093028"/>
                <a:gd name="connsiteY4" fmla="*/ 557349 h 12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028" h="1288868">
                  <a:moveTo>
                    <a:pt x="0" y="557349"/>
                  </a:moveTo>
                  <a:lnTo>
                    <a:pt x="3971108" y="0"/>
                  </a:lnTo>
                  <a:lnTo>
                    <a:pt x="4093028" y="1288868"/>
                  </a:lnTo>
                  <a:lnTo>
                    <a:pt x="17417" y="862148"/>
                  </a:lnTo>
                  <a:lnTo>
                    <a:pt x="0" y="557349"/>
                  </a:lnTo>
                  <a:close/>
                </a:path>
              </a:pathLst>
            </a:custGeom>
            <a:solidFill>
              <a:srgbClr val="FFE1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" name="Rectangle 1"/>
            <p:cNvSpPr/>
            <p:nvPr/>
          </p:nvSpPr>
          <p:spPr>
            <a:xfrm rot="10800000">
              <a:off x="78378" y="3029592"/>
              <a:ext cx="4501945" cy="1288633"/>
            </a:xfrm>
            <a:custGeom>
              <a:avLst/>
              <a:gdLst>
                <a:gd name="connsiteX0" fmla="*/ 0 w 3265714"/>
                <a:gd name="connsiteY0" fmla="*/ 0 h 792480"/>
                <a:gd name="connsiteX1" fmla="*/ 3265714 w 3265714"/>
                <a:gd name="connsiteY1" fmla="*/ 0 h 792480"/>
                <a:gd name="connsiteX2" fmla="*/ 3265714 w 3265714"/>
                <a:gd name="connsiteY2" fmla="*/ 792480 h 792480"/>
                <a:gd name="connsiteX3" fmla="*/ 0 w 3265714"/>
                <a:gd name="connsiteY3" fmla="*/ 792480 h 792480"/>
                <a:gd name="connsiteX4" fmla="*/ 0 w 3265714"/>
                <a:gd name="connsiteY4" fmla="*/ 0 h 792480"/>
                <a:gd name="connsiteX0" fmla="*/ 0 w 3413760"/>
                <a:gd name="connsiteY0" fmla="*/ 296091 h 1088571"/>
                <a:gd name="connsiteX1" fmla="*/ 3413760 w 3413760"/>
                <a:gd name="connsiteY1" fmla="*/ 0 h 1088571"/>
                <a:gd name="connsiteX2" fmla="*/ 3265714 w 3413760"/>
                <a:gd name="connsiteY2" fmla="*/ 1088571 h 1088571"/>
                <a:gd name="connsiteX3" fmla="*/ 0 w 3413760"/>
                <a:gd name="connsiteY3" fmla="*/ 1088571 h 1088571"/>
                <a:gd name="connsiteX4" fmla="*/ 0 w 3413760"/>
                <a:gd name="connsiteY4" fmla="*/ 296091 h 1088571"/>
                <a:gd name="connsiteX0" fmla="*/ 0 w 4136571"/>
                <a:gd name="connsiteY0" fmla="*/ 296091 h 1358536"/>
                <a:gd name="connsiteX1" fmla="*/ 3413760 w 4136571"/>
                <a:gd name="connsiteY1" fmla="*/ 0 h 1358536"/>
                <a:gd name="connsiteX2" fmla="*/ 4136571 w 4136571"/>
                <a:gd name="connsiteY2" fmla="*/ 1358536 h 1358536"/>
                <a:gd name="connsiteX3" fmla="*/ 0 w 4136571"/>
                <a:gd name="connsiteY3" fmla="*/ 1088571 h 1358536"/>
                <a:gd name="connsiteX4" fmla="*/ 0 w 4136571"/>
                <a:gd name="connsiteY4" fmla="*/ 296091 h 1358536"/>
                <a:gd name="connsiteX0" fmla="*/ 0 w 4136571"/>
                <a:gd name="connsiteY0" fmla="*/ 226423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0 w 4136571"/>
                <a:gd name="connsiteY4" fmla="*/ 226423 h 1288868"/>
                <a:gd name="connsiteX0" fmla="*/ 43543 w 4136571"/>
                <a:gd name="connsiteY0" fmla="*/ 557349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43543 w 4136571"/>
                <a:gd name="connsiteY4" fmla="*/ 557349 h 1288868"/>
                <a:gd name="connsiteX0" fmla="*/ 0 w 4093028"/>
                <a:gd name="connsiteY0" fmla="*/ 557349 h 1288868"/>
                <a:gd name="connsiteX1" fmla="*/ 3971108 w 4093028"/>
                <a:gd name="connsiteY1" fmla="*/ 0 h 1288868"/>
                <a:gd name="connsiteX2" fmla="*/ 4093028 w 4093028"/>
                <a:gd name="connsiteY2" fmla="*/ 1288868 h 1288868"/>
                <a:gd name="connsiteX3" fmla="*/ 17417 w 4093028"/>
                <a:gd name="connsiteY3" fmla="*/ 862148 h 1288868"/>
                <a:gd name="connsiteX4" fmla="*/ 0 w 4093028"/>
                <a:gd name="connsiteY4" fmla="*/ 557349 h 12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028" h="1288868">
                  <a:moveTo>
                    <a:pt x="0" y="557349"/>
                  </a:moveTo>
                  <a:lnTo>
                    <a:pt x="3971108" y="0"/>
                  </a:lnTo>
                  <a:lnTo>
                    <a:pt x="4093028" y="1288868"/>
                  </a:lnTo>
                  <a:lnTo>
                    <a:pt x="17417" y="862148"/>
                  </a:lnTo>
                  <a:lnTo>
                    <a:pt x="0" y="557349"/>
                  </a:lnTo>
                  <a:close/>
                </a:path>
              </a:pathLst>
            </a:custGeom>
            <a:solidFill>
              <a:srgbClr val="FFE1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31751" name="Group 13"/>
          <p:cNvGrpSpPr>
            <a:grpSpLocks/>
          </p:cNvGrpSpPr>
          <p:nvPr/>
        </p:nvGrpSpPr>
        <p:grpSpPr bwMode="auto">
          <a:xfrm>
            <a:off x="755650" y="476250"/>
            <a:ext cx="7632700" cy="1150938"/>
            <a:chOff x="755650" y="476250"/>
            <a:chExt cx="7632700" cy="1151516"/>
          </a:xfrm>
        </p:grpSpPr>
        <p:sp>
          <p:nvSpPr>
            <p:cNvPr id="6" name="Rounded Rectangle 5"/>
            <p:cNvSpPr/>
            <p:nvPr/>
          </p:nvSpPr>
          <p:spPr>
            <a:xfrm>
              <a:off x="755650" y="476250"/>
              <a:ext cx="7632700" cy="11515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756" name="Rectangle 6"/>
            <p:cNvSpPr>
              <a:spLocks noChangeArrowheads="1"/>
            </p:cNvSpPr>
            <p:nvPr/>
          </p:nvSpPr>
          <p:spPr bwMode="auto">
            <a:xfrm>
              <a:off x="755650" y="511434"/>
              <a:ext cx="7632700" cy="1053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/>
                <a:t>Has the beam moved a whole, half, quarter or three-quarter turn and through how many right angles?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/>
                <a:t>Does the beam move in a clockwise or anticlockwise direction?</a:t>
              </a:r>
            </a:p>
          </p:txBody>
        </p:sp>
      </p:grpSp>
      <p:pic>
        <p:nvPicPr>
          <p:cNvPr id="31752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5070475"/>
            <a:ext cx="16256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417888" y="2433638"/>
            <a:ext cx="2308225" cy="2308225"/>
          </a:xfrm>
          <a:prstGeom prst="ellipse">
            <a:avLst/>
          </a:prstGeom>
          <a:solidFill>
            <a:srgbClr val="EE342E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22700" y="2838450"/>
            <a:ext cx="1498600" cy="14986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062663"/>
            <a:ext cx="1838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420813"/>
            <a:ext cx="18383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032000"/>
            <a:ext cx="5059362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3219450" y="2235200"/>
            <a:ext cx="2705100" cy="2705100"/>
          </a:xfrm>
          <a:prstGeom prst="ellipse">
            <a:avLst/>
          </a:prstGeom>
          <a:solidFill>
            <a:srgbClr val="FFF9CD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7788" y="2906713"/>
            <a:ext cx="8996362" cy="1411287"/>
            <a:chOff x="78378" y="2907394"/>
            <a:chExt cx="8995952" cy="1410831"/>
          </a:xfrm>
        </p:grpSpPr>
        <p:sp>
          <p:nvSpPr>
            <p:cNvPr id="30" name="Rectangle 1"/>
            <p:cNvSpPr/>
            <p:nvPr/>
          </p:nvSpPr>
          <p:spPr>
            <a:xfrm>
              <a:off x="4572385" y="2907394"/>
              <a:ext cx="4501945" cy="1288633"/>
            </a:xfrm>
            <a:custGeom>
              <a:avLst/>
              <a:gdLst>
                <a:gd name="connsiteX0" fmla="*/ 0 w 3265714"/>
                <a:gd name="connsiteY0" fmla="*/ 0 h 792480"/>
                <a:gd name="connsiteX1" fmla="*/ 3265714 w 3265714"/>
                <a:gd name="connsiteY1" fmla="*/ 0 h 792480"/>
                <a:gd name="connsiteX2" fmla="*/ 3265714 w 3265714"/>
                <a:gd name="connsiteY2" fmla="*/ 792480 h 792480"/>
                <a:gd name="connsiteX3" fmla="*/ 0 w 3265714"/>
                <a:gd name="connsiteY3" fmla="*/ 792480 h 792480"/>
                <a:gd name="connsiteX4" fmla="*/ 0 w 3265714"/>
                <a:gd name="connsiteY4" fmla="*/ 0 h 792480"/>
                <a:gd name="connsiteX0" fmla="*/ 0 w 3413760"/>
                <a:gd name="connsiteY0" fmla="*/ 296091 h 1088571"/>
                <a:gd name="connsiteX1" fmla="*/ 3413760 w 3413760"/>
                <a:gd name="connsiteY1" fmla="*/ 0 h 1088571"/>
                <a:gd name="connsiteX2" fmla="*/ 3265714 w 3413760"/>
                <a:gd name="connsiteY2" fmla="*/ 1088571 h 1088571"/>
                <a:gd name="connsiteX3" fmla="*/ 0 w 3413760"/>
                <a:gd name="connsiteY3" fmla="*/ 1088571 h 1088571"/>
                <a:gd name="connsiteX4" fmla="*/ 0 w 3413760"/>
                <a:gd name="connsiteY4" fmla="*/ 296091 h 1088571"/>
                <a:gd name="connsiteX0" fmla="*/ 0 w 4136571"/>
                <a:gd name="connsiteY0" fmla="*/ 296091 h 1358536"/>
                <a:gd name="connsiteX1" fmla="*/ 3413760 w 4136571"/>
                <a:gd name="connsiteY1" fmla="*/ 0 h 1358536"/>
                <a:gd name="connsiteX2" fmla="*/ 4136571 w 4136571"/>
                <a:gd name="connsiteY2" fmla="*/ 1358536 h 1358536"/>
                <a:gd name="connsiteX3" fmla="*/ 0 w 4136571"/>
                <a:gd name="connsiteY3" fmla="*/ 1088571 h 1358536"/>
                <a:gd name="connsiteX4" fmla="*/ 0 w 4136571"/>
                <a:gd name="connsiteY4" fmla="*/ 296091 h 1358536"/>
                <a:gd name="connsiteX0" fmla="*/ 0 w 4136571"/>
                <a:gd name="connsiteY0" fmla="*/ 226423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0 w 4136571"/>
                <a:gd name="connsiteY4" fmla="*/ 226423 h 1288868"/>
                <a:gd name="connsiteX0" fmla="*/ 43543 w 4136571"/>
                <a:gd name="connsiteY0" fmla="*/ 557349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43543 w 4136571"/>
                <a:gd name="connsiteY4" fmla="*/ 557349 h 1288868"/>
                <a:gd name="connsiteX0" fmla="*/ 0 w 4093028"/>
                <a:gd name="connsiteY0" fmla="*/ 557349 h 1288868"/>
                <a:gd name="connsiteX1" fmla="*/ 3971108 w 4093028"/>
                <a:gd name="connsiteY1" fmla="*/ 0 h 1288868"/>
                <a:gd name="connsiteX2" fmla="*/ 4093028 w 4093028"/>
                <a:gd name="connsiteY2" fmla="*/ 1288868 h 1288868"/>
                <a:gd name="connsiteX3" fmla="*/ 17417 w 4093028"/>
                <a:gd name="connsiteY3" fmla="*/ 862148 h 1288868"/>
                <a:gd name="connsiteX4" fmla="*/ 0 w 4093028"/>
                <a:gd name="connsiteY4" fmla="*/ 557349 h 12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028" h="1288868">
                  <a:moveTo>
                    <a:pt x="0" y="557349"/>
                  </a:moveTo>
                  <a:lnTo>
                    <a:pt x="3971108" y="0"/>
                  </a:lnTo>
                  <a:lnTo>
                    <a:pt x="4093028" y="1288868"/>
                  </a:lnTo>
                  <a:lnTo>
                    <a:pt x="17417" y="862148"/>
                  </a:lnTo>
                  <a:lnTo>
                    <a:pt x="0" y="557349"/>
                  </a:lnTo>
                  <a:close/>
                </a:path>
              </a:pathLst>
            </a:custGeom>
            <a:solidFill>
              <a:srgbClr val="FFE1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" name="Rectangle 1"/>
            <p:cNvSpPr/>
            <p:nvPr/>
          </p:nvSpPr>
          <p:spPr>
            <a:xfrm rot="10800000">
              <a:off x="78378" y="3029592"/>
              <a:ext cx="4501945" cy="1288633"/>
            </a:xfrm>
            <a:custGeom>
              <a:avLst/>
              <a:gdLst>
                <a:gd name="connsiteX0" fmla="*/ 0 w 3265714"/>
                <a:gd name="connsiteY0" fmla="*/ 0 h 792480"/>
                <a:gd name="connsiteX1" fmla="*/ 3265714 w 3265714"/>
                <a:gd name="connsiteY1" fmla="*/ 0 h 792480"/>
                <a:gd name="connsiteX2" fmla="*/ 3265714 w 3265714"/>
                <a:gd name="connsiteY2" fmla="*/ 792480 h 792480"/>
                <a:gd name="connsiteX3" fmla="*/ 0 w 3265714"/>
                <a:gd name="connsiteY3" fmla="*/ 792480 h 792480"/>
                <a:gd name="connsiteX4" fmla="*/ 0 w 3265714"/>
                <a:gd name="connsiteY4" fmla="*/ 0 h 792480"/>
                <a:gd name="connsiteX0" fmla="*/ 0 w 3413760"/>
                <a:gd name="connsiteY0" fmla="*/ 296091 h 1088571"/>
                <a:gd name="connsiteX1" fmla="*/ 3413760 w 3413760"/>
                <a:gd name="connsiteY1" fmla="*/ 0 h 1088571"/>
                <a:gd name="connsiteX2" fmla="*/ 3265714 w 3413760"/>
                <a:gd name="connsiteY2" fmla="*/ 1088571 h 1088571"/>
                <a:gd name="connsiteX3" fmla="*/ 0 w 3413760"/>
                <a:gd name="connsiteY3" fmla="*/ 1088571 h 1088571"/>
                <a:gd name="connsiteX4" fmla="*/ 0 w 3413760"/>
                <a:gd name="connsiteY4" fmla="*/ 296091 h 1088571"/>
                <a:gd name="connsiteX0" fmla="*/ 0 w 4136571"/>
                <a:gd name="connsiteY0" fmla="*/ 296091 h 1358536"/>
                <a:gd name="connsiteX1" fmla="*/ 3413760 w 4136571"/>
                <a:gd name="connsiteY1" fmla="*/ 0 h 1358536"/>
                <a:gd name="connsiteX2" fmla="*/ 4136571 w 4136571"/>
                <a:gd name="connsiteY2" fmla="*/ 1358536 h 1358536"/>
                <a:gd name="connsiteX3" fmla="*/ 0 w 4136571"/>
                <a:gd name="connsiteY3" fmla="*/ 1088571 h 1358536"/>
                <a:gd name="connsiteX4" fmla="*/ 0 w 4136571"/>
                <a:gd name="connsiteY4" fmla="*/ 296091 h 1358536"/>
                <a:gd name="connsiteX0" fmla="*/ 0 w 4136571"/>
                <a:gd name="connsiteY0" fmla="*/ 226423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0 w 4136571"/>
                <a:gd name="connsiteY4" fmla="*/ 226423 h 1288868"/>
                <a:gd name="connsiteX0" fmla="*/ 43543 w 4136571"/>
                <a:gd name="connsiteY0" fmla="*/ 557349 h 1288868"/>
                <a:gd name="connsiteX1" fmla="*/ 4014651 w 4136571"/>
                <a:gd name="connsiteY1" fmla="*/ 0 h 1288868"/>
                <a:gd name="connsiteX2" fmla="*/ 4136571 w 4136571"/>
                <a:gd name="connsiteY2" fmla="*/ 1288868 h 1288868"/>
                <a:gd name="connsiteX3" fmla="*/ 0 w 4136571"/>
                <a:gd name="connsiteY3" fmla="*/ 1018903 h 1288868"/>
                <a:gd name="connsiteX4" fmla="*/ 43543 w 4136571"/>
                <a:gd name="connsiteY4" fmla="*/ 557349 h 1288868"/>
                <a:gd name="connsiteX0" fmla="*/ 0 w 4093028"/>
                <a:gd name="connsiteY0" fmla="*/ 557349 h 1288868"/>
                <a:gd name="connsiteX1" fmla="*/ 3971108 w 4093028"/>
                <a:gd name="connsiteY1" fmla="*/ 0 h 1288868"/>
                <a:gd name="connsiteX2" fmla="*/ 4093028 w 4093028"/>
                <a:gd name="connsiteY2" fmla="*/ 1288868 h 1288868"/>
                <a:gd name="connsiteX3" fmla="*/ 17417 w 4093028"/>
                <a:gd name="connsiteY3" fmla="*/ 862148 h 1288868"/>
                <a:gd name="connsiteX4" fmla="*/ 0 w 4093028"/>
                <a:gd name="connsiteY4" fmla="*/ 557349 h 12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028" h="1288868">
                  <a:moveTo>
                    <a:pt x="0" y="557349"/>
                  </a:moveTo>
                  <a:lnTo>
                    <a:pt x="3971108" y="0"/>
                  </a:lnTo>
                  <a:lnTo>
                    <a:pt x="4093028" y="1288868"/>
                  </a:lnTo>
                  <a:lnTo>
                    <a:pt x="17417" y="862148"/>
                  </a:lnTo>
                  <a:lnTo>
                    <a:pt x="0" y="557349"/>
                  </a:lnTo>
                  <a:close/>
                </a:path>
              </a:pathLst>
            </a:custGeom>
            <a:solidFill>
              <a:srgbClr val="FFE1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32775" name="Group 13"/>
          <p:cNvGrpSpPr>
            <a:grpSpLocks/>
          </p:cNvGrpSpPr>
          <p:nvPr/>
        </p:nvGrpSpPr>
        <p:grpSpPr bwMode="auto">
          <a:xfrm>
            <a:off x="755650" y="476250"/>
            <a:ext cx="7632700" cy="1150938"/>
            <a:chOff x="755650" y="476250"/>
            <a:chExt cx="7632700" cy="1151516"/>
          </a:xfrm>
        </p:grpSpPr>
        <p:sp>
          <p:nvSpPr>
            <p:cNvPr id="6" name="Rounded Rectangle 5"/>
            <p:cNvSpPr/>
            <p:nvPr/>
          </p:nvSpPr>
          <p:spPr>
            <a:xfrm>
              <a:off x="755650" y="476250"/>
              <a:ext cx="7632700" cy="11515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2780" name="Rectangle 6"/>
            <p:cNvSpPr>
              <a:spLocks noChangeArrowheads="1"/>
            </p:cNvSpPr>
            <p:nvPr/>
          </p:nvSpPr>
          <p:spPr bwMode="auto">
            <a:xfrm>
              <a:off x="755650" y="511434"/>
              <a:ext cx="7632700" cy="1053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Twinkl" panose="020B060402020202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/>
                <a:t>Has the beam moved a whole, half, quarter or three-quarter turn and through how many right angles?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GB" altLang="en-US"/>
                <a:t>Does the beam move in a clockwise or anticlockwise direction?</a:t>
              </a:r>
            </a:p>
          </p:txBody>
        </p:sp>
      </p:grpSp>
      <p:pic>
        <p:nvPicPr>
          <p:cNvPr id="3277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5070475"/>
            <a:ext cx="16256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417888" y="2433638"/>
            <a:ext cx="2308225" cy="2308225"/>
          </a:xfrm>
          <a:prstGeom prst="ellipse">
            <a:avLst/>
          </a:prstGeom>
          <a:solidFill>
            <a:srgbClr val="EE342E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22700" y="2838450"/>
            <a:ext cx="1498600" cy="149860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3FFF0595-56A2-4BAA-8945-9E1AE3AE943F}" vid="{2EAE8D29-B0EE-4A35-BF03-BC97A170F457}"/>
    </a:ext>
  </a:extLst>
</a:theme>
</file>

<file path=ppt/theme/theme2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6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er Ideas Template - 10 Starters" id="{22D70CD6-8781-4E16-80E1-61375BEBE28A}" vid="{95FB2038-3023-4B06-BE59-8C4F2499D65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552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Sassoon Infant Md</vt:lpstr>
      <vt:lpstr>Twinkl</vt:lpstr>
      <vt:lpstr>Twinkl SemiBold</vt:lpstr>
      <vt:lpstr>Tuffy</vt:lpstr>
      <vt:lpstr>Sassoon Infant Rg</vt:lpstr>
      <vt:lpstr>Arial</vt:lpstr>
      <vt:lpstr>Calibri</vt:lpstr>
      <vt:lpstr>1_Office Theme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43</cp:revision>
  <dcterms:created xsi:type="dcterms:W3CDTF">2017-05-17T14:46:34Z</dcterms:created>
  <dcterms:modified xsi:type="dcterms:W3CDTF">2021-01-07T14:05:56Z</dcterms:modified>
</cp:coreProperties>
</file>