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9" r:id="rId3"/>
    <p:sldId id="264" r:id="rId4"/>
    <p:sldId id="276" r:id="rId5"/>
    <p:sldId id="282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itchFamily="2" charset="77"/>
      <p:regular r:id="rId14"/>
      <p:bold r:id="rId15"/>
    </p:embeddedFont>
    <p:embeddedFont>
      <p:font typeface="Twinkl SemiBold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Andrews" initials="SA" lastIdx="1" clrIdx="0">
    <p:extLst>
      <p:ext uri="{19B8F6BF-5375-455C-9EA6-DF929625EA0E}">
        <p15:presenceInfo xmlns:p15="http://schemas.microsoft.com/office/powerpoint/2012/main" userId="S-1-5-21-1651119330-1013474095-91958013-1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7D"/>
    <a:srgbClr val="ACDDFC"/>
    <a:srgbClr val="AFDEF9"/>
    <a:srgbClr val="80C1EB"/>
    <a:srgbClr val="18A0DB"/>
    <a:srgbClr val="FFFFFF"/>
    <a:srgbClr val="4AA1D9"/>
    <a:srgbClr val="21A6F9"/>
    <a:srgbClr val="1C1C1C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2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F6C6EC-50C4-4725-B11D-F8236D2B0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CDEF7-8C52-4C5A-ACE1-368E34805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53691-3A59-46B1-A96B-0B4DC51BED51}" type="datetimeFigureOut">
              <a:rPr lang="en-GB"/>
              <a:pPr>
                <a:defRPr/>
              </a:pPr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8A677-EC6D-41EF-BE50-814C9E1CA9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3BA9-DC7A-41CB-B1E2-F43677075A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92408DB-113B-422E-904A-91BD7A5864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6F107E-7DB7-4B89-93A6-AC66938FA6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F490B-1A39-4978-AB23-28162A7FAE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295D35-1668-4554-B835-A1057A7BF260}" type="datetimeFigureOut">
              <a:rPr lang="en-GB"/>
              <a:pPr>
                <a:defRPr/>
              </a:pPr>
              <a:t>28/02/2021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C06B63-5E88-4A83-8816-0769C37BD0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EF2C69-37D5-4C22-B239-61B9FD57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5C398-1283-4738-AC8A-CC805092E0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D0142-9D3E-4973-8E97-D5B7C3D4F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2F7C99E-AB0A-43DF-896A-34B6DA5B59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2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146F4A-09F9-4753-9701-6F3B60E5464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2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690CE05-75BF-4F00-830A-D9A2593375B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2B54A6EC-5993-4A58-9261-D0B0CCBF435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E8F55D-8529-4D26-8E06-EB5E2011A74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65F97A-CDBC-4498-8578-AA324692737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DEAB755-B3BE-402F-AF5A-41EE9A5FE86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88307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65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63C769-79BC-49FC-8CF6-E9314CF42C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91D14A-B8A9-40FC-A0DD-793DEB3BF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around-the-world/ks2-around-the-world-europe/ks2-great-britai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around-the-world/ks2-around-the-world-europe/ks2-great-britai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08E08BD-C503-4182-AF4A-1C3E5ACE9D61}"/>
              </a:ext>
            </a:extLst>
          </p:cNvPr>
          <p:cNvSpPr/>
          <p:nvPr/>
        </p:nvSpPr>
        <p:spPr>
          <a:xfrm>
            <a:off x="134224" y="5880683"/>
            <a:ext cx="1308682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F3F18C35-1AC6-4AD6-BCB8-DD023F025ED2}"/>
              </a:ext>
            </a:extLst>
          </p:cNvPr>
          <p:cNvSpPr/>
          <p:nvPr/>
        </p:nvSpPr>
        <p:spPr>
          <a:xfrm>
            <a:off x="8405768" y="5890471"/>
            <a:ext cx="738231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F89988-BEDE-4EB2-85D2-28327524AE2C}"/>
              </a:ext>
            </a:extLst>
          </p:cNvPr>
          <p:cNvSpPr/>
          <p:nvPr/>
        </p:nvSpPr>
        <p:spPr>
          <a:xfrm>
            <a:off x="452158" y="756180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180AF-3436-40AD-8BF5-8B2929C81B57}"/>
              </a:ext>
            </a:extLst>
          </p:cNvPr>
          <p:cNvSpPr/>
          <p:nvPr/>
        </p:nvSpPr>
        <p:spPr>
          <a:xfrm>
            <a:off x="452158" y="679508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20">
            <a:extLst>
              <a:ext uri="{FF2B5EF4-FFF2-40B4-BE49-F238E27FC236}">
                <a16:creationId xmlns:a16="http://schemas.microsoft.com/office/drawing/2014/main" id="{FCB2B5B5-A4DF-409C-AC9D-BF464464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704676"/>
            <a:ext cx="7365533" cy="74662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8195" name="Content Placeholder 21">
            <a:extLst>
              <a:ext uri="{FF2B5EF4-FFF2-40B4-BE49-F238E27FC236}">
                <a16:creationId xmlns:a16="http://schemas.microsoft.com/office/drawing/2014/main" id="{2A503870-A58A-40CF-BD11-BB2D3380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663886"/>
            <a:ext cx="8159614" cy="1069975"/>
          </a:xfrm>
        </p:spPr>
        <p:txBody>
          <a:bodyPr lIns="108000" tIns="108000" rIns="108000" bIns="108000"/>
          <a:lstStyle/>
          <a:p>
            <a:pPr>
              <a:lnSpc>
                <a:spcPct val="100000"/>
              </a:lnSpc>
            </a:pPr>
            <a:r>
              <a:rPr lang="en-GB" altLang="en-US" dirty="0">
                <a:latin typeface="Twinkl" pitchFamily="2" charset="0"/>
              </a:rPr>
              <a:t>The United Kingdom of Great Britain and Northern Ireland (also referred to as the UK) is made up of four countries: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5DC3FB-93C5-4359-B547-6ECEE43E453B}"/>
              </a:ext>
            </a:extLst>
          </p:cNvPr>
          <p:cNvGrpSpPr/>
          <p:nvPr/>
        </p:nvGrpSpPr>
        <p:grpSpPr>
          <a:xfrm>
            <a:off x="592975" y="2744743"/>
            <a:ext cx="2522698" cy="428962"/>
            <a:chOff x="592975" y="2672144"/>
            <a:chExt cx="2522698" cy="4289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854BBB-72D2-4D89-8C6A-28BE213F5122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23DA31-6D50-4CF9-A7C8-58B852D430E6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tx1"/>
                  </a:solidFill>
                </a:rPr>
                <a:t>Scotland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08207954-DA25-4570-9848-C1F466595F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1921724" y="2615270"/>
            <a:ext cx="2365688" cy="1508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457446-B4FF-4CBA-8054-BCDB8BAE3756}"/>
              </a:ext>
            </a:extLst>
          </p:cNvPr>
          <p:cNvGrpSpPr/>
          <p:nvPr/>
        </p:nvGrpSpPr>
        <p:grpSpPr>
          <a:xfrm>
            <a:off x="592975" y="4646562"/>
            <a:ext cx="2522698" cy="428962"/>
            <a:chOff x="592975" y="2672144"/>
            <a:chExt cx="2522698" cy="4289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04213B-E16F-4CB2-8A2C-4E677684C7C4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A48E33-91DA-4470-80CC-144E93117CAC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tx1"/>
                  </a:solidFill>
                </a:rPr>
                <a:t>England</a:t>
              </a: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1EFB440C-9449-4BF9-BA0C-B11F3D724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6" t="2811" r="2866" b="3696"/>
          <a:stretch>
            <a:fillRect/>
          </a:stretch>
        </p:blipFill>
        <p:spPr bwMode="auto">
          <a:xfrm>
            <a:off x="1921723" y="4481482"/>
            <a:ext cx="2365688" cy="1506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E8CCBE-5193-46F5-A313-74B429A8608A}"/>
              </a:ext>
            </a:extLst>
          </p:cNvPr>
          <p:cNvGrpSpPr/>
          <p:nvPr/>
        </p:nvGrpSpPr>
        <p:grpSpPr>
          <a:xfrm flipH="1">
            <a:off x="6537950" y="2693748"/>
            <a:ext cx="2112448" cy="428962"/>
            <a:chOff x="592975" y="2672144"/>
            <a:chExt cx="2522698" cy="42896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FB8885-11D7-4C3B-B347-0D93CFB5AB32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4D3516-9775-482B-AC9E-3B6728017F7F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1" hangingPunct="1"/>
              <a:r>
                <a:rPr lang="en-GB" altLang="en-US" dirty="0">
                  <a:solidFill>
                    <a:schemeClr val="tx1"/>
                  </a:solidFill>
                </a:rPr>
                <a:t>Northern Ireland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B3064DB-F725-4634-8525-25D2CA20C4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4405165" y="2623877"/>
            <a:ext cx="2367674" cy="1508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A416BA2-C359-4A51-9DDE-FD3A4E5E1B55}"/>
              </a:ext>
            </a:extLst>
          </p:cNvPr>
          <p:cNvGrpSpPr/>
          <p:nvPr/>
        </p:nvGrpSpPr>
        <p:grpSpPr>
          <a:xfrm flipH="1">
            <a:off x="6085277" y="4627011"/>
            <a:ext cx="2112448" cy="428962"/>
            <a:chOff x="592975" y="2672144"/>
            <a:chExt cx="2522698" cy="42896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CEC85B-BE70-4A60-9EA7-D3FA64907E23}"/>
                </a:ext>
              </a:extLst>
            </p:cNvPr>
            <p:cNvSpPr/>
            <p:nvPr/>
          </p:nvSpPr>
          <p:spPr>
            <a:xfrm>
              <a:off x="592975" y="2731773"/>
              <a:ext cx="2522698" cy="369333"/>
            </a:xfrm>
            <a:prstGeom prst="rect">
              <a:avLst/>
            </a:prstGeom>
            <a:noFill/>
            <a:ln w="19050">
              <a:solidFill>
                <a:srgbClr val="0140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71DB85-DBA3-4232-B11B-5948537E658C}"/>
                </a:ext>
              </a:extLst>
            </p:cNvPr>
            <p:cNvSpPr/>
            <p:nvPr/>
          </p:nvSpPr>
          <p:spPr>
            <a:xfrm>
              <a:off x="628073" y="2672144"/>
              <a:ext cx="2440628" cy="38986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1" hangingPunct="1"/>
              <a:r>
                <a:rPr lang="en-GB" altLang="en-US" dirty="0">
                  <a:solidFill>
                    <a:schemeClr val="tx1"/>
                  </a:solidFill>
                </a:rPr>
                <a:t>Wales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3DD0E0-DF64-4213-A824-76F50243DA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" t="2818" r="1492" b="3146"/>
          <a:stretch>
            <a:fillRect/>
          </a:stretch>
        </p:blipFill>
        <p:spPr bwMode="auto">
          <a:xfrm>
            <a:off x="4405165" y="4488905"/>
            <a:ext cx="2367674" cy="1506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CD37765-E9B0-4F52-96C1-FF67911D2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6" t="2811" r="2866" b="3696"/>
          <a:stretch>
            <a:fillRect/>
          </a:stretch>
        </p:blipFill>
        <p:spPr bwMode="auto">
          <a:xfrm>
            <a:off x="6433609" y="2387126"/>
            <a:ext cx="2037220" cy="1298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CF9CE77B-855B-4C13-8A64-4E25918FC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3568233" y="2387126"/>
            <a:ext cx="2035510" cy="1298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BD2A606-C47A-48CF-852B-34CED71048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691683" y="2387126"/>
            <a:ext cx="2035510" cy="1298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Content Placeholder 21">
            <a:extLst>
              <a:ext uri="{FF2B5EF4-FFF2-40B4-BE49-F238E27FC236}">
                <a16:creationId xmlns:a16="http://schemas.microsoft.com/office/drawing/2014/main" id="{839A5691-26EE-422A-A421-6ED2AA83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41" y="1710398"/>
            <a:ext cx="7632700" cy="874713"/>
          </a:xfrm>
        </p:spPr>
        <p:txBody>
          <a:bodyPr lIns="108000" tIns="108000" rIns="108000" bIns="108000"/>
          <a:lstStyle/>
          <a:p>
            <a:pPr>
              <a:lnSpc>
                <a:spcPct val="100000"/>
              </a:lnSpc>
            </a:pPr>
            <a:r>
              <a:rPr lang="en-GB" altLang="en-US">
                <a:latin typeface="Twinkl" pitchFamily="2" charset="0"/>
              </a:rPr>
              <a:t>The flag of the UK combines the crosses of three patron saints:</a:t>
            </a:r>
          </a:p>
        </p:txBody>
      </p:sp>
      <p:sp>
        <p:nvSpPr>
          <p:cNvPr id="9223" name="TextBox 1">
            <a:extLst>
              <a:ext uri="{FF2B5EF4-FFF2-40B4-BE49-F238E27FC236}">
                <a16:creationId xmlns:a16="http://schemas.microsoft.com/office/drawing/2014/main" id="{F6FA59B1-B970-4525-A63F-4343C581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85" y="3642497"/>
            <a:ext cx="2620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St Andrew: Scotland</a:t>
            </a:r>
          </a:p>
        </p:txBody>
      </p:sp>
      <p:sp>
        <p:nvSpPr>
          <p:cNvPr id="9224" name="TextBox 12">
            <a:extLst>
              <a:ext uri="{FF2B5EF4-FFF2-40B4-BE49-F238E27FC236}">
                <a16:creationId xmlns:a16="http://schemas.microsoft.com/office/drawing/2014/main" id="{DD3A792C-90E7-4285-93FA-5DBBD2DE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89" y="3642497"/>
            <a:ext cx="2304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St George: England</a:t>
            </a:r>
          </a:p>
        </p:txBody>
      </p:sp>
      <p:sp>
        <p:nvSpPr>
          <p:cNvPr id="9225" name="TextBox 11">
            <a:extLst>
              <a:ext uri="{FF2B5EF4-FFF2-40B4-BE49-F238E27FC236}">
                <a16:creationId xmlns:a16="http://schemas.microsoft.com/office/drawing/2014/main" id="{8727DDF6-0AA4-4EA9-BDFF-0B3DF48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414" y="3642497"/>
            <a:ext cx="3292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St Patrick: Northern Ireland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5877885-786E-409D-99C3-AA0433FFC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691683" y="2388776"/>
            <a:ext cx="2035510" cy="1296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B02B5D5-90D9-47E9-A54D-CE71CA7E61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" t="2301" r="1698" b="2655"/>
          <a:stretch>
            <a:fillRect/>
          </a:stretch>
        </p:blipFill>
        <p:spPr bwMode="auto">
          <a:xfrm>
            <a:off x="3568233" y="2388776"/>
            <a:ext cx="2035510" cy="1296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EEC36C3-CFB0-4A76-A35F-6877FD19DD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6" t="2811" r="2866" b="3696"/>
          <a:stretch>
            <a:fillRect/>
          </a:stretch>
        </p:blipFill>
        <p:spPr bwMode="auto">
          <a:xfrm>
            <a:off x="6433609" y="2388776"/>
            <a:ext cx="2037220" cy="1296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9BCEB-4439-42F6-8EFC-94AF45FD3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5" t="1845" r="1559" b="2768"/>
          <a:stretch>
            <a:fillRect/>
          </a:stretch>
        </p:blipFill>
        <p:spPr bwMode="auto">
          <a:xfrm>
            <a:off x="3568233" y="4141314"/>
            <a:ext cx="2035510" cy="1298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TextBox 13">
            <a:extLst>
              <a:ext uri="{FF2B5EF4-FFF2-40B4-BE49-F238E27FC236}">
                <a16:creationId xmlns:a16="http://schemas.microsoft.com/office/drawing/2014/main" id="{BC392254-6836-44C7-A662-031A8BE5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164" y="5414147"/>
            <a:ext cx="2304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United Kingdom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0001A-4ED3-41D0-976A-15C9D571D29E}"/>
              </a:ext>
            </a:extLst>
          </p:cNvPr>
          <p:cNvSpPr/>
          <p:nvPr/>
        </p:nvSpPr>
        <p:spPr>
          <a:xfrm>
            <a:off x="452158" y="756180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EF4F7-2AE4-4A84-979D-15F246F61CF6}"/>
              </a:ext>
            </a:extLst>
          </p:cNvPr>
          <p:cNvSpPr/>
          <p:nvPr/>
        </p:nvSpPr>
        <p:spPr>
          <a:xfrm>
            <a:off x="452158" y="679508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D66A5CF3-502D-4689-ADFF-2301BC06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704676"/>
            <a:ext cx="7365533" cy="74662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1458 0.2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0.25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31389 0.25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27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>
            <a:extLst>
              <a:ext uri="{FF2B5EF4-FFF2-40B4-BE49-F238E27FC236}">
                <a16:creationId xmlns:a16="http://schemas.microsoft.com/office/drawing/2014/main" id="{96B46F92-59DE-45D5-ABF7-EB4DDAB77E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475" y="2446338"/>
            <a:ext cx="2447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CCE843-8461-43CF-A416-94611773C214}"/>
              </a:ext>
            </a:extLst>
          </p:cNvPr>
          <p:cNvCxnSpPr>
            <a:cxnSpLocks/>
          </p:cNvCxnSpPr>
          <p:nvPr/>
        </p:nvCxnSpPr>
        <p:spPr>
          <a:xfrm flipV="1">
            <a:off x="3681214" y="5381626"/>
            <a:ext cx="3348236" cy="276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5FAF91A-BD26-4CE9-B3A5-4391512AC0C2}"/>
              </a:ext>
            </a:extLst>
          </p:cNvPr>
          <p:cNvSpPr/>
          <p:nvPr/>
        </p:nvSpPr>
        <p:spPr>
          <a:xfrm>
            <a:off x="653851" y="5491593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B3F7D0-BA34-4BF7-BA09-54EBE3B37D5F}"/>
              </a:ext>
            </a:extLst>
          </p:cNvPr>
          <p:cNvSpPr/>
          <p:nvPr/>
        </p:nvSpPr>
        <p:spPr>
          <a:xfrm>
            <a:off x="693752" y="5404598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243" name="Content Placeholder 21">
            <a:extLst>
              <a:ext uri="{FF2B5EF4-FFF2-40B4-BE49-F238E27FC236}">
                <a16:creationId xmlns:a16="http://schemas.microsoft.com/office/drawing/2014/main" id="{5408B2AA-C60E-4C5B-8786-0CA92315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44292"/>
            <a:ext cx="8059454" cy="1069975"/>
          </a:xfrm>
        </p:spPr>
        <p:txBody>
          <a:bodyPr lIns="108000" tIns="108000" rIns="108000" bIns="108000"/>
          <a:lstStyle/>
          <a:p>
            <a:pPr>
              <a:lnSpc>
                <a:spcPct val="100000"/>
              </a:lnSpc>
            </a:pPr>
            <a:r>
              <a:rPr lang="en-GB" altLang="en-US" dirty="0">
                <a:latin typeface="Twinkl" pitchFamily="2" charset="0"/>
              </a:rPr>
              <a:t>The capital city of the United Kingdom is London. In addition, Scotland, Wales and Northern Ireland each have their own capitals (the capital city of England is also London).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D65AB-3028-40CF-BB79-44FC14BC4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67976"/>
            <a:ext cx="3027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</a:t>
            </a:r>
            <a:r>
              <a:rPr lang="en-GB" altLang="en-US" b="1" dirty="0">
                <a:solidFill>
                  <a:srgbClr val="FF0000"/>
                </a:solidFill>
              </a:rPr>
              <a:t>England </a:t>
            </a:r>
            <a:r>
              <a:rPr lang="en-GB" altLang="en-US" dirty="0"/>
              <a:t>is </a:t>
            </a:r>
            <a:r>
              <a:rPr lang="en-GB" altLang="en-US" dirty="0">
                <a:solidFill>
                  <a:srgbClr val="FF0000"/>
                </a:solidFill>
              </a:rPr>
              <a:t>London</a:t>
            </a:r>
            <a:r>
              <a:rPr lang="en-GB" altLang="en-US" dirty="0"/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695459-C262-4CAC-932B-BF5DA7A82E7F}"/>
              </a:ext>
            </a:extLst>
          </p:cNvPr>
          <p:cNvCxnSpPr>
            <a:cxnSpLocks/>
          </p:cNvCxnSpPr>
          <p:nvPr/>
        </p:nvCxnSpPr>
        <p:spPr>
          <a:xfrm>
            <a:off x="3640138" y="3163486"/>
            <a:ext cx="2895600" cy="737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A33896-1754-4960-B0F1-53CD740CC852}"/>
              </a:ext>
            </a:extLst>
          </p:cNvPr>
          <p:cNvCxnSpPr>
            <a:cxnSpLocks/>
          </p:cNvCxnSpPr>
          <p:nvPr/>
        </p:nvCxnSpPr>
        <p:spPr>
          <a:xfrm>
            <a:off x="3681214" y="3956051"/>
            <a:ext cx="2367161" cy="33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BBCBC2-5B55-461A-8573-78688E4C0725}"/>
              </a:ext>
            </a:extLst>
          </p:cNvPr>
          <p:cNvCxnSpPr/>
          <p:nvPr/>
        </p:nvCxnSpPr>
        <p:spPr>
          <a:xfrm>
            <a:off x="3506788" y="4710113"/>
            <a:ext cx="2852737" cy="542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3C805-53CD-4622-AF51-1641FDDC53F4}"/>
              </a:ext>
            </a:extLst>
          </p:cNvPr>
          <p:cNvSpPr/>
          <p:nvPr/>
        </p:nvSpPr>
        <p:spPr>
          <a:xfrm>
            <a:off x="452158" y="665650"/>
            <a:ext cx="5353575" cy="834967"/>
          </a:xfrm>
          <a:prstGeom prst="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07E3B-99C9-42CE-9198-9E034DAEBF62}"/>
              </a:ext>
            </a:extLst>
          </p:cNvPr>
          <p:cNvSpPr/>
          <p:nvPr/>
        </p:nvSpPr>
        <p:spPr>
          <a:xfrm>
            <a:off x="452158" y="588978"/>
            <a:ext cx="5285065" cy="83496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3791C16-DC4E-467D-B69E-7A772DA2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614146"/>
            <a:ext cx="7365533" cy="74662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8F28F-C69F-456C-8D32-B4B13BED817D}"/>
              </a:ext>
            </a:extLst>
          </p:cNvPr>
          <p:cNvSpPr/>
          <p:nvPr/>
        </p:nvSpPr>
        <p:spPr>
          <a:xfrm>
            <a:off x="653851" y="2835329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E77C4-FC1C-4D53-8E5D-56412E9EDD04}"/>
              </a:ext>
            </a:extLst>
          </p:cNvPr>
          <p:cNvSpPr/>
          <p:nvPr/>
        </p:nvSpPr>
        <p:spPr>
          <a:xfrm>
            <a:off x="693752" y="2748334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09CA7-5297-4788-8998-DCF769BA0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21" y="2798763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</a:t>
            </a:r>
            <a:r>
              <a:rPr lang="en-GB" altLang="en-US" b="1" dirty="0">
                <a:solidFill>
                  <a:schemeClr val="accent6"/>
                </a:solidFill>
              </a:rPr>
              <a:t>Scotland </a:t>
            </a:r>
            <a:r>
              <a:rPr lang="en-GB" altLang="en-US" dirty="0"/>
              <a:t>is </a:t>
            </a:r>
            <a:r>
              <a:rPr lang="en-GB" altLang="en-US" dirty="0">
                <a:solidFill>
                  <a:schemeClr val="accent6"/>
                </a:solidFill>
              </a:rPr>
              <a:t>Edinburgh</a:t>
            </a:r>
            <a:r>
              <a:rPr lang="en-GB" altLang="en-US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597624-B204-4221-B2EF-37B3CC1B5C4C}"/>
              </a:ext>
            </a:extLst>
          </p:cNvPr>
          <p:cNvSpPr/>
          <p:nvPr/>
        </p:nvSpPr>
        <p:spPr>
          <a:xfrm>
            <a:off x="653851" y="3720968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6797D7-E259-4EFD-9D85-C9507A26F46B}"/>
              </a:ext>
            </a:extLst>
          </p:cNvPr>
          <p:cNvSpPr/>
          <p:nvPr/>
        </p:nvSpPr>
        <p:spPr>
          <a:xfrm>
            <a:off x="693752" y="3633973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5D18A-3E35-4E0C-9FD4-701A14E8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21" y="3659188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</a:t>
            </a:r>
            <a:r>
              <a:rPr lang="en-GB" altLang="en-US" b="1" dirty="0">
                <a:solidFill>
                  <a:srgbClr val="00B050"/>
                </a:solidFill>
              </a:rPr>
              <a:t>Northern Ireland</a:t>
            </a:r>
            <a:r>
              <a:rPr lang="en-GB" altLang="en-US" dirty="0"/>
              <a:t> is </a:t>
            </a:r>
            <a:r>
              <a:rPr lang="en-GB" altLang="en-US" dirty="0">
                <a:solidFill>
                  <a:srgbClr val="00B050"/>
                </a:solidFill>
              </a:rPr>
              <a:t>Belfast</a:t>
            </a:r>
            <a:r>
              <a:rPr lang="en-GB" altLang="en-US" dirty="0"/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A7A850-6B5F-4FCF-8FB2-1BB602CECC6C}"/>
              </a:ext>
            </a:extLst>
          </p:cNvPr>
          <p:cNvSpPr/>
          <p:nvPr/>
        </p:nvSpPr>
        <p:spPr>
          <a:xfrm>
            <a:off x="660720" y="4617756"/>
            <a:ext cx="3027363" cy="698195"/>
          </a:xfrm>
          <a:prstGeom prst="rect">
            <a:avLst/>
          </a:prstGeom>
          <a:noFill/>
          <a:ln w="19050">
            <a:solidFill>
              <a:srgbClr val="0140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1D3129-B991-4FC0-97D9-487E9A78FFF1}"/>
              </a:ext>
            </a:extLst>
          </p:cNvPr>
          <p:cNvSpPr/>
          <p:nvPr/>
        </p:nvSpPr>
        <p:spPr>
          <a:xfrm>
            <a:off x="700621" y="4530761"/>
            <a:ext cx="3027363" cy="73700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0C5239-E6E7-41AC-899F-49309E61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81088"/>
            <a:ext cx="2884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The capital city of </a:t>
            </a:r>
            <a:r>
              <a:rPr lang="en-GB" altLang="en-US" b="1" dirty="0">
                <a:solidFill>
                  <a:schemeClr val="accent3">
                    <a:lumMod val="75000"/>
                  </a:schemeClr>
                </a:solidFill>
              </a:rPr>
              <a:t>Wales </a:t>
            </a:r>
            <a:r>
              <a:rPr lang="en-GB" altLang="en-US" dirty="0"/>
              <a:t>is 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</a:rPr>
              <a:t>Cardiff</a:t>
            </a:r>
            <a:r>
              <a:rPr lang="en-GB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9" grpId="0"/>
      <p:bldP spid="3" grpId="0" animBg="1"/>
      <p:bldP spid="4" grpId="0" animBg="1"/>
      <p:bldP spid="16" grpId="0"/>
      <p:bldP spid="26" grpId="0" animBg="1"/>
      <p:bldP spid="27" grpId="0" animBg="1"/>
      <p:bldP spid="17" grpId="0"/>
      <p:bldP spid="28" grpId="0" animBg="1"/>
      <p:bldP spid="29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259833-AFD0-5C4C-91DB-D76BA9AA8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826" y="453373"/>
            <a:ext cx="4178299" cy="59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786E117-4556-4C02-B5D3-75013ED99A9A}"/>
              </a:ext>
            </a:extLst>
          </p:cNvPr>
          <p:cNvSpPr/>
          <p:nvPr/>
        </p:nvSpPr>
        <p:spPr>
          <a:xfrm>
            <a:off x="134224" y="5880683"/>
            <a:ext cx="1308682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D3434000-9F52-4059-A016-19F4E5690F4F}"/>
              </a:ext>
            </a:extLst>
          </p:cNvPr>
          <p:cNvSpPr/>
          <p:nvPr/>
        </p:nvSpPr>
        <p:spPr>
          <a:xfrm>
            <a:off x="8405768" y="5890471"/>
            <a:ext cx="738231" cy="88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127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Twinkl</vt:lpstr>
      <vt:lpstr>Calibri</vt:lpstr>
      <vt:lpstr>Arial</vt:lpstr>
      <vt:lpstr>Twinkl SemiBold</vt:lpstr>
      <vt:lpstr>Office Theme</vt:lpstr>
      <vt:lpstr>PowerPoint Presentation</vt:lpstr>
      <vt:lpstr>Geography</vt:lpstr>
      <vt:lpstr>Geography</vt:lpstr>
      <vt:lpstr>Geography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Microsoft Office User</cp:lastModifiedBy>
  <cp:revision>146</cp:revision>
  <dcterms:created xsi:type="dcterms:W3CDTF">2014-10-01T16:09:27Z</dcterms:created>
  <dcterms:modified xsi:type="dcterms:W3CDTF">2021-02-28T01:03:35Z</dcterms:modified>
</cp:coreProperties>
</file>