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0" r:id="rId4"/>
    <p:sldId id="273" r:id="rId5"/>
    <p:sldId id="312" r:id="rId6"/>
    <p:sldId id="269" r:id="rId7"/>
    <p:sldId id="313" r:id="rId8"/>
    <p:sldId id="271" r:id="rId9"/>
    <p:sldId id="279" r:id="rId10"/>
    <p:sldId id="310" r:id="rId11"/>
    <p:sldId id="281" r:id="rId12"/>
    <p:sldId id="291" r:id="rId13"/>
    <p:sldId id="282" r:id="rId14"/>
    <p:sldId id="283" r:id="rId15"/>
    <p:sldId id="284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Std" panose="020B0503020103030203" pitchFamily="34" charset="0"/>
      <p:regular r:id="rId24"/>
    </p:embeddedFont>
    <p:embeddedFont>
      <p:font typeface="Twinkl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CD9"/>
    <a:srgbClr val="E6DEC9"/>
    <a:srgbClr val="ADE0F9"/>
    <a:srgbClr val="AFDEF9"/>
    <a:srgbClr val="687396"/>
    <a:srgbClr val="8ACBC0"/>
    <a:srgbClr val="CFE09B"/>
    <a:srgbClr val="FDD182"/>
    <a:srgbClr val="5F7798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400" y="168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Capital Cities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816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England</a:t>
            </a:r>
          </a:p>
        </p:txBody>
      </p:sp>
      <p:sp>
        <p:nvSpPr>
          <p:cNvPr id="6" name="London"/>
          <p:cNvSpPr/>
          <p:nvPr/>
        </p:nvSpPr>
        <p:spPr>
          <a:xfrm>
            <a:off x="755650" y="1929936"/>
            <a:ext cx="3608120" cy="588318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London</a:t>
            </a:r>
          </a:p>
        </p:txBody>
      </p:sp>
      <p:sp>
        <p:nvSpPr>
          <p:cNvPr id="8" name="Leeds"/>
          <p:cNvSpPr/>
          <p:nvPr/>
        </p:nvSpPr>
        <p:spPr>
          <a:xfrm>
            <a:off x="755650" y="3116797"/>
            <a:ext cx="3608120" cy="588318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Edinburgh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18973"/>
          <a:stretch/>
        </p:blipFill>
        <p:spPr>
          <a:xfrm>
            <a:off x="4572001" y="1470266"/>
            <a:ext cx="3816350" cy="4638258"/>
          </a:xfrm>
          <a:prstGeom prst="roundRect">
            <a:avLst>
              <a:gd name="adj" fmla="val 5043"/>
            </a:avLst>
          </a:prstGeom>
        </p:spPr>
      </p:pic>
      <p:grpSp>
        <p:nvGrpSpPr>
          <p:cNvPr id="29" name="Group 28"/>
          <p:cNvGrpSpPr/>
          <p:nvPr/>
        </p:nvGrpSpPr>
        <p:grpSpPr>
          <a:xfrm>
            <a:off x="6708251" y="2976422"/>
            <a:ext cx="1305804" cy="338554"/>
            <a:chOff x="6401973" y="3072402"/>
            <a:chExt cx="1305804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6442760" y="3072402"/>
              <a:ext cx="1265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Edinburgh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401973" y="3230067"/>
              <a:ext cx="78203" cy="78203"/>
            </a:xfrm>
            <a:prstGeom prst="ellipse">
              <a:avLst/>
            </a:prstGeom>
            <a:solidFill>
              <a:srgbClr val="E51E21"/>
            </a:solidFill>
            <a:ln>
              <a:solidFill>
                <a:srgbClr val="232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72198" y="3595919"/>
            <a:ext cx="905667" cy="584775"/>
            <a:chOff x="7197184" y="3866385"/>
            <a:chExt cx="743010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7221530" y="3866385"/>
              <a:ext cx="718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Belfast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97184" y="4023305"/>
              <a:ext cx="58794" cy="68281"/>
            </a:xfrm>
            <a:prstGeom prst="ellipse">
              <a:avLst/>
            </a:prstGeom>
            <a:solidFill>
              <a:srgbClr val="E51E21"/>
            </a:solidFill>
            <a:ln>
              <a:solidFill>
                <a:srgbClr val="232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68677" y="4953981"/>
            <a:ext cx="896943" cy="338554"/>
            <a:chOff x="7668677" y="4953981"/>
            <a:chExt cx="896943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7707778" y="4953981"/>
              <a:ext cx="857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London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668677" y="5117630"/>
              <a:ext cx="78203" cy="78203"/>
            </a:xfrm>
            <a:prstGeom prst="ellipse">
              <a:avLst/>
            </a:prstGeom>
            <a:solidFill>
              <a:srgbClr val="E51E21"/>
            </a:solidFill>
            <a:ln>
              <a:solidFill>
                <a:srgbClr val="232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51691" y="5032783"/>
            <a:ext cx="908373" cy="338554"/>
            <a:chOff x="7239747" y="4601441"/>
            <a:chExt cx="908373" cy="338554"/>
          </a:xfrm>
        </p:grpSpPr>
        <p:sp>
          <p:nvSpPr>
            <p:cNvPr id="17" name="TextBox 16"/>
            <p:cNvSpPr txBox="1"/>
            <p:nvPr/>
          </p:nvSpPr>
          <p:spPr>
            <a:xfrm>
              <a:off x="7275388" y="4601441"/>
              <a:ext cx="872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Cardiff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239747" y="4756736"/>
              <a:ext cx="78203" cy="78203"/>
            </a:xfrm>
            <a:prstGeom prst="ellipse">
              <a:avLst/>
            </a:prstGeom>
            <a:solidFill>
              <a:srgbClr val="E51E21"/>
            </a:solidFill>
            <a:ln>
              <a:solidFill>
                <a:srgbClr val="232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55650" y="2680015"/>
            <a:ext cx="3816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Scotland</a:t>
            </a:r>
          </a:p>
        </p:txBody>
      </p:sp>
      <p:sp>
        <p:nvSpPr>
          <p:cNvPr id="33" name="Leeds"/>
          <p:cNvSpPr/>
          <p:nvPr/>
        </p:nvSpPr>
        <p:spPr>
          <a:xfrm>
            <a:off x="755650" y="4282866"/>
            <a:ext cx="3608120" cy="588318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Cardiff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650" y="3846084"/>
            <a:ext cx="3816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Wales</a:t>
            </a:r>
          </a:p>
        </p:txBody>
      </p:sp>
      <p:sp>
        <p:nvSpPr>
          <p:cNvPr id="35" name="Leeds"/>
          <p:cNvSpPr/>
          <p:nvPr/>
        </p:nvSpPr>
        <p:spPr>
          <a:xfrm>
            <a:off x="755650" y="5467749"/>
            <a:ext cx="3608120" cy="588318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Belfast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5650" y="5030967"/>
            <a:ext cx="3816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38007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London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The capital city of </a:t>
            </a:r>
            <a:r>
              <a:rPr lang="en-GB" sz="2800" b="1" u="sng" dirty="0">
                <a:solidFill>
                  <a:srgbClr val="FF0000"/>
                </a:solidFill>
              </a:rPr>
              <a:t>England</a:t>
            </a:r>
            <a:r>
              <a:rPr lang="en-GB" sz="2800" dirty="0">
                <a:solidFill>
                  <a:srgbClr val="FF0000"/>
                </a:solidFill>
              </a:rPr>
              <a:t> is </a:t>
            </a:r>
            <a:r>
              <a:rPr lang="en-GB" sz="2800" b="1" dirty="0">
                <a:solidFill>
                  <a:srgbClr val="FF0000"/>
                </a:solidFill>
              </a:rPr>
              <a:t>London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3" y="2313382"/>
            <a:ext cx="5291454" cy="31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Great fire of London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1666 the Great Fire of London swept through central parts of London. Much of the city had to be rebuilt.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88" y="1929731"/>
            <a:ext cx="6194073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3" y="2313381"/>
            <a:ext cx="5291454" cy="31963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Edinburgh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The capital city of </a:t>
            </a:r>
            <a:r>
              <a:rPr lang="en-GB" sz="2800" b="1" u="sng" dirty="0">
                <a:solidFill>
                  <a:srgbClr val="0070C0"/>
                </a:solidFill>
              </a:rPr>
              <a:t>Scotland</a:t>
            </a:r>
            <a:r>
              <a:rPr lang="en-GB" sz="2800" dirty="0">
                <a:solidFill>
                  <a:srgbClr val="0070C0"/>
                </a:solidFill>
              </a:rPr>
              <a:t> is </a:t>
            </a:r>
            <a:r>
              <a:rPr lang="en-GB" sz="2800" b="1" dirty="0">
                <a:solidFill>
                  <a:srgbClr val="0070C0"/>
                </a:solidFill>
              </a:rPr>
              <a:t>Edinburgh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74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3" y="2193739"/>
            <a:ext cx="5291454" cy="343507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Cardiff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The capital city of </a:t>
            </a:r>
            <a:r>
              <a:rPr lang="en-GB" sz="2800" b="1" u="sng" dirty="0">
                <a:solidFill>
                  <a:schemeClr val="accent3">
                    <a:lumMod val="75000"/>
                  </a:schemeClr>
                </a:solidFill>
              </a:rPr>
              <a:t>Wales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 is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Cardiff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448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Belfast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38470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The capital city of </a:t>
            </a:r>
            <a:r>
              <a:rPr lang="en-GB" sz="2400" b="1" u="sng" dirty="0">
                <a:solidFill>
                  <a:srgbClr val="00B050"/>
                </a:solidFill>
              </a:rPr>
              <a:t>Northern Ireland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is </a:t>
            </a:r>
            <a:r>
              <a:rPr lang="en-GB" sz="2400" b="1" dirty="0">
                <a:solidFill>
                  <a:srgbClr val="00B050"/>
                </a:solidFill>
              </a:rPr>
              <a:t>Belfast</a:t>
            </a:r>
            <a:r>
              <a:rPr lang="en-GB" sz="24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0" y="1951770"/>
            <a:ext cx="3816350" cy="1921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45" y="4131066"/>
            <a:ext cx="3021928" cy="1961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7" y="4126904"/>
            <a:ext cx="3254473" cy="19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United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5274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official name of the UK is ‘The United Kingdom of Great Britain and Northern Ireland’.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18973"/>
          <a:stretch/>
        </p:blipFill>
        <p:spPr>
          <a:xfrm>
            <a:off x="4572001" y="1470266"/>
            <a:ext cx="3816350" cy="4638258"/>
          </a:xfrm>
          <a:prstGeom prst="roundRect">
            <a:avLst>
              <a:gd name="adj" fmla="val 5043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6979653" y="4579463"/>
            <a:ext cx="967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England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7216" y="4827804"/>
            <a:ext cx="841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0584" y="2500516"/>
            <a:ext cx="111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Scotland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9659" y="3485915"/>
            <a:ext cx="102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Northern</a:t>
            </a:r>
          </a:p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9240" y="2204126"/>
            <a:ext cx="3367175" cy="38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History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825" y="13615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b="1" dirty="0">
                <a:latin typeface="Sassoon Infant Std" panose="020B0503020103030203" pitchFamily="34" charset="0"/>
              </a:rPr>
              <a:t>Did you know … ?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5,000 years ago the UK was covered in thick forest!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b="11045"/>
          <a:stretch/>
        </p:blipFill>
        <p:spPr>
          <a:xfrm>
            <a:off x="1085850" y="2329951"/>
            <a:ext cx="6978650" cy="3626219"/>
          </a:xfrm>
          <a:prstGeom prst="roundRect">
            <a:avLst>
              <a:gd name="adj" fmla="val 5810"/>
            </a:avLst>
          </a:prstGeom>
        </p:spPr>
      </p:pic>
    </p:spTree>
    <p:extLst>
      <p:ext uri="{BB962C8B-B14F-4D97-AF65-F5344CB8AC3E}">
        <p14:creationId xmlns:p14="http://schemas.microsoft.com/office/powerpoint/2010/main" val="29635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Union Jack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727" y="1473201"/>
            <a:ext cx="8228539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200" b="1" dirty="0"/>
              <a:t>The official flag is the Union Flag, nicknamed the Union Jack.</a:t>
            </a:r>
          </a:p>
          <a:p>
            <a:pPr algn="ctr"/>
            <a:r>
              <a:rPr lang="en-GB" dirty="0"/>
              <a:t>It was designed to include the English, Scottish, </a:t>
            </a:r>
          </a:p>
          <a:p>
            <a:pPr algn="ctr"/>
            <a:r>
              <a:rPr lang="en-GB" dirty="0"/>
              <a:t>Welsh and Northern Irish flags.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55" y="2745001"/>
            <a:ext cx="5157045" cy="33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F762-60F9-6A43-905A-E2009A89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Continent -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Europe</a:t>
            </a:r>
            <a:endParaRPr lang="en-US" dirty="0"/>
          </a:p>
        </p:txBody>
      </p:sp>
      <p:pic>
        <p:nvPicPr>
          <p:cNvPr id="1026" name="Picture 2" descr="Map of Europe">
            <a:extLst>
              <a:ext uri="{FF2B5EF4-FFF2-40B4-BE49-F238E27FC236}">
                <a16:creationId xmlns:a16="http://schemas.microsoft.com/office/drawing/2014/main" id="{337DC8F2-68C1-3848-828D-08B7DD04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3" y="1543051"/>
            <a:ext cx="52451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4F67A9-5C56-AC4C-919F-6AA94699AF00}"/>
              </a:ext>
            </a:extLst>
          </p:cNvPr>
          <p:cNvSpPr txBox="1">
            <a:spLocks/>
          </p:cNvSpPr>
          <p:nvPr/>
        </p:nvSpPr>
        <p:spPr>
          <a:xfrm>
            <a:off x="276225" y="4333343"/>
            <a:ext cx="30384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Can you spot </a:t>
            </a:r>
          </a:p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the United </a:t>
            </a:r>
          </a:p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Kingdom?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0B8F8F-1C59-AA49-85A5-445FD025846C}"/>
              </a:ext>
            </a:extLst>
          </p:cNvPr>
          <p:cNvSpPr txBox="1">
            <a:spLocks/>
          </p:cNvSpPr>
          <p:nvPr/>
        </p:nvSpPr>
        <p:spPr>
          <a:xfrm>
            <a:off x="-2314576" y="237568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rgbClr val="00B050"/>
                </a:solidFill>
              </a:rPr>
              <a:t>A continent </a:t>
            </a:r>
          </a:p>
          <a:p>
            <a:pPr algn="ctr"/>
            <a:r>
              <a:rPr lang="en-US" sz="3200" b="0" dirty="0">
                <a:solidFill>
                  <a:srgbClr val="00B050"/>
                </a:solidFill>
              </a:rPr>
              <a:t>is a group of </a:t>
            </a:r>
          </a:p>
          <a:p>
            <a:pPr algn="ctr"/>
            <a:r>
              <a:rPr lang="en-US" sz="3200" b="0" dirty="0">
                <a:solidFill>
                  <a:srgbClr val="00B050"/>
                </a:solidFill>
              </a:rPr>
              <a:t>countries. </a:t>
            </a:r>
          </a:p>
        </p:txBody>
      </p:sp>
    </p:spTree>
    <p:extLst>
      <p:ext uri="{BB962C8B-B14F-4D97-AF65-F5344CB8AC3E}">
        <p14:creationId xmlns:p14="http://schemas.microsoft.com/office/powerpoint/2010/main" val="19569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+mn-lt"/>
              </a:rPr>
              <a:t>Population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285" y="1328696"/>
            <a:ext cx="792638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Population</a:t>
            </a:r>
            <a:r>
              <a:rPr lang="en-GB" sz="2600" dirty="0">
                <a:solidFill>
                  <a:srgbClr val="0070C0"/>
                </a:solidFill>
              </a:rPr>
              <a:t> is the number of people living in a place.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649285" y="5270704"/>
            <a:ext cx="7739065" cy="822121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The population of the whole UK is around 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</a:rPr>
              <a:t>67 million</a:t>
            </a:r>
            <a:r>
              <a:rPr lang="en-GB" sz="28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3" y="2058240"/>
            <a:ext cx="4465567" cy="27415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7F9195-D80D-3B4C-83C8-B85E916B8656}"/>
              </a:ext>
            </a:extLst>
          </p:cNvPr>
          <p:cNvSpPr/>
          <p:nvPr/>
        </p:nvSpPr>
        <p:spPr>
          <a:xfrm>
            <a:off x="5710167" y="2530258"/>
            <a:ext cx="26781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accent1"/>
                </a:solidFill>
              </a:rPr>
              <a:t>England has the </a:t>
            </a:r>
          </a:p>
          <a:p>
            <a:pPr algn="ctr"/>
            <a:r>
              <a:rPr lang="en-GB" sz="2600" dirty="0">
                <a:solidFill>
                  <a:schemeClr val="accent1"/>
                </a:solidFill>
              </a:rPr>
              <a:t>largest population </a:t>
            </a:r>
          </a:p>
          <a:p>
            <a:pPr algn="ctr"/>
            <a:r>
              <a:rPr lang="en-GB" sz="2600" dirty="0">
                <a:solidFill>
                  <a:schemeClr val="accent1"/>
                </a:solidFill>
              </a:rPr>
              <a:t>in the UK.</a:t>
            </a:r>
          </a:p>
        </p:txBody>
      </p:sp>
    </p:spTree>
    <p:extLst>
      <p:ext uri="{BB962C8B-B14F-4D97-AF65-F5344CB8AC3E}">
        <p14:creationId xmlns:p14="http://schemas.microsoft.com/office/powerpoint/2010/main" val="20946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Languages of the UK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996" y="1323304"/>
            <a:ext cx="3527429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The main language spoken in the Kingdom is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English.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Did you know… ?</a:t>
            </a:r>
          </a:p>
          <a:p>
            <a:r>
              <a:rPr lang="en-GB" sz="2400" dirty="0"/>
              <a:t>There are 2 official </a:t>
            </a:r>
          </a:p>
          <a:p>
            <a:r>
              <a:rPr lang="en-GB" sz="2400" dirty="0"/>
              <a:t>Languages in</a:t>
            </a:r>
          </a:p>
          <a:p>
            <a:r>
              <a:rPr lang="en-GB" sz="2400" dirty="0"/>
              <a:t>Wales – Welsh </a:t>
            </a:r>
          </a:p>
          <a:p>
            <a:r>
              <a:rPr lang="en-GB" sz="2400" dirty="0"/>
              <a:t>As well as</a:t>
            </a:r>
          </a:p>
          <a:p>
            <a:r>
              <a:rPr lang="en-GB" sz="2400" dirty="0"/>
              <a:t>English!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18973"/>
          <a:stretch/>
        </p:blipFill>
        <p:spPr>
          <a:xfrm>
            <a:off x="4572001" y="1470266"/>
            <a:ext cx="3816350" cy="4638258"/>
          </a:xfrm>
          <a:prstGeom prst="roundRect">
            <a:avLst>
              <a:gd name="adj" fmla="val 5043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6979653" y="4579463"/>
            <a:ext cx="967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England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7216" y="4827804"/>
            <a:ext cx="841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0584" y="2500516"/>
            <a:ext cx="111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Scotland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9659" y="3485915"/>
            <a:ext cx="102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Northern</a:t>
            </a:r>
          </a:p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8860" y="3509459"/>
            <a:ext cx="2439305" cy="28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Islands of the United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3610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Many small islands belong to the UK, such as the </a:t>
            </a:r>
            <a:r>
              <a:rPr lang="en-GB" b="1" dirty="0"/>
              <a:t>Isle of Wight.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18973"/>
          <a:stretch/>
        </p:blipFill>
        <p:spPr>
          <a:xfrm>
            <a:off x="4572001" y="1470266"/>
            <a:ext cx="3816350" cy="4638258"/>
          </a:xfrm>
          <a:prstGeom prst="roundRect">
            <a:avLst>
              <a:gd name="adj" fmla="val 5043"/>
            </a:avLst>
          </a:prstGeom>
        </p:spPr>
      </p:pic>
      <p:sp>
        <p:nvSpPr>
          <p:cNvPr id="7" name="Oval 6"/>
          <p:cNvSpPr/>
          <p:nvPr/>
        </p:nvSpPr>
        <p:spPr>
          <a:xfrm>
            <a:off x="7470804" y="5577851"/>
            <a:ext cx="78203" cy="78203"/>
          </a:xfrm>
          <a:prstGeom prst="ellipse">
            <a:avLst/>
          </a:prstGeom>
          <a:solidFill>
            <a:srgbClr val="E51E21"/>
          </a:solidFill>
          <a:ln>
            <a:solidFill>
              <a:srgbClr val="232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470804" y="5324564"/>
            <a:ext cx="76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Isle of </a:t>
            </a:r>
          </a:p>
          <a:p>
            <a:pPr algn="ctr"/>
            <a:r>
              <a:rPr lang="en-GB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5162" y="2178990"/>
            <a:ext cx="3575885" cy="41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565">
            <a:off x="756913" y="4577584"/>
            <a:ext cx="2887832" cy="155105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Currency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302" y="1210061"/>
            <a:ext cx="28428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Currency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means the 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official money of a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country.</a:t>
            </a:r>
          </a:p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475">
            <a:off x="1083325" y="3357346"/>
            <a:ext cx="3007181" cy="1577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88" y="4566054"/>
            <a:ext cx="1189644" cy="1197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4" y="2945146"/>
            <a:ext cx="1353888" cy="13103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6" y="4382472"/>
            <a:ext cx="1356963" cy="13445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46" y="3968076"/>
            <a:ext cx="1076354" cy="10690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96" y="3409219"/>
            <a:ext cx="1211148" cy="12107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85" y="4095025"/>
            <a:ext cx="943278" cy="9420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05" y="2757976"/>
            <a:ext cx="867618" cy="869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24" y="2927999"/>
            <a:ext cx="1212894" cy="12107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792">
            <a:off x="2011631" y="2153407"/>
            <a:ext cx="2776266" cy="1460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07138F-BE28-004B-9625-734ED77947DD}"/>
              </a:ext>
            </a:extLst>
          </p:cNvPr>
          <p:cNvSpPr/>
          <p:nvPr/>
        </p:nvSpPr>
        <p:spPr>
          <a:xfrm>
            <a:off x="5451263" y="1268847"/>
            <a:ext cx="30296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The currency in the </a:t>
            </a:r>
          </a:p>
          <a:p>
            <a:pPr algn="ctr"/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UK is the </a:t>
            </a: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</a:rPr>
              <a:t>pound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(sterling).</a:t>
            </a:r>
          </a:p>
        </p:txBody>
      </p:sp>
    </p:spTree>
    <p:extLst>
      <p:ext uri="{BB962C8B-B14F-4D97-AF65-F5344CB8AC3E}">
        <p14:creationId xmlns:p14="http://schemas.microsoft.com/office/powerpoint/2010/main" val="44886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538</TotalTime>
  <Words>286</Words>
  <Application>Microsoft Macintosh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Twinkl</vt:lpstr>
      <vt:lpstr>Calibri</vt:lpstr>
      <vt:lpstr>Sassoon Infant Std</vt:lpstr>
      <vt:lpstr>Arial</vt:lpstr>
      <vt:lpstr>Office Theme</vt:lpstr>
      <vt:lpstr>PowerPoint Presentation</vt:lpstr>
      <vt:lpstr>United Kingdom</vt:lpstr>
      <vt:lpstr>History</vt:lpstr>
      <vt:lpstr>Union Jack</vt:lpstr>
      <vt:lpstr>Our Continent - Europe</vt:lpstr>
      <vt:lpstr>Population</vt:lpstr>
      <vt:lpstr>Languages of the UK</vt:lpstr>
      <vt:lpstr>Islands of the United Kingdom</vt:lpstr>
      <vt:lpstr>Currency</vt:lpstr>
      <vt:lpstr>Capital Cities</vt:lpstr>
      <vt:lpstr>London</vt:lpstr>
      <vt:lpstr>The Great fire of London</vt:lpstr>
      <vt:lpstr>Edinburgh</vt:lpstr>
      <vt:lpstr>Cardiff</vt:lpstr>
      <vt:lpstr>Belfast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Microsoft Office User</cp:lastModifiedBy>
  <cp:revision>55</cp:revision>
  <dcterms:created xsi:type="dcterms:W3CDTF">2019-07-15T12:03:51Z</dcterms:created>
  <dcterms:modified xsi:type="dcterms:W3CDTF">2021-02-28T01:35:45Z</dcterms:modified>
</cp:coreProperties>
</file>