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4" r:id="rId3"/>
    <p:sldId id="275" r:id="rId4"/>
    <p:sldId id="276" r:id="rId5"/>
    <p:sldId id="277" r:id="rId6"/>
    <p:sldId id="278" r:id="rId7"/>
    <p:sldId id="279" r:id="rId8"/>
    <p:sldId id="282" r:id="rId9"/>
    <p:sldId id="283" r:id="rId10"/>
    <p:sldId id="285" r:id="rId11"/>
    <p:sldId id="286" r:id="rId12"/>
    <p:sldId id="287" r:id="rId13"/>
    <p:sldId id="288" r:id="rId14"/>
    <p:sldId id="289"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winkl"/>
        <a:ea typeface="+mn-ea"/>
        <a:cs typeface="+mn-cs"/>
      </a:defRPr>
    </a:lvl1pPr>
    <a:lvl2pPr marL="457200" algn="l" rtl="0" eaLnBrk="0" fontAlgn="base" hangingPunct="0">
      <a:spcBef>
        <a:spcPct val="0"/>
      </a:spcBef>
      <a:spcAft>
        <a:spcPct val="0"/>
      </a:spcAft>
      <a:defRPr kern="1200">
        <a:solidFill>
          <a:schemeClr val="tx1"/>
        </a:solidFill>
        <a:latin typeface="Twinkl"/>
        <a:ea typeface="+mn-ea"/>
        <a:cs typeface="+mn-cs"/>
      </a:defRPr>
    </a:lvl2pPr>
    <a:lvl3pPr marL="914400" algn="l" rtl="0" eaLnBrk="0" fontAlgn="base" hangingPunct="0">
      <a:spcBef>
        <a:spcPct val="0"/>
      </a:spcBef>
      <a:spcAft>
        <a:spcPct val="0"/>
      </a:spcAft>
      <a:defRPr kern="1200">
        <a:solidFill>
          <a:schemeClr val="tx1"/>
        </a:solidFill>
        <a:latin typeface="Twinkl"/>
        <a:ea typeface="+mn-ea"/>
        <a:cs typeface="+mn-cs"/>
      </a:defRPr>
    </a:lvl3pPr>
    <a:lvl4pPr marL="1371600" algn="l" rtl="0" eaLnBrk="0" fontAlgn="base" hangingPunct="0">
      <a:spcBef>
        <a:spcPct val="0"/>
      </a:spcBef>
      <a:spcAft>
        <a:spcPct val="0"/>
      </a:spcAft>
      <a:defRPr kern="1200">
        <a:solidFill>
          <a:schemeClr val="tx1"/>
        </a:solidFill>
        <a:latin typeface="Twinkl"/>
        <a:ea typeface="+mn-ea"/>
        <a:cs typeface="+mn-cs"/>
      </a:defRPr>
    </a:lvl4pPr>
    <a:lvl5pPr marL="1828800" algn="l" rtl="0" eaLnBrk="0" fontAlgn="base" hangingPunct="0">
      <a:spcBef>
        <a:spcPct val="0"/>
      </a:spcBef>
      <a:spcAft>
        <a:spcPct val="0"/>
      </a:spcAft>
      <a:defRPr kern="1200">
        <a:solidFill>
          <a:schemeClr val="tx1"/>
        </a:solidFill>
        <a:latin typeface="Twinkl"/>
        <a:ea typeface="+mn-ea"/>
        <a:cs typeface="+mn-cs"/>
      </a:defRPr>
    </a:lvl5pPr>
    <a:lvl6pPr marL="2286000" algn="l" defTabSz="914400" rtl="0" eaLnBrk="1" latinLnBrk="0" hangingPunct="1">
      <a:defRPr kern="1200">
        <a:solidFill>
          <a:schemeClr val="tx1"/>
        </a:solidFill>
        <a:latin typeface="Twinkl"/>
        <a:ea typeface="+mn-ea"/>
        <a:cs typeface="+mn-cs"/>
      </a:defRPr>
    </a:lvl6pPr>
    <a:lvl7pPr marL="2743200" algn="l" defTabSz="914400" rtl="0" eaLnBrk="1" latinLnBrk="0" hangingPunct="1">
      <a:defRPr kern="1200">
        <a:solidFill>
          <a:schemeClr val="tx1"/>
        </a:solidFill>
        <a:latin typeface="Twinkl"/>
        <a:ea typeface="+mn-ea"/>
        <a:cs typeface="+mn-cs"/>
      </a:defRPr>
    </a:lvl7pPr>
    <a:lvl8pPr marL="3200400" algn="l" defTabSz="914400" rtl="0" eaLnBrk="1" latinLnBrk="0" hangingPunct="1">
      <a:defRPr kern="1200">
        <a:solidFill>
          <a:schemeClr val="tx1"/>
        </a:solidFill>
        <a:latin typeface="Twinkl"/>
        <a:ea typeface="+mn-ea"/>
        <a:cs typeface="+mn-cs"/>
      </a:defRPr>
    </a:lvl8pPr>
    <a:lvl9pPr marL="3657600" algn="l" defTabSz="914400" rtl="0" eaLnBrk="1" latinLnBrk="0" hangingPunct="1">
      <a:defRPr kern="1200">
        <a:solidFill>
          <a:schemeClr val="tx1"/>
        </a:solidFill>
        <a:latin typeface="Twink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EF9"/>
    <a:srgbClr val="0076B0"/>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99" d="100"/>
          <a:sy n="99" d="100"/>
        </p:scale>
        <p:origin x="797" y="82"/>
      </p:cViewPr>
      <p:guideLst>
        <p:guide orient="horz" pos="2160"/>
        <p:guide pos="2880"/>
        <p:guide pos="340"/>
        <p:guide orient="horz" pos="3974"/>
        <p:guide pos="5420"/>
        <p:guide orient="horz" pos="346"/>
        <p:guide pos="476"/>
        <p:guide orient="horz" pos="482"/>
        <p:guide orient="horz" pos="3838"/>
        <p:guide pos="5307"/>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851FE13-297A-4195-B2C8-E698E1897007}" type="datetimeFigureOut">
              <a:rPr lang="en-GB"/>
              <a:pPr>
                <a:defRPr/>
              </a:pPr>
              <a:t>07/06/2020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A458E55-61E8-4AF6-A5A0-773B957706A0}"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E86BDF5-B813-4037-9DC7-D80E6262F9F5}" type="datetimeFigureOut">
              <a:rPr lang="en-GB"/>
              <a:pPr>
                <a:defRPr/>
              </a:pPr>
              <a:t>07/06/2020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F74BEE7-54CC-4124-ABB8-8B017662807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4"/>
          </p:cNvPr>
          <p:cNvSpPr/>
          <p:nvPr userDrawn="1"/>
        </p:nvSpPr>
        <p:spPr>
          <a:xfrm>
            <a:off x="4137025" y="5562600"/>
            <a:ext cx="8699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799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4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6359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96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4"/>
          </p:cNvPr>
          <p:cNvSpPr/>
          <p:nvPr userDrawn="1"/>
        </p:nvSpPr>
        <p:spPr>
          <a:xfrm>
            <a:off x="4137025" y="3152775"/>
            <a:ext cx="8699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804071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6" r:id="rId5"/>
  </p:sldLayoutIdLst>
  <p:txStyles>
    <p:titleStyle>
      <a:lvl1pPr algn="l" rtl="0" fontAlgn="base">
        <a:lnSpc>
          <a:spcPct val="90000"/>
        </a:lnSpc>
        <a:spcBef>
          <a:spcPct val="0"/>
        </a:spcBef>
        <a:spcAft>
          <a:spcPct val="0"/>
        </a:spcAft>
        <a:defRPr sz="4000" b="1" kern="1200">
          <a:solidFill>
            <a:srgbClr val="1C1C1C"/>
          </a:solidFill>
          <a:latin typeface="Twinkl" pitchFamily="50" charset="0"/>
          <a:ea typeface="+mj-ea"/>
          <a:cs typeface="+mj-cs"/>
        </a:defRPr>
      </a:lvl1pPr>
      <a:lvl2pPr algn="l" rtl="0" fontAlgn="base">
        <a:lnSpc>
          <a:spcPct val="90000"/>
        </a:lnSpc>
        <a:spcBef>
          <a:spcPct val="0"/>
        </a:spcBef>
        <a:spcAft>
          <a:spcPct val="0"/>
        </a:spcAft>
        <a:defRPr sz="4000" b="1">
          <a:solidFill>
            <a:srgbClr val="1C1C1C"/>
          </a:solidFill>
          <a:latin typeface="Twinkl"/>
        </a:defRPr>
      </a:lvl2pPr>
      <a:lvl3pPr algn="l" rtl="0" fontAlgn="base">
        <a:lnSpc>
          <a:spcPct val="90000"/>
        </a:lnSpc>
        <a:spcBef>
          <a:spcPct val="0"/>
        </a:spcBef>
        <a:spcAft>
          <a:spcPct val="0"/>
        </a:spcAft>
        <a:defRPr sz="4000" b="1">
          <a:solidFill>
            <a:srgbClr val="1C1C1C"/>
          </a:solidFill>
          <a:latin typeface="Twinkl"/>
        </a:defRPr>
      </a:lvl3pPr>
      <a:lvl4pPr algn="l" rtl="0" fontAlgn="base">
        <a:lnSpc>
          <a:spcPct val="90000"/>
        </a:lnSpc>
        <a:spcBef>
          <a:spcPct val="0"/>
        </a:spcBef>
        <a:spcAft>
          <a:spcPct val="0"/>
        </a:spcAft>
        <a:defRPr sz="4000" b="1">
          <a:solidFill>
            <a:srgbClr val="1C1C1C"/>
          </a:solidFill>
          <a:latin typeface="Twinkl"/>
        </a:defRPr>
      </a:lvl4pPr>
      <a:lvl5pPr algn="l" rtl="0" fontAlgn="base">
        <a:lnSpc>
          <a:spcPct val="90000"/>
        </a:lnSpc>
        <a:spcBef>
          <a:spcPct val="0"/>
        </a:spcBef>
        <a:spcAft>
          <a:spcPct val="0"/>
        </a:spcAft>
        <a:defRPr sz="4000" b="1">
          <a:solidFill>
            <a:srgbClr val="1C1C1C"/>
          </a:solidFill>
          <a:latin typeface="Twinkl"/>
        </a:defRPr>
      </a:lvl5pPr>
      <a:lvl6pPr marL="457200" algn="l" rtl="0" fontAlgn="base">
        <a:lnSpc>
          <a:spcPct val="90000"/>
        </a:lnSpc>
        <a:spcBef>
          <a:spcPct val="0"/>
        </a:spcBef>
        <a:spcAft>
          <a:spcPct val="0"/>
        </a:spcAft>
        <a:defRPr sz="4000" b="1">
          <a:solidFill>
            <a:srgbClr val="1C1C1C"/>
          </a:solidFill>
          <a:latin typeface="Twinkl"/>
        </a:defRPr>
      </a:lvl6pPr>
      <a:lvl7pPr marL="914400" algn="l" rtl="0" fontAlgn="base">
        <a:lnSpc>
          <a:spcPct val="90000"/>
        </a:lnSpc>
        <a:spcBef>
          <a:spcPct val="0"/>
        </a:spcBef>
        <a:spcAft>
          <a:spcPct val="0"/>
        </a:spcAft>
        <a:defRPr sz="4000" b="1">
          <a:solidFill>
            <a:srgbClr val="1C1C1C"/>
          </a:solidFill>
          <a:latin typeface="Twinkl"/>
        </a:defRPr>
      </a:lvl7pPr>
      <a:lvl8pPr marL="1371600" algn="l" rtl="0" fontAlgn="base">
        <a:lnSpc>
          <a:spcPct val="90000"/>
        </a:lnSpc>
        <a:spcBef>
          <a:spcPct val="0"/>
        </a:spcBef>
        <a:spcAft>
          <a:spcPct val="0"/>
        </a:spcAft>
        <a:defRPr sz="4000" b="1">
          <a:solidFill>
            <a:srgbClr val="1C1C1C"/>
          </a:solidFill>
          <a:latin typeface="Twinkl"/>
        </a:defRPr>
      </a:lvl8pPr>
      <a:lvl9pPr marL="1828800" algn="l" rtl="0" fontAlgn="base">
        <a:lnSpc>
          <a:spcPct val="90000"/>
        </a:lnSpc>
        <a:spcBef>
          <a:spcPct val="0"/>
        </a:spcBef>
        <a:spcAft>
          <a:spcPct val="0"/>
        </a:spcAft>
        <a:defRPr sz="4000" b="1">
          <a:solidFill>
            <a:srgbClr val="1C1C1C"/>
          </a:solidFill>
          <a:latin typeface="Twinkl"/>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Is Father’s Day Celebrated Around the World?</a:t>
            </a:r>
          </a:p>
        </p:txBody>
      </p:sp>
      <p:pic>
        <p:nvPicPr>
          <p:cNvPr id="11" name="Picture 10"/>
          <p:cNvPicPr>
            <a:picLocks noChangeAspect="1"/>
          </p:cNvPicPr>
          <p:nvPr/>
        </p:nvPicPr>
        <p:blipFill rotWithShape="1">
          <a:blip r:embed="rId2" cstate="print"/>
          <a:srcRect/>
          <a:stretch/>
        </p:blipFill>
        <p:spPr>
          <a:xfrm>
            <a:off x="871346" y="1879042"/>
            <a:ext cx="7517004" cy="4259559"/>
          </a:xfrm>
          <a:prstGeom prst="roundRect">
            <a:avLst/>
          </a:prstGeom>
        </p:spPr>
      </p:pic>
      <p:sp>
        <p:nvSpPr>
          <p:cNvPr id="12" name="Germany"/>
          <p:cNvSpPr/>
          <p:nvPr/>
        </p:nvSpPr>
        <p:spPr>
          <a:xfrm>
            <a:off x="4629150" y="3284538"/>
            <a:ext cx="179388" cy="177800"/>
          </a:xfrm>
          <a:prstGeom prst="ellipse">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Rounded Corners 13"/>
          <p:cNvSpPr/>
          <p:nvPr/>
        </p:nvSpPr>
        <p:spPr>
          <a:xfrm>
            <a:off x="871538" y="1879600"/>
            <a:ext cx="3557587" cy="2419350"/>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Father’s Day is celebrated on Ascension Day in Germany. Traditionally, groups of men gathered together to pull a wooden cart around town and celebrate.</a:t>
            </a:r>
          </a:p>
        </p:txBody>
      </p:sp>
      <p:sp>
        <p:nvSpPr>
          <p:cNvPr id="5" name="Rectangle: Rounded Corners 4"/>
          <p:cNvSpPr/>
          <p:nvPr/>
        </p:nvSpPr>
        <p:spPr>
          <a:xfrm>
            <a:off x="5008563" y="3098800"/>
            <a:ext cx="1619250" cy="547688"/>
          </a:xfrm>
          <a:prstGeom prst="roundRect">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Germany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Is Father’s Day Celebrated Around the World?</a:t>
            </a:r>
          </a:p>
        </p:txBody>
      </p:sp>
      <p:pic>
        <p:nvPicPr>
          <p:cNvPr id="11" name="Picture 10"/>
          <p:cNvPicPr>
            <a:picLocks noChangeAspect="1"/>
          </p:cNvPicPr>
          <p:nvPr/>
        </p:nvPicPr>
        <p:blipFill rotWithShape="1">
          <a:blip r:embed="rId2" cstate="print"/>
          <a:srcRect/>
          <a:stretch/>
        </p:blipFill>
        <p:spPr>
          <a:xfrm>
            <a:off x="871346" y="1879042"/>
            <a:ext cx="7517004" cy="4259559"/>
          </a:xfrm>
          <a:prstGeom prst="roundRect">
            <a:avLst/>
          </a:prstGeom>
        </p:spPr>
      </p:pic>
      <p:sp>
        <p:nvSpPr>
          <p:cNvPr id="12" name="Germany"/>
          <p:cNvSpPr/>
          <p:nvPr/>
        </p:nvSpPr>
        <p:spPr>
          <a:xfrm>
            <a:off x="6007100" y="2684463"/>
            <a:ext cx="179388" cy="177800"/>
          </a:xfrm>
          <a:prstGeom prst="ellipse">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Rounded Corners 13"/>
          <p:cNvSpPr/>
          <p:nvPr/>
        </p:nvSpPr>
        <p:spPr>
          <a:xfrm>
            <a:off x="871538" y="1874838"/>
            <a:ext cx="3557587" cy="2787650"/>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In Russia, Father’s Day is also known as ‘Men’s Day’. The celebration includes parades around town. Interestingly, all women give gifts to important men in their lives, not just father figures.</a:t>
            </a:r>
          </a:p>
        </p:txBody>
      </p:sp>
      <p:sp>
        <p:nvSpPr>
          <p:cNvPr id="5" name="Rectangle: Rounded Corners 4"/>
          <p:cNvSpPr/>
          <p:nvPr/>
        </p:nvSpPr>
        <p:spPr>
          <a:xfrm>
            <a:off x="6356350" y="2498725"/>
            <a:ext cx="1619250" cy="547688"/>
          </a:xfrm>
          <a:prstGeom prst="roundRect">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Russia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Is Father’s Day Celebrated Around the World?</a:t>
            </a:r>
          </a:p>
        </p:txBody>
      </p:sp>
      <p:pic>
        <p:nvPicPr>
          <p:cNvPr id="11" name="Picture 10"/>
          <p:cNvPicPr>
            <a:picLocks noChangeAspect="1"/>
          </p:cNvPicPr>
          <p:nvPr/>
        </p:nvPicPr>
        <p:blipFill rotWithShape="1">
          <a:blip r:embed="rId2" cstate="print"/>
          <a:srcRect/>
          <a:stretch/>
        </p:blipFill>
        <p:spPr>
          <a:xfrm>
            <a:off x="871346" y="1879042"/>
            <a:ext cx="7517004" cy="4259559"/>
          </a:xfrm>
          <a:prstGeom prst="roundRect">
            <a:avLst/>
          </a:prstGeom>
        </p:spPr>
      </p:pic>
      <p:sp>
        <p:nvSpPr>
          <p:cNvPr id="12" name="Germany"/>
          <p:cNvSpPr/>
          <p:nvPr/>
        </p:nvSpPr>
        <p:spPr>
          <a:xfrm>
            <a:off x="6138863" y="4008438"/>
            <a:ext cx="179387" cy="177800"/>
          </a:xfrm>
          <a:prstGeom prst="ellipse">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Rounded Corners 13"/>
          <p:cNvSpPr/>
          <p:nvPr/>
        </p:nvSpPr>
        <p:spPr>
          <a:xfrm>
            <a:off x="871538" y="1879600"/>
            <a:ext cx="3557587" cy="2419350"/>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Father’s Day is a fairly new celebration in India. Children give cards and flowers to show their affection. People often go out for meals and picnics too.</a:t>
            </a:r>
          </a:p>
        </p:txBody>
      </p:sp>
      <p:sp>
        <p:nvSpPr>
          <p:cNvPr id="5" name="Rectangle: Rounded Corners 4"/>
          <p:cNvSpPr/>
          <p:nvPr/>
        </p:nvSpPr>
        <p:spPr>
          <a:xfrm>
            <a:off x="6543675" y="3824288"/>
            <a:ext cx="1619250" cy="547687"/>
          </a:xfrm>
          <a:prstGeom prst="roundRect">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India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Is Father’s Day Celebrated Around the World?</a:t>
            </a:r>
          </a:p>
        </p:txBody>
      </p:sp>
      <p:pic>
        <p:nvPicPr>
          <p:cNvPr id="11" name="Picture 10"/>
          <p:cNvPicPr>
            <a:picLocks noChangeAspect="1"/>
          </p:cNvPicPr>
          <p:nvPr/>
        </p:nvPicPr>
        <p:blipFill rotWithShape="1">
          <a:blip r:embed="rId2" cstate="print"/>
          <a:srcRect/>
          <a:stretch/>
        </p:blipFill>
        <p:spPr>
          <a:xfrm>
            <a:off x="871346" y="1879042"/>
            <a:ext cx="7517004" cy="4259559"/>
          </a:xfrm>
          <a:prstGeom prst="roundRect">
            <a:avLst/>
          </a:prstGeom>
        </p:spPr>
      </p:pic>
      <p:sp>
        <p:nvSpPr>
          <p:cNvPr id="12" name="Germany"/>
          <p:cNvSpPr/>
          <p:nvPr/>
        </p:nvSpPr>
        <p:spPr>
          <a:xfrm>
            <a:off x="6640513" y="4121150"/>
            <a:ext cx="179387" cy="177800"/>
          </a:xfrm>
          <a:prstGeom prst="ellipse">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Rounded Corners 13"/>
          <p:cNvSpPr/>
          <p:nvPr/>
        </p:nvSpPr>
        <p:spPr>
          <a:xfrm>
            <a:off x="871538" y="1879600"/>
            <a:ext cx="3557587" cy="2419350"/>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In Thailand, Father’s Day is celebrated on the birthday of a past king. Thai people celebrate by giving their fathers and grandfathers canna lilies.</a:t>
            </a:r>
          </a:p>
        </p:txBody>
      </p:sp>
      <p:sp>
        <p:nvSpPr>
          <p:cNvPr id="5" name="Rectangle: Rounded Corners 4"/>
          <p:cNvSpPr/>
          <p:nvPr/>
        </p:nvSpPr>
        <p:spPr>
          <a:xfrm>
            <a:off x="6985000" y="3935413"/>
            <a:ext cx="1619250" cy="547687"/>
          </a:xfrm>
          <a:prstGeom prst="roundRect">
            <a:avLst/>
          </a:prstGeom>
          <a:solidFill>
            <a:srgbClr val="0076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Thailand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Will You Celebrate Father’s Day?</a:t>
            </a:r>
          </a:p>
        </p:txBody>
      </p:sp>
      <p:sp>
        <p:nvSpPr>
          <p:cNvPr id="10" name="Rectangle 9"/>
          <p:cNvSpPr>
            <a:spLocks noChangeArrowheads="1"/>
          </p:cNvSpPr>
          <p:nvPr/>
        </p:nvSpPr>
        <p:spPr bwMode="auto">
          <a:xfrm>
            <a:off x="998538" y="4503738"/>
            <a:ext cx="7205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lnSpc>
                <a:spcPct val="120000"/>
              </a:lnSpc>
            </a:pPr>
            <a:r>
              <a:rPr lang="en-GB" altLang="en-US"/>
              <a:t>There are many different ways in which you can celebrate Father’s Day. It is important to remember to tell your dad or special person how important they are to you and thank them for all the things they do for you. Give them a cuddle and make them feel very special.</a:t>
            </a:r>
          </a:p>
        </p:txBody>
      </p:sp>
      <p:sp>
        <p:nvSpPr>
          <p:cNvPr id="4" name="Oval 3"/>
          <p:cNvSpPr/>
          <p:nvPr/>
        </p:nvSpPr>
        <p:spPr>
          <a:xfrm>
            <a:off x="6311900" y="2008188"/>
            <a:ext cx="1870075" cy="1885950"/>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2073275"/>
            <a:ext cx="1752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998538" y="2036763"/>
            <a:ext cx="1870075" cy="1885950"/>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p:cNvSpPr/>
          <p:nvPr/>
        </p:nvSpPr>
        <p:spPr>
          <a:xfrm>
            <a:off x="3613150" y="2008188"/>
            <a:ext cx="1870075" cy="1885950"/>
          </a:xfrm>
          <a:prstGeom prst="ellipse">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Rounded Corners 16"/>
          <p:cNvSpPr/>
          <p:nvPr/>
        </p:nvSpPr>
        <p:spPr>
          <a:xfrm>
            <a:off x="4572000" y="2392363"/>
            <a:ext cx="298450" cy="233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Rectangle: Rounded Corners 18"/>
          <p:cNvSpPr/>
          <p:nvPr/>
        </p:nvSpPr>
        <p:spPr>
          <a:xfrm>
            <a:off x="3789363" y="3028950"/>
            <a:ext cx="260350" cy="146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2246313"/>
            <a:ext cx="24542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8" y="2284413"/>
            <a:ext cx="19367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solidFill>
                  <a:srgbClr val="0076B0"/>
                </a:solidFill>
                <a:latin typeface="+mn-lt"/>
              </a:rPr>
              <a:t>What Is Father’s Day?</a:t>
            </a:r>
          </a:p>
        </p:txBody>
      </p:sp>
      <p:sp>
        <p:nvSpPr>
          <p:cNvPr id="5" name="Rectangle 4"/>
          <p:cNvSpPr>
            <a:spLocks noChangeArrowheads="1"/>
          </p:cNvSpPr>
          <p:nvPr/>
        </p:nvSpPr>
        <p:spPr bwMode="auto">
          <a:xfrm>
            <a:off x="755650" y="1703388"/>
            <a:ext cx="381635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lnSpc>
                <a:spcPct val="120000"/>
              </a:lnSpc>
            </a:pPr>
            <a:r>
              <a:rPr lang="en-GB" altLang="en-US"/>
              <a:t>Father’s Day is a day of celebration, recognising dads, grandads and other father figures in our lives.</a:t>
            </a:r>
          </a:p>
          <a:p>
            <a:pPr eaLnBrk="1" hangingPunct="1">
              <a:lnSpc>
                <a:spcPct val="120000"/>
              </a:lnSpc>
            </a:pPr>
            <a:endParaRPr lang="en-GB" altLang="en-US"/>
          </a:p>
          <a:p>
            <a:pPr eaLnBrk="1" hangingPunct="1">
              <a:lnSpc>
                <a:spcPct val="120000"/>
              </a:lnSpc>
            </a:pPr>
            <a:r>
              <a:rPr lang="en-GB" altLang="en-US"/>
              <a:t>On this day, children and adults say thank you to the father figures or special people in their lives.</a:t>
            </a:r>
          </a:p>
          <a:p>
            <a:pPr eaLnBrk="1" hangingPunct="1">
              <a:lnSpc>
                <a:spcPct val="120000"/>
              </a:lnSpc>
            </a:pPr>
            <a:endParaRPr lang="en-GB" altLang="en-US"/>
          </a:p>
          <a:p>
            <a:pPr eaLnBrk="1" hangingPunct="1">
              <a:lnSpc>
                <a:spcPct val="120000"/>
              </a:lnSpc>
            </a:pPr>
            <a:r>
              <a:rPr lang="en-GB" altLang="en-US"/>
              <a:t>Usually, people buy their fathers a gift and a card, as well as spending time with them.</a:t>
            </a:r>
          </a:p>
        </p:txBody>
      </p:sp>
      <p:sp>
        <p:nvSpPr>
          <p:cNvPr id="2" name="Rectangle: Rounded Corners 1"/>
          <p:cNvSpPr/>
          <p:nvPr/>
        </p:nvSpPr>
        <p:spPr>
          <a:xfrm>
            <a:off x="4867275" y="1514475"/>
            <a:ext cx="3313113" cy="4079875"/>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325" y="1703388"/>
            <a:ext cx="3021013"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1473200"/>
            <a:ext cx="20383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solidFill>
                  <a:srgbClr val="0076B0"/>
                </a:solidFill>
                <a:latin typeface="+mn-lt"/>
              </a:rPr>
              <a:t>When Is Father’s Day?</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1906588"/>
            <a:ext cx="22352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p:cNvSpPr/>
          <p:nvPr/>
        </p:nvSpPr>
        <p:spPr>
          <a:xfrm>
            <a:off x="3338513" y="1436688"/>
            <a:ext cx="4832350" cy="2420937"/>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Father’s Day is celebrated worldwide. In the majority of countries, it is  celebrated on the third Sunday in June.</a:t>
            </a:r>
          </a:p>
          <a:p>
            <a:pPr eaLnBrk="1" fontAlgn="auto" hangingPunct="1">
              <a:lnSpc>
                <a:spcPct val="120000"/>
              </a:lnSpc>
              <a:spcBef>
                <a:spcPts val="0"/>
              </a:spcBef>
              <a:spcAft>
                <a:spcPts val="0"/>
              </a:spcAft>
              <a:defRPr/>
            </a:pPr>
            <a:endParaRPr lang="en-GB" dirty="0">
              <a:solidFill>
                <a:schemeClr val="tx1"/>
              </a:solidFill>
            </a:endParaRPr>
          </a:p>
          <a:p>
            <a:pPr eaLnBrk="1" fontAlgn="auto" hangingPunct="1">
              <a:lnSpc>
                <a:spcPct val="120000"/>
              </a:lnSpc>
              <a:spcBef>
                <a:spcPts val="0"/>
              </a:spcBef>
              <a:spcAft>
                <a:spcPts val="0"/>
              </a:spcAft>
              <a:defRPr/>
            </a:pPr>
            <a:r>
              <a:rPr lang="en-GB" dirty="0">
                <a:solidFill>
                  <a:schemeClr val="tx1"/>
                </a:solidFill>
              </a:rPr>
              <a:t>The date varies every year, but it is  always on the third Sunday of the month. </a:t>
            </a:r>
          </a:p>
        </p:txBody>
      </p:sp>
      <p:sp>
        <p:nvSpPr>
          <p:cNvPr id="8" name="Rectangle: Rounded Corners 7"/>
          <p:cNvSpPr/>
          <p:nvPr/>
        </p:nvSpPr>
        <p:spPr>
          <a:xfrm>
            <a:off x="1001713" y="4175125"/>
            <a:ext cx="4148137" cy="2051050"/>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In Catholic Europe, Father’s Day has been celebrated on March 19</a:t>
            </a:r>
            <a:r>
              <a:rPr lang="en-GB" baseline="30000" dirty="0">
                <a:solidFill>
                  <a:schemeClr val="tx1"/>
                </a:solidFill>
              </a:rPr>
              <a:t>th </a:t>
            </a:r>
            <a:r>
              <a:rPr lang="en-GB" dirty="0">
                <a:solidFill>
                  <a:schemeClr val="tx1"/>
                </a:solidFill>
              </a:rPr>
              <a:t>for hundreds of years. Countries such as Portugal and Spain celebrate on this day.</a:t>
            </a: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763" y="3992563"/>
            <a:ext cx="29225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479425"/>
            <a:ext cx="8220075" cy="993775"/>
          </a:xfrm>
        </p:spPr>
        <p:txBody>
          <a:bodyPr rtlCol="0"/>
          <a:lstStyle/>
          <a:p>
            <a:pPr fontAlgn="auto">
              <a:spcAft>
                <a:spcPts val="0"/>
              </a:spcAft>
              <a:defRPr/>
            </a:pPr>
            <a:r>
              <a:rPr lang="en-GB" sz="3600" dirty="0">
                <a:solidFill>
                  <a:srgbClr val="0076B0"/>
                </a:solidFill>
                <a:latin typeface="+mn-lt"/>
              </a:rPr>
              <a:t>When Did Father’s Day Begin?</a:t>
            </a:r>
          </a:p>
        </p:txBody>
      </p:sp>
      <p:sp>
        <p:nvSpPr>
          <p:cNvPr id="10" name="Rectangle 9"/>
          <p:cNvSpPr>
            <a:spLocks noChangeArrowheads="1"/>
          </p:cNvSpPr>
          <p:nvPr/>
        </p:nvSpPr>
        <p:spPr bwMode="auto">
          <a:xfrm>
            <a:off x="755650" y="1779588"/>
            <a:ext cx="381635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lnSpc>
                <a:spcPct val="120000"/>
              </a:lnSpc>
            </a:pPr>
            <a:r>
              <a:rPr lang="en-GB" altLang="en-US"/>
              <a:t>The celebration of fatherhood in Catholic Europe is thought to date back to the middle ages. People celebrated on 19th March, which is also St Joseph’s Day, recognising the importance of Joseph in Jesus’ life.</a:t>
            </a:r>
          </a:p>
          <a:p>
            <a:pPr eaLnBrk="1" hangingPunct="1">
              <a:lnSpc>
                <a:spcPct val="120000"/>
              </a:lnSpc>
            </a:pPr>
            <a:endParaRPr lang="en-GB" altLang="en-US"/>
          </a:p>
          <a:p>
            <a:pPr eaLnBrk="1" hangingPunct="1">
              <a:lnSpc>
                <a:spcPct val="120000"/>
              </a:lnSpc>
            </a:pPr>
            <a:r>
              <a:rPr lang="en-GB" altLang="en-US"/>
              <a:t>This day is now known as Father’s Day in some European countries as well as in Latin America.</a:t>
            </a:r>
          </a:p>
        </p:txBody>
      </p:sp>
      <p:sp>
        <p:nvSpPr>
          <p:cNvPr id="12" name="Rectangle: Rounded Corners 11"/>
          <p:cNvSpPr/>
          <p:nvPr/>
        </p:nvSpPr>
        <p:spPr>
          <a:xfrm>
            <a:off x="4867275" y="1514475"/>
            <a:ext cx="3313113" cy="4079875"/>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00" y="1624013"/>
            <a:ext cx="141763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950" y="4514850"/>
            <a:ext cx="19097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When Did Father’s Day Begin                            in the USA and UK?</a:t>
            </a:r>
          </a:p>
        </p:txBody>
      </p:sp>
      <p:sp>
        <p:nvSpPr>
          <p:cNvPr id="10" name="Rectangle 9"/>
          <p:cNvSpPr>
            <a:spLocks noChangeArrowheads="1"/>
          </p:cNvSpPr>
          <p:nvPr/>
        </p:nvSpPr>
        <p:spPr bwMode="auto">
          <a:xfrm>
            <a:off x="4338638" y="2309813"/>
            <a:ext cx="381635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lnSpc>
                <a:spcPct val="120000"/>
              </a:lnSpc>
            </a:pPr>
            <a:r>
              <a:rPr lang="en-GB" altLang="en-US"/>
              <a:t>In America, the tradition of Father’s Day first began in 1910 (only just over 100 years ago). Sonora Smart Dodd lived with her dad and siblings, as sadly her mum had died. She felt that fathers should be recognised in the same way in which mothers were on Mother’s Day. </a:t>
            </a:r>
          </a:p>
        </p:txBody>
      </p:sp>
      <p:sp>
        <p:nvSpPr>
          <p:cNvPr id="13" name="Rectangle: Rounded Corners 12"/>
          <p:cNvSpPr/>
          <p:nvPr/>
        </p:nvSpPr>
        <p:spPr>
          <a:xfrm>
            <a:off x="989013" y="2012950"/>
            <a:ext cx="2817812" cy="379571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795463"/>
            <a:ext cx="131127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2660650"/>
            <a:ext cx="19399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When Did Father’s Day Begin                            in the USA and UK?</a:t>
            </a:r>
          </a:p>
        </p:txBody>
      </p:sp>
      <p:sp>
        <p:nvSpPr>
          <p:cNvPr id="11" name="Rectangle: Rounded Corners 10"/>
          <p:cNvSpPr/>
          <p:nvPr/>
        </p:nvSpPr>
        <p:spPr>
          <a:xfrm>
            <a:off x="989013" y="2012950"/>
            <a:ext cx="2817812" cy="379571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p:cNvSpPr>
            <a:spLocks noChangeArrowheads="1"/>
          </p:cNvSpPr>
          <p:nvPr/>
        </p:nvSpPr>
        <p:spPr bwMode="auto">
          <a:xfrm>
            <a:off x="4338638" y="2660650"/>
            <a:ext cx="38163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lnSpc>
                <a:spcPct val="120000"/>
              </a:lnSpc>
            </a:pPr>
            <a:r>
              <a:rPr lang="en-GB" altLang="en-US"/>
              <a:t>Although, at first, the popularity of the celebration faded, it soon became very well celebrated. In 1972, the president of America declared a national celebration of Father’s Day on the third Sunday of June, every year.</a:t>
            </a:r>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795463"/>
            <a:ext cx="131127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2660650"/>
            <a:ext cx="19399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When Did Father’s Day Begin                            in the USA and UK?</a:t>
            </a:r>
          </a:p>
        </p:txBody>
      </p:sp>
      <p:sp>
        <p:nvSpPr>
          <p:cNvPr id="11" name="Rectangle: Rounded Corners 10"/>
          <p:cNvSpPr/>
          <p:nvPr/>
        </p:nvSpPr>
        <p:spPr>
          <a:xfrm>
            <a:off x="989013" y="2012950"/>
            <a:ext cx="2817812" cy="379571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1868488"/>
            <a:ext cx="1382712"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387850" y="2838450"/>
            <a:ext cx="381635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lnSpc>
                <a:spcPct val="120000"/>
              </a:lnSpc>
            </a:pPr>
            <a:r>
              <a:rPr lang="en-GB" altLang="en-US"/>
              <a:t>Although the United Kingdom shares the same Father’s Day as America, it is not known exactly when it was first celebrated here. It is thought it was after the Second World War.</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838450"/>
            <a:ext cx="228282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Is Father’s Day Celebrated Today?</a:t>
            </a:r>
          </a:p>
        </p:txBody>
      </p:sp>
      <p:sp>
        <p:nvSpPr>
          <p:cNvPr id="9" name="Rectangle: Rounded Corners 8"/>
          <p:cNvSpPr/>
          <p:nvPr/>
        </p:nvSpPr>
        <p:spPr>
          <a:xfrm>
            <a:off x="981075" y="1955800"/>
            <a:ext cx="2847975" cy="2787650"/>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It is the day to make your dad feel special. Let him relax, make him a drink or some breakfast. Remember to ask an adult for help.</a:t>
            </a:r>
          </a:p>
        </p:txBody>
      </p:sp>
      <p:sp>
        <p:nvSpPr>
          <p:cNvPr id="13" name="Rectangle: Rounded Corners 12"/>
          <p:cNvSpPr/>
          <p:nvPr/>
        </p:nvSpPr>
        <p:spPr>
          <a:xfrm>
            <a:off x="4133850" y="1968500"/>
            <a:ext cx="4029075" cy="292576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p:cNvPicPr>
            <a:picLocks noChangeAspect="1"/>
          </p:cNvPicPr>
          <p:nvPr/>
        </p:nvPicPr>
        <p:blipFill rotWithShape="1">
          <a:blip r:embed="rId2" cstate="print"/>
          <a:srcRect t="-15320"/>
          <a:stretch/>
        </p:blipFill>
        <p:spPr>
          <a:xfrm>
            <a:off x="4133157" y="1968611"/>
            <a:ext cx="4029389" cy="2924937"/>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65175"/>
            <a:ext cx="8220075" cy="993775"/>
          </a:xfrm>
        </p:spPr>
        <p:txBody>
          <a:bodyPr rtlCol="0"/>
          <a:lstStyle/>
          <a:p>
            <a:pPr algn="ctr" fontAlgn="auto">
              <a:spcAft>
                <a:spcPts val="0"/>
              </a:spcAft>
              <a:defRPr/>
            </a:pPr>
            <a:r>
              <a:rPr lang="en-GB" sz="3600" dirty="0">
                <a:solidFill>
                  <a:srgbClr val="0076B0"/>
                </a:solidFill>
                <a:latin typeface="+mn-lt"/>
              </a:rPr>
              <a:t>How Is Father’s Day Celebrated Today?</a:t>
            </a:r>
          </a:p>
        </p:txBody>
      </p:sp>
      <p:sp>
        <p:nvSpPr>
          <p:cNvPr id="9" name="Rectangle: Rounded Corners 8"/>
          <p:cNvSpPr/>
          <p:nvPr/>
        </p:nvSpPr>
        <p:spPr>
          <a:xfrm>
            <a:off x="981075" y="1968500"/>
            <a:ext cx="3590925" cy="2052638"/>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lnSpc>
                <a:spcPct val="120000"/>
              </a:lnSpc>
              <a:spcBef>
                <a:spcPts val="0"/>
              </a:spcBef>
              <a:spcAft>
                <a:spcPts val="0"/>
              </a:spcAft>
              <a:defRPr/>
            </a:pPr>
            <a:r>
              <a:rPr lang="en-GB" dirty="0">
                <a:solidFill>
                  <a:schemeClr val="tx1"/>
                </a:solidFill>
              </a:rPr>
              <a:t>Many people choose               to buy a gift for their dad. Think about what your dad would like. Would he like a tie               or maybe some chocolate?</a:t>
            </a:r>
          </a:p>
        </p:txBody>
      </p:sp>
      <p:sp>
        <p:nvSpPr>
          <p:cNvPr id="13" name="Rectangle: Rounded Corners 12"/>
          <p:cNvSpPr/>
          <p:nvPr/>
        </p:nvSpPr>
        <p:spPr>
          <a:xfrm>
            <a:off x="4894263" y="1968500"/>
            <a:ext cx="3268662" cy="3789363"/>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3"/>
          <p:cNvPicPr>
            <a:picLocks noChangeAspect="1"/>
          </p:cNvPicPr>
          <p:nvPr/>
        </p:nvPicPr>
        <p:blipFill rotWithShape="1">
          <a:blip r:embed="rId2" cstate="print"/>
          <a:srcRect l="-3491" t="-2340" r="-9369"/>
          <a:stretch/>
        </p:blipFill>
        <p:spPr>
          <a:xfrm>
            <a:off x="4894653" y="1968610"/>
            <a:ext cx="3267893" cy="3789095"/>
          </a:xfrm>
          <a:prstGeom prst="roundRect">
            <a:avLst/>
          </a:prstGeom>
        </p:spPr>
      </p:pic>
      <p:sp>
        <p:nvSpPr>
          <p:cNvPr id="5" name="Rectangle: Rounded Corners 4"/>
          <p:cNvSpPr/>
          <p:nvPr/>
        </p:nvSpPr>
        <p:spPr>
          <a:xfrm>
            <a:off x="981075" y="4321175"/>
            <a:ext cx="1420813" cy="1436688"/>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Rounded Corners 9"/>
          <p:cNvSpPr/>
          <p:nvPr/>
        </p:nvSpPr>
        <p:spPr>
          <a:xfrm>
            <a:off x="2938463" y="4321175"/>
            <a:ext cx="1419225" cy="1436688"/>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688" y="4141788"/>
            <a:ext cx="1120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4362450"/>
            <a:ext cx="50006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136</TotalTime>
  <Words>668</Words>
  <Application>Microsoft Office PowerPoint</Application>
  <PresentationFormat>On-screen Show (4:3)</PresentationFormat>
  <Paragraphs>39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Twinkl</vt:lpstr>
      <vt:lpstr>Arial</vt:lpstr>
      <vt:lpstr>Office Theme</vt:lpstr>
      <vt:lpstr>PowerPoint Presentation</vt:lpstr>
      <vt:lpstr>What Is Father’s Day?</vt:lpstr>
      <vt:lpstr>When Is Father’s Day?</vt:lpstr>
      <vt:lpstr>When Did Father’s Day Begin?</vt:lpstr>
      <vt:lpstr>When Did Father’s Day Begin                            in the USA and UK?</vt:lpstr>
      <vt:lpstr>When Did Father’s Day Begin                            in the USA and UK?</vt:lpstr>
      <vt:lpstr>When Did Father’s Day Begin                            in the USA and UK?</vt:lpstr>
      <vt:lpstr>How Is Father’s Day Celebrated Today?</vt:lpstr>
      <vt:lpstr>How Is Father’s Day Celebrated Today?</vt:lpstr>
      <vt:lpstr>How Is Father’s Day Celebrated Around the World?</vt:lpstr>
      <vt:lpstr>How Is Father’s Day Celebrated Around the World?</vt:lpstr>
      <vt:lpstr>How Is Father’s Day Celebrated Around the World?</vt:lpstr>
      <vt:lpstr>How Is Father’s Day Celebrated Around the World?</vt:lpstr>
      <vt:lpstr>How Will You Celebrate Father’s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Becky Smith</dc:creator>
  <cp:lastModifiedBy>Year 2</cp:lastModifiedBy>
  <cp:revision>15</cp:revision>
  <dcterms:created xsi:type="dcterms:W3CDTF">2020-05-27T13:11:11Z</dcterms:created>
  <dcterms:modified xsi:type="dcterms:W3CDTF">2020-06-07T11:00:27Z</dcterms:modified>
</cp:coreProperties>
</file>