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</p:sldMasterIdLst>
  <p:handoutMasterIdLst>
    <p:handoutMasterId r:id="rId22"/>
  </p:handoutMasterIdLst>
  <p:sldIdLst>
    <p:sldId id="260" r:id="rId2"/>
    <p:sldId id="261" r:id="rId3"/>
    <p:sldId id="262" r:id="rId4"/>
    <p:sldId id="466" r:id="rId5"/>
    <p:sldId id="472" r:id="rId6"/>
    <p:sldId id="509" r:id="rId7"/>
    <p:sldId id="496" r:id="rId8"/>
    <p:sldId id="497" r:id="rId9"/>
    <p:sldId id="498" r:id="rId10"/>
    <p:sldId id="499" r:id="rId11"/>
    <p:sldId id="500" r:id="rId12"/>
    <p:sldId id="501" r:id="rId13"/>
    <p:sldId id="502" r:id="rId14"/>
    <p:sldId id="504" r:id="rId15"/>
    <p:sldId id="505" r:id="rId16"/>
    <p:sldId id="506" r:id="rId17"/>
    <p:sldId id="507" r:id="rId18"/>
    <p:sldId id="508" r:id="rId19"/>
    <p:sldId id="489" r:id="rId20"/>
    <p:sldId id="264" r:id="rId21"/>
  </p:sldIdLst>
  <p:sldSz cx="9144000" cy="6858000" type="screen4x3"/>
  <p:notesSz cx="6858000" cy="9144000"/>
  <p:embeddedFontLst>
    <p:embeddedFont>
      <p:font typeface="Roboto" panose="020B0604020202020204" charset="0"/>
      <p:regular r:id="rId23"/>
      <p:bold r:id="rId24"/>
      <p:italic r:id="rId25"/>
      <p:boldItalic r:id="rId26"/>
    </p:embeddedFont>
    <p:embeddedFont>
      <p:font typeface="Sassoon Infant Md" panose="02000603050000020003" charset="0"/>
      <p:regular r:id="rId27"/>
    </p:embeddedFont>
    <p:embeddedFont>
      <p:font typeface="Tuffy" panose="020B0603060100000000" charset="0"/>
      <p:regular r:id="rId28"/>
      <p:bold r:id="rId29"/>
      <p:italic r:id="rId30"/>
      <p:boldItalic r:id="rId31"/>
    </p:embeddedFont>
    <p:embeddedFont>
      <p:font typeface="Twinkl" panose="020B0604020202020204" charset="0"/>
      <p:regular r:id="rId32"/>
      <p:bold r:id="rId33"/>
    </p:embeddedFont>
    <p:embeddedFont>
      <p:font typeface="Twinkl SemiBold" charset="0"/>
      <p:bold r:id="rId34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33" userDrawn="1">
          <p15:clr>
            <a:srgbClr val="A4A3A4"/>
          </p15:clr>
        </p15:guide>
        <p15:guide id="2" pos="2880">
          <p15:clr>
            <a:srgbClr val="A4A3A4"/>
          </p15:clr>
        </p15:guide>
        <p15:guide id="3" pos="1270" userDrawn="1">
          <p15:clr>
            <a:srgbClr val="A4A3A4"/>
          </p15:clr>
        </p15:guide>
        <p15:guide id="4" pos="476">
          <p15:clr>
            <a:srgbClr val="A4A3A4"/>
          </p15:clr>
        </p15:guide>
        <p15:guide id="5" pos="5284">
          <p15:clr>
            <a:srgbClr val="A4A3A4"/>
          </p15:clr>
        </p15:guide>
        <p15:guide id="6" pos="5443">
          <p15:clr>
            <a:srgbClr val="A4A3A4"/>
          </p15:clr>
        </p15:guide>
        <p15:guide id="7" orient="horz" pos="323">
          <p15:clr>
            <a:srgbClr val="A4A3A4"/>
          </p15:clr>
        </p15:guide>
        <p15:guide id="8" orient="horz" pos="482">
          <p15:clr>
            <a:srgbClr val="A4A3A4"/>
          </p15:clr>
        </p15:guide>
        <p15:guide id="9" orient="horz" pos="3997">
          <p15:clr>
            <a:srgbClr val="A4A3A4"/>
          </p15:clr>
        </p15:guide>
        <p15:guide id="10" orient="horz" pos="383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B000"/>
    <a:srgbClr val="4B8BDF"/>
    <a:srgbClr val="08743A"/>
    <a:srgbClr val="6A9C70"/>
    <a:srgbClr val="90BDF8"/>
    <a:srgbClr val="FBC53E"/>
    <a:srgbClr val="CEAE80"/>
    <a:srgbClr val="FDE29D"/>
    <a:srgbClr val="3FA456"/>
    <a:srgbClr val="1642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1339" y="72"/>
      </p:cViewPr>
      <p:guideLst>
        <p:guide orient="horz" pos="1933"/>
        <p:guide pos="2880"/>
        <p:guide pos="1270"/>
        <p:guide pos="476"/>
        <p:guide pos="5284"/>
        <p:guide pos="5443"/>
        <p:guide orient="horz" pos="323"/>
        <p:guide orient="horz" pos="482"/>
        <p:guide orient="horz" pos="3997"/>
        <p:guide orient="horz" pos="383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315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CA5EE9F-C2D9-4441-B212-337EA0712AB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5747D6-47E6-4289-8BEE-0D48BAE9984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68741E-44BD-4081-AC10-685C74F3B3A1}" type="datetimeFigureOut">
              <a:rPr lang="en-GB" smtClean="0"/>
              <a:t>15/11/2021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3E02FD-B1C5-4836-A199-09EDAD038F0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71DB54-DB9F-4D1D-9A3D-1EFB67CE76C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F87092-61FC-4A17-9391-99ED955C84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20860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44486E0-F7FA-4E23-8ADC-FB6C5CAEF1FD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>
            <a:normAutofit/>
          </a:bodyPr>
          <a:lstStyle>
            <a:lvl1pPr algn="ctr">
              <a:defRPr sz="4000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725" y="3602038"/>
            <a:ext cx="8201025" cy="1655762"/>
          </a:xfrm>
        </p:spPr>
        <p:txBody>
          <a:bodyPr/>
          <a:lstStyle>
            <a:lvl1pPr marL="0" indent="0" algn="ctr">
              <a:buNone/>
              <a:defRPr sz="2400">
                <a:latin typeface="Twinkl" pitchFamily="2" charset="0"/>
                <a:ea typeface="Sassoon Infant Rg" panose="02000503030000020003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58283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49" y="549275"/>
            <a:ext cx="8181975" cy="1325563"/>
          </a:xfrm>
          <a:noFill/>
          <a:ln>
            <a:noFill/>
          </a:ln>
        </p:spPr>
        <p:txBody>
          <a:bodyPr>
            <a:normAutofit/>
          </a:bodyPr>
          <a:lstStyle>
            <a:lvl1pPr>
              <a:defRPr sz="4000" b="1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012" y="2014537"/>
            <a:ext cx="8181975" cy="4351338"/>
          </a:xfrm>
          <a:noFill/>
          <a:ln>
            <a:noFill/>
          </a:ln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0317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02517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4ADA9BB9-7FFE-4B84-9E31-B1F707A66D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79972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8F9D1A56-677A-4288-BA10-D80A08AADE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928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AF9F6DCD-D355-4287-89A0-4A9C0423A690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68145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le Clas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629B1413-D259-468E-8B77-22E86D102823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3" name="Whole Class">
            <a:extLst>
              <a:ext uri="{FF2B5EF4-FFF2-40B4-BE49-F238E27FC236}">
                <a16:creationId xmlns:a16="http://schemas.microsoft.com/office/drawing/2014/main" id="{9F6E3ACE-2437-475E-8092-D9F7D61C48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3035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vidual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B7F75B02-6D84-4092-88A2-AAD11EB40212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3" name="Individual Work">
            <a:extLst>
              <a:ext uri="{FF2B5EF4-FFF2-40B4-BE49-F238E27FC236}">
                <a16:creationId xmlns:a16="http://schemas.microsoft.com/office/drawing/2014/main" id="{A05764F0-9492-4C3C-A5E7-D9278ECB30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2403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ir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04FCC334-7613-49D9-BD28-2B7416641287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3" name="Pairs">
            <a:extLst>
              <a:ext uri="{FF2B5EF4-FFF2-40B4-BE49-F238E27FC236}">
                <a16:creationId xmlns:a16="http://schemas.microsoft.com/office/drawing/2014/main" id="{0D2F13D2-5C3B-42A6-A9BA-8D8ACF4889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723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ing Partner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DF041C8D-4C75-45E3-8135-122E7168AB29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3" name="Talking Partners">
            <a:extLst>
              <a:ext uri="{FF2B5EF4-FFF2-40B4-BE49-F238E27FC236}">
                <a16:creationId xmlns:a16="http://schemas.microsoft.com/office/drawing/2014/main" id="{4F4DECA0-EF1D-4BA1-AEF5-9CC2EC559C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6368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D32ACFDF-5697-4EB3-BD87-5CE6C5EDD23A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3" name="Group Work">
            <a:extLst>
              <a:ext uri="{FF2B5EF4-FFF2-40B4-BE49-F238E27FC236}">
                <a16:creationId xmlns:a16="http://schemas.microsoft.com/office/drawing/2014/main" id="{1A4470AA-EC85-4C7E-B56E-C44D0D6D70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7436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ntal and Oral Starter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2980BECA-2810-4D59-9974-D46B191C13AA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3" name="Picture 12">
            <a:extLst>
              <a:ext uri="{FF2B5EF4-FFF2-40B4-BE49-F238E27FC236}">
                <a16:creationId xmlns:a16="http://schemas.microsoft.com/office/drawing/2014/main" id="{11867AE9-D961-4624-95F7-11F65EEE30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6224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sment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847ACC8-153F-430B-81FE-69FF7B2644BF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434CE5-2837-48C4-ACC2-F555D69BB9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197" y="2153354"/>
            <a:ext cx="8220075" cy="4242683"/>
          </a:xfrm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1595581"/>
          </a:xfrm>
        </p:spPr>
        <p:txBody>
          <a:bodyPr>
            <a:normAutofit/>
          </a:bodyPr>
          <a:lstStyle>
            <a:lvl1pPr>
              <a:defRPr sz="3600" b="0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5257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ABEB0253-4395-4166-B4E1-CB860EF80DD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2282AEF0-FEE6-4E9D-80BA-8F287AB9861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21" r:id="rId10"/>
    <p:sldLayoutId id="2147483722" r:id="rId11"/>
    <p:sldLayoutId id="2147483732" r:id="rId12"/>
    <p:sldLayoutId id="2147483733" r:id="rId13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rgbClr val="1C1C1C"/>
          </a:solidFill>
          <a:latin typeface="Twinkl SemiBold" pitchFamily="2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4.png"/><Relationship Id="rId7" Type="http://schemas.openxmlformats.org/officeDocument/2006/relationships/image" Target="../media/image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28.png"/><Relationship Id="rId5" Type="http://schemas.openxmlformats.org/officeDocument/2006/relationships/image" Target="../media/image7.png"/><Relationship Id="rId10" Type="http://schemas.openxmlformats.org/officeDocument/2006/relationships/image" Target="../media/image2.png"/><Relationship Id="rId4" Type="http://schemas.openxmlformats.org/officeDocument/2006/relationships/image" Target="../media/image8.png"/><Relationship Id="rId9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4.png"/><Relationship Id="rId7" Type="http://schemas.openxmlformats.org/officeDocument/2006/relationships/image" Target="../media/image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28.png"/><Relationship Id="rId5" Type="http://schemas.openxmlformats.org/officeDocument/2006/relationships/image" Target="../media/image7.png"/><Relationship Id="rId10" Type="http://schemas.openxmlformats.org/officeDocument/2006/relationships/image" Target="../media/image2.png"/><Relationship Id="rId4" Type="http://schemas.openxmlformats.org/officeDocument/2006/relationships/image" Target="../media/image8.png"/><Relationship Id="rId9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4.png"/><Relationship Id="rId7" Type="http://schemas.openxmlformats.org/officeDocument/2006/relationships/image" Target="../media/image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28.png"/><Relationship Id="rId5" Type="http://schemas.openxmlformats.org/officeDocument/2006/relationships/image" Target="../media/image7.png"/><Relationship Id="rId10" Type="http://schemas.openxmlformats.org/officeDocument/2006/relationships/image" Target="../media/image2.png"/><Relationship Id="rId4" Type="http://schemas.openxmlformats.org/officeDocument/2006/relationships/image" Target="../media/image8.png"/><Relationship Id="rId9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4.png"/><Relationship Id="rId7" Type="http://schemas.openxmlformats.org/officeDocument/2006/relationships/image" Target="../media/image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28.png"/><Relationship Id="rId5" Type="http://schemas.openxmlformats.org/officeDocument/2006/relationships/image" Target="../media/image7.png"/><Relationship Id="rId10" Type="http://schemas.openxmlformats.org/officeDocument/2006/relationships/image" Target="../media/image2.png"/><Relationship Id="rId4" Type="http://schemas.openxmlformats.org/officeDocument/2006/relationships/image" Target="../media/image8.png"/><Relationship Id="rId9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4.png"/><Relationship Id="rId7" Type="http://schemas.openxmlformats.org/officeDocument/2006/relationships/image" Target="../media/image7.png"/><Relationship Id="rId12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3.png"/><Relationship Id="rId5" Type="http://schemas.openxmlformats.org/officeDocument/2006/relationships/image" Target="../media/image26.png"/><Relationship Id="rId10" Type="http://schemas.openxmlformats.org/officeDocument/2006/relationships/image" Target="../media/image4.png"/><Relationship Id="rId4" Type="http://schemas.openxmlformats.org/officeDocument/2006/relationships/image" Target="../media/image25.png"/><Relationship Id="rId9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4.png"/><Relationship Id="rId7" Type="http://schemas.openxmlformats.org/officeDocument/2006/relationships/image" Target="../media/image7.png"/><Relationship Id="rId12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3.png"/><Relationship Id="rId5" Type="http://schemas.openxmlformats.org/officeDocument/2006/relationships/image" Target="../media/image26.png"/><Relationship Id="rId10" Type="http://schemas.openxmlformats.org/officeDocument/2006/relationships/image" Target="../media/image4.png"/><Relationship Id="rId4" Type="http://schemas.openxmlformats.org/officeDocument/2006/relationships/image" Target="../media/image25.png"/><Relationship Id="rId9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4.png"/><Relationship Id="rId7" Type="http://schemas.openxmlformats.org/officeDocument/2006/relationships/image" Target="../media/image7.png"/><Relationship Id="rId12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3.png"/><Relationship Id="rId5" Type="http://schemas.openxmlformats.org/officeDocument/2006/relationships/image" Target="../media/image26.png"/><Relationship Id="rId10" Type="http://schemas.openxmlformats.org/officeDocument/2006/relationships/image" Target="../media/image4.png"/><Relationship Id="rId4" Type="http://schemas.openxmlformats.org/officeDocument/2006/relationships/image" Target="../media/image25.png"/><Relationship Id="rId9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33.png"/><Relationship Id="rId3" Type="http://schemas.openxmlformats.org/officeDocument/2006/relationships/image" Target="../media/image30.png"/><Relationship Id="rId7" Type="http://schemas.openxmlformats.org/officeDocument/2006/relationships/image" Target="../media/image7.png"/><Relationship Id="rId12" Type="http://schemas.openxmlformats.org/officeDocument/2006/relationships/image" Target="../media/image2.png"/><Relationship Id="rId2" Type="http://schemas.openxmlformats.org/officeDocument/2006/relationships/image" Target="../media/image29.png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3.png"/><Relationship Id="rId5" Type="http://schemas.openxmlformats.org/officeDocument/2006/relationships/image" Target="../media/image32.png"/><Relationship Id="rId15" Type="http://schemas.openxmlformats.org/officeDocument/2006/relationships/image" Target="../media/image35.png"/><Relationship Id="rId10" Type="http://schemas.openxmlformats.org/officeDocument/2006/relationships/image" Target="../media/image4.png"/><Relationship Id="rId4" Type="http://schemas.openxmlformats.org/officeDocument/2006/relationships/image" Target="../media/image31.png"/><Relationship Id="rId9" Type="http://schemas.openxmlformats.org/officeDocument/2006/relationships/image" Target="../media/image5.png"/><Relationship Id="rId1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openxmlformats.org/officeDocument/2006/relationships/image" Target="../media/image5.png"/><Relationship Id="rId12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32.png"/><Relationship Id="rId5" Type="http://schemas.openxmlformats.org/officeDocument/2006/relationships/image" Target="../media/image7.png"/><Relationship Id="rId10" Type="http://schemas.openxmlformats.org/officeDocument/2006/relationships/image" Target="../media/image2.png"/><Relationship Id="rId4" Type="http://schemas.openxmlformats.org/officeDocument/2006/relationships/image" Target="../media/image8.png"/><Relationship Id="rId9" Type="http://schemas.openxmlformats.org/officeDocument/2006/relationships/image" Target="../media/image3.png"/><Relationship Id="rId1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4.png"/><Relationship Id="rId7" Type="http://schemas.openxmlformats.org/officeDocument/2006/relationships/image" Target="../media/image7.png"/><Relationship Id="rId12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3.png"/><Relationship Id="rId5" Type="http://schemas.openxmlformats.org/officeDocument/2006/relationships/image" Target="../media/image26.png"/><Relationship Id="rId10" Type="http://schemas.openxmlformats.org/officeDocument/2006/relationships/image" Target="../media/image4.png"/><Relationship Id="rId4" Type="http://schemas.openxmlformats.org/officeDocument/2006/relationships/image" Target="../media/image25.png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4.png"/><Relationship Id="rId7" Type="http://schemas.openxmlformats.org/officeDocument/2006/relationships/image" Target="../media/image7.png"/><Relationship Id="rId12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3.png"/><Relationship Id="rId5" Type="http://schemas.openxmlformats.org/officeDocument/2006/relationships/image" Target="../media/image26.png"/><Relationship Id="rId10" Type="http://schemas.openxmlformats.org/officeDocument/2006/relationships/image" Target="../media/image4.png"/><Relationship Id="rId4" Type="http://schemas.openxmlformats.org/officeDocument/2006/relationships/image" Target="../media/image25.png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4.png"/><Relationship Id="rId7" Type="http://schemas.openxmlformats.org/officeDocument/2006/relationships/image" Target="../media/image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28.png"/><Relationship Id="rId5" Type="http://schemas.openxmlformats.org/officeDocument/2006/relationships/image" Target="../media/image7.png"/><Relationship Id="rId10" Type="http://schemas.openxmlformats.org/officeDocument/2006/relationships/image" Target="../media/image2.png"/><Relationship Id="rId4" Type="http://schemas.openxmlformats.org/officeDocument/2006/relationships/image" Target="../media/image8.png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5A46AA7D-B76B-473B-98B7-DAE771FB5CF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Box 6">
            <a:extLst>
              <a:ext uri="{FF2B5EF4-FFF2-40B4-BE49-F238E27FC236}">
                <a16:creationId xmlns:a16="http://schemas.microsoft.com/office/drawing/2014/main" id="{8260CAB4-7C17-43F2-83A7-76DF5611DB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1688" y="6383338"/>
            <a:ext cx="49926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rgbClr val="FFFFFF"/>
                </a:solidFill>
                <a:latin typeface="Tuffy" panose="020B0603060100000000" pitchFamily="34" charset="0"/>
              </a:rPr>
              <a:t>Year One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75DE07-646D-4907-89AD-79EF2C154F67}"/>
              </a:ext>
            </a:extLst>
          </p:cNvPr>
          <p:cNvSpPr/>
          <p:nvPr/>
        </p:nvSpPr>
        <p:spPr>
          <a:xfrm>
            <a:off x="0" y="6251575"/>
            <a:ext cx="9144000" cy="611188"/>
          </a:xfrm>
          <a:prstGeom prst="rect">
            <a:avLst/>
          </a:prstGeom>
          <a:solidFill>
            <a:srgbClr val="33B4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rgbClr val="FFFFFF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BEC969C-22EE-4AAF-961F-C6F407F23ED5}"/>
              </a:ext>
            </a:extLst>
          </p:cNvPr>
          <p:cNvCxnSpPr/>
          <p:nvPr/>
        </p:nvCxnSpPr>
        <p:spPr>
          <a:xfrm>
            <a:off x="0" y="6251575"/>
            <a:ext cx="926147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18" name="TextBox 10">
            <a:extLst>
              <a:ext uri="{FF2B5EF4-FFF2-40B4-BE49-F238E27FC236}">
                <a16:creationId xmlns:a16="http://schemas.microsoft.com/office/drawing/2014/main" id="{01871522-A168-46EA-B1B6-AB06490A2E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8600" y="6464300"/>
            <a:ext cx="6138863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8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Maths | Number and Place Value | Counting in Multiples | Counting in Fours | Lesson 1 of 4</a:t>
            </a:r>
          </a:p>
        </p:txBody>
      </p:sp>
      <p:sp>
        <p:nvSpPr>
          <p:cNvPr id="13319" name="Title 17">
            <a:extLst>
              <a:ext uri="{FF2B5EF4-FFF2-40B4-BE49-F238E27FC236}">
                <a16:creationId xmlns:a16="http://schemas.microsoft.com/office/drawing/2014/main" id="{7C5FE258-276F-4430-A82B-CF8AE9300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2359025"/>
            <a:ext cx="8221662" cy="655638"/>
          </a:xfrm>
        </p:spPr>
        <p:txBody>
          <a:bodyPr/>
          <a:lstStyle/>
          <a:p>
            <a:pPr eaLnBrk="1" hangingPunct="1"/>
            <a:r>
              <a:rPr lang="en-GB" altLang="en-US" sz="5400">
                <a:latin typeface="Arial" panose="020B0604020202020204" pitchFamily="34" charset="0"/>
                <a:cs typeface="Arial" panose="020B0604020202020204" pitchFamily="34" charset="0"/>
              </a:rPr>
              <a:t>Maths</a:t>
            </a:r>
            <a:endParaRPr lang="en-GB" altLang="en-US" sz="5400" b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20" name="Text Placeholder 16">
            <a:extLst>
              <a:ext uri="{FF2B5EF4-FFF2-40B4-BE49-F238E27FC236}">
                <a16:creationId xmlns:a16="http://schemas.microsoft.com/office/drawing/2014/main" id="{52641B94-EAB9-4E34-87AF-55436A63387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55763" y="3200400"/>
            <a:ext cx="5832475" cy="542925"/>
          </a:xfrm>
        </p:spPr>
        <p:txBody>
          <a:bodyPr/>
          <a:lstStyle/>
          <a:p>
            <a:pPr eaLnBrk="1" hangingPunct="1"/>
            <a:r>
              <a:rPr lang="en-GB" altLang="en-US">
                <a:latin typeface="Arial" panose="020B0604020202020204" pitchFamily="34" charset="0"/>
                <a:cs typeface="Arial" panose="020B0604020202020204" pitchFamily="34" charset="0"/>
              </a:rPr>
              <a:t>Number and Place Value</a:t>
            </a:r>
          </a:p>
        </p:txBody>
      </p:sp>
      <p:pic>
        <p:nvPicPr>
          <p:cNvPr id="13321" name="Picture 2">
            <a:extLst>
              <a:ext uri="{FF2B5EF4-FFF2-40B4-BE49-F238E27FC236}">
                <a16:creationId xmlns:a16="http://schemas.microsoft.com/office/drawing/2014/main" id="{64787986-917F-46AB-A0DB-93FF0563562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65550" y="982663"/>
            <a:ext cx="1612900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>
            <a:extLst>
              <a:ext uri="{FF2B5EF4-FFF2-40B4-BE49-F238E27FC236}">
                <a16:creationId xmlns:a16="http://schemas.microsoft.com/office/drawing/2014/main" id="{411FA0ED-EFEF-487C-86D9-12B45A4D02C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053"/>
          <a:stretch>
            <a:fillRect/>
          </a:stretch>
        </p:blipFill>
        <p:spPr bwMode="auto">
          <a:xfrm>
            <a:off x="742950" y="2273300"/>
            <a:ext cx="7645400" cy="384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132F7EB-7005-4D55-A4CC-057AE7D1E2D0}"/>
              </a:ext>
            </a:extLst>
          </p:cNvPr>
          <p:cNvSpPr/>
          <p:nvPr/>
        </p:nvSpPr>
        <p:spPr>
          <a:xfrm>
            <a:off x="503238" y="2878138"/>
            <a:ext cx="8137525" cy="15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0BB8C89-C220-48D8-A89B-469772F1EDE7}"/>
              </a:ext>
            </a:extLst>
          </p:cNvPr>
          <p:cNvSpPr/>
          <p:nvPr/>
        </p:nvSpPr>
        <p:spPr>
          <a:xfrm>
            <a:off x="2253256" y="738188"/>
            <a:ext cx="4637488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b="1" dirty="0"/>
              <a:t>Forward Frog Leaps</a:t>
            </a:r>
            <a:endParaRPr lang="en-GB" sz="4000" b="1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F167AC9-0327-4066-8A73-4CB3A8BCDAB5}"/>
              </a:ext>
            </a:extLst>
          </p:cNvPr>
          <p:cNvSpPr/>
          <p:nvPr/>
        </p:nvSpPr>
        <p:spPr>
          <a:xfrm>
            <a:off x="755650" y="1503363"/>
            <a:ext cx="7632700" cy="687387"/>
          </a:xfrm>
          <a:prstGeom prst="rect">
            <a:avLst/>
          </a:prstGeom>
          <a:solidFill>
            <a:srgbClr val="FDE2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GB" sz="1600" dirty="0" err="1">
                <a:solidFill>
                  <a:schemeClr val="tx1"/>
                </a:solidFill>
              </a:rPr>
              <a:t>Tiddalick</a:t>
            </a:r>
            <a:r>
              <a:rPr lang="en-GB" sz="1600" dirty="0">
                <a:solidFill>
                  <a:schemeClr val="tx1"/>
                </a:solidFill>
              </a:rPr>
              <a:t> wants you to practise counting up in 4s in your squeakiest voice.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4875432-8165-4417-9336-C42218C27ADC}"/>
              </a:ext>
            </a:extLst>
          </p:cNvPr>
          <p:cNvSpPr/>
          <p:nvPr/>
        </p:nvSpPr>
        <p:spPr>
          <a:xfrm>
            <a:off x="503238" y="2878138"/>
            <a:ext cx="8137525" cy="15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3" name="Picture 47">
            <a:extLst>
              <a:ext uri="{FF2B5EF4-FFF2-40B4-BE49-F238E27FC236}">
                <a16:creationId xmlns:a16="http://schemas.microsoft.com/office/drawing/2014/main" id="{A12D8B19-EA91-472E-9AEE-74930D971F0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9189"/>
          <a:stretch>
            <a:fillRect/>
          </a:stretch>
        </p:blipFill>
        <p:spPr bwMode="auto">
          <a:xfrm rot="9000000">
            <a:off x="7179944" y="3465513"/>
            <a:ext cx="503238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8">
            <a:extLst>
              <a:ext uri="{FF2B5EF4-FFF2-40B4-BE49-F238E27FC236}">
                <a16:creationId xmlns:a16="http://schemas.microsoft.com/office/drawing/2014/main" id="{AEE8757E-1EA3-4E16-937E-EF0A1C20DD2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9189"/>
          <a:stretch>
            <a:fillRect/>
          </a:stretch>
        </p:blipFill>
        <p:spPr bwMode="auto">
          <a:xfrm rot="9000000">
            <a:off x="1469461" y="3465513"/>
            <a:ext cx="503238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0">
            <a:extLst>
              <a:ext uri="{FF2B5EF4-FFF2-40B4-BE49-F238E27FC236}">
                <a16:creationId xmlns:a16="http://schemas.microsoft.com/office/drawing/2014/main" id="{6756E818-884C-44B7-88A0-66A60199E7F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9189"/>
          <a:stretch>
            <a:fillRect/>
          </a:stretch>
        </p:blipFill>
        <p:spPr bwMode="auto">
          <a:xfrm rot="9000000">
            <a:off x="2183272" y="3465513"/>
            <a:ext cx="5032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1">
            <a:extLst>
              <a:ext uri="{FF2B5EF4-FFF2-40B4-BE49-F238E27FC236}">
                <a16:creationId xmlns:a16="http://schemas.microsoft.com/office/drawing/2014/main" id="{1AE01C77-E716-4F9A-80B5-CDB15F1E056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9189"/>
          <a:stretch>
            <a:fillRect/>
          </a:stretch>
        </p:blipFill>
        <p:spPr bwMode="auto">
          <a:xfrm rot="9000000">
            <a:off x="2897082" y="3465513"/>
            <a:ext cx="5032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2">
            <a:extLst>
              <a:ext uri="{FF2B5EF4-FFF2-40B4-BE49-F238E27FC236}">
                <a16:creationId xmlns:a16="http://schemas.microsoft.com/office/drawing/2014/main" id="{2DC557B4-9A5B-4AA7-8001-72FD3406069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9189"/>
          <a:stretch>
            <a:fillRect/>
          </a:stretch>
        </p:blipFill>
        <p:spPr bwMode="auto">
          <a:xfrm rot="9000000">
            <a:off x="3610892" y="3465513"/>
            <a:ext cx="503238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3">
            <a:extLst>
              <a:ext uri="{FF2B5EF4-FFF2-40B4-BE49-F238E27FC236}">
                <a16:creationId xmlns:a16="http://schemas.microsoft.com/office/drawing/2014/main" id="{E0DE23B0-26F1-4BB0-902A-ABD329A807A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9189"/>
          <a:stretch>
            <a:fillRect/>
          </a:stretch>
        </p:blipFill>
        <p:spPr bwMode="auto">
          <a:xfrm rot="9000000">
            <a:off x="4324703" y="3465513"/>
            <a:ext cx="5032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4">
            <a:extLst>
              <a:ext uri="{FF2B5EF4-FFF2-40B4-BE49-F238E27FC236}">
                <a16:creationId xmlns:a16="http://schemas.microsoft.com/office/drawing/2014/main" id="{7D323983-E1C3-4ECF-AF8D-3F4F0C2C733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9189"/>
          <a:stretch>
            <a:fillRect/>
          </a:stretch>
        </p:blipFill>
        <p:spPr bwMode="auto">
          <a:xfrm rot="9000000">
            <a:off x="5038513" y="3465513"/>
            <a:ext cx="5032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5">
            <a:extLst>
              <a:ext uri="{FF2B5EF4-FFF2-40B4-BE49-F238E27FC236}">
                <a16:creationId xmlns:a16="http://schemas.microsoft.com/office/drawing/2014/main" id="{6CBFDE22-9BE1-4CF7-B35B-8200390A717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9189"/>
          <a:stretch>
            <a:fillRect/>
          </a:stretch>
        </p:blipFill>
        <p:spPr bwMode="auto">
          <a:xfrm rot="9000000">
            <a:off x="5752323" y="3465513"/>
            <a:ext cx="5032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6">
            <a:extLst>
              <a:ext uri="{FF2B5EF4-FFF2-40B4-BE49-F238E27FC236}">
                <a16:creationId xmlns:a16="http://schemas.microsoft.com/office/drawing/2014/main" id="{E880D041-446C-48AF-ABB3-15369633831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9189"/>
          <a:stretch>
            <a:fillRect/>
          </a:stretch>
        </p:blipFill>
        <p:spPr bwMode="auto">
          <a:xfrm rot="9000000">
            <a:off x="6466133" y="3465513"/>
            <a:ext cx="503238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8">
            <a:extLst>
              <a:ext uri="{FF2B5EF4-FFF2-40B4-BE49-F238E27FC236}">
                <a16:creationId xmlns:a16="http://schemas.microsoft.com/office/drawing/2014/main" id="{E7A08EB8-A27A-4F4B-8372-DC0F6C7B11E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9189"/>
          <a:stretch>
            <a:fillRect/>
          </a:stretch>
        </p:blipFill>
        <p:spPr bwMode="auto">
          <a:xfrm rot="9000000">
            <a:off x="7893757" y="3465513"/>
            <a:ext cx="503238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B4E9C98F-6B33-4AF5-93B0-E772BBAFD03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9189"/>
          <a:stretch>
            <a:fillRect/>
          </a:stretch>
        </p:blipFill>
        <p:spPr bwMode="auto">
          <a:xfrm rot="9000000">
            <a:off x="755650" y="3449638"/>
            <a:ext cx="503238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5E9D5F7-F549-4677-AF91-F7D266CB54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9298" y="3565525"/>
            <a:ext cx="29848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GB" altLang="en-US" sz="1400" b="1" dirty="0">
                <a:solidFill>
                  <a:schemeClr val="bg1"/>
                </a:solidFill>
              </a:rPr>
              <a:t>0</a:t>
            </a:r>
            <a:endParaRPr lang="en-GB" altLang="en-US" sz="1400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86CC0C-EAF7-4E5F-A55E-3FDE8C17CC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3290" y="3573463"/>
            <a:ext cx="28886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GB" altLang="en-US" sz="1400" b="1" dirty="0">
                <a:solidFill>
                  <a:schemeClr val="bg1"/>
                </a:solidFill>
              </a:rPr>
              <a:t>4</a:t>
            </a:r>
            <a:endParaRPr lang="en-GB" altLang="en-US" sz="1400" dirty="0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160AB34-150B-478A-8F61-388423D964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9355" y="3571875"/>
            <a:ext cx="29046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GB" altLang="en-US" sz="1400" b="1" dirty="0">
                <a:solidFill>
                  <a:schemeClr val="bg1"/>
                </a:solidFill>
              </a:rPr>
              <a:t>8</a:t>
            </a:r>
            <a:endParaRPr lang="en-GB" altLang="en-US" sz="1400" dirty="0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F7FFE4E-19F8-4998-813D-3F20CFE29D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8611" y="3579813"/>
            <a:ext cx="35298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GB" altLang="en-US" sz="1400" b="1" dirty="0">
                <a:solidFill>
                  <a:schemeClr val="bg1"/>
                </a:solidFill>
              </a:rPr>
              <a:t>12</a:t>
            </a:r>
            <a:endParaRPr lang="en-GB" altLang="en-US" sz="1400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00A556C-613D-47AE-8785-79A108E94F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7065" y="3579813"/>
            <a:ext cx="35779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GB" altLang="en-US" sz="1400" b="1" dirty="0">
                <a:solidFill>
                  <a:schemeClr val="bg1"/>
                </a:solidFill>
              </a:rPr>
              <a:t>16</a:t>
            </a:r>
            <a:endParaRPr lang="en-GB" altLang="en-US" sz="1400" dirty="0">
              <a:solidFill>
                <a:schemeClr val="tx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88A9588-8E37-4717-B5E8-7D0310F653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1129" y="3579813"/>
            <a:ext cx="39305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GB" altLang="en-US" sz="1400" b="1" dirty="0">
                <a:solidFill>
                  <a:schemeClr val="bg1"/>
                </a:solidFill>
              </a:rPr>
              <a:t>20</a:t>
            </a:r>
            <a:endParaRPr lang="en-GB" altLang="en-US" sz="1400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1CA3E9A-F39A-41CB-BC5C-7C08F5D13D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9133" y="3592513"/>
            <a:ext cx="38343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GB" altLang="en-US" sz="1400" b="1" dirty="0">
                <a:solidFill>
                  <a:schemeClr val="bg1"/>
                </a:solidFill>
              </a:rPr>
              <a:t>24</a:t>
            </a:r>
            <a:endParaRPr lang="en-GB" altLang="en-US" sz="1400" dirty="0">
              <a:solidFill>
                <a:schemeClr val="tx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63DA96B-C861-493A-812B-C77F2BBDDC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5711" y="3592513"/>
            <a:ext cx="38504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GB" altLang="en-US" sz="1400" b="1" dirty="0">
                <a:solidFill>
                  <a:schemeClr val="bg1"/>
                </a:solidFill>
              </a:rPr>
              <a:t>28</a:t>
            </a:r>
            <a:endParaRPr lang="en-GB" altLang="en-US" sz="1400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0509FB2-A6C0-46BF-8DF4-A43E484D90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8775" y="3592513"/>
            <a:ext cx="37221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GB" altLang="en-US" sz="1400" b="1" dirty="0">
                <a:solidFill>
                  <a:schemeClr val="bg1"/>
                </a:solidFill>
              </a:rPr>
              <a:t>32</a:t>
            </a:r>
            <a:endParaRPr lang="en-GB" altLang="en-US" sz="1400" dirty="0">
              <a:solidFill>
                <a:schemeClr val="tx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5B30C96-ABFA-4807-9D28-A61B5D52C6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3638" y="3592513"/>
            <a:ext cx="37702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GB" altLang="en-US" sz="1400" b="1" dirty="0">
                <a:solidFill>
                  <a:schemeClr val="bg1"/>
                </a:solidFill>
              </a:rPr>
              <a:t>36</a:t>
            </a:r>
            <a:endParaRPr lang="en-GB" altLang="en-US" sz="1400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819577E-A8F0-4516-943B-F451BBF462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1476" y="3587750"/>
            <a:ext cx="40267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GB" altLang="en-US" sz="1400" b="1" dirty="0">
                <a:solidFill>
                  <a:schemeClr val="bg1"/>
                </a:solidFill>
              </a:rPr>
              <a:t>40</a:t>
            </a:r>
            <a:endParaRPr lang="en-GB" altLang="en-US" sz="1400" dirty="0">
              <a:solidFill>
                <a:schemeClr val="tx1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71427679-F670-4BFA-8842-A233BA15FEF4}"/>
              </a:ext>
            </a:extLst>
          </p:cNvPr>
          <p:cNvSpPr/>
          <p:nvPr/>
        </p:nvSpPr>
        <p:spPr>
          <a:xfrm>
            <a:off x="7090226" y="4876800"/>
            <a:ext cx="1130710" cy="1130710"/>
          </a:xfrm>
          <a:prstGeom prst="ellipse">
            <a:avLst/>
          </a:prstGeom>
          <a:solidFill>
            <a:srgbClr val="6A9C70"/>
          </a:solidFill>
          <a:ln>
            <a:solidFill>
              <a:srgbClr val="0874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b="1" dirty="0"/>
              <a:t>reveal</a:t>
            </a:r>
          </a:p>
        </p:txBody>
      </p:sp>
      <p:grpSp>
        <p:nvGrpSpPr>
          <p:cNvPr id="78" name="ICONS">
            <a:extLst>
              <a:ext uri="{FF2B5EF4-FFF2-40B4-BE49-F238E27FC236}">
                <a16:creationId xmlns:a16="http://schemas.microsoft.com/office/drawing/2014/main" id="{ADC27A60-D0B0-4CD2-855F-CDA5D309CD25}"/>
              </a:ext>
            </a:extLst>
          </p:cNvPr>
          <p:cNvGrpSpPr>
            <a:grpSpLocks/>
          </p:cNvGrpSpPr>
          <p:nvPr/>
        </p:nvGrpSpPr>
        <p:grpSpPr bwMode="auto">
          <a:xfrm>
            <a:off x="7480300" y="620713"/>
            <a:ext cx="1238250" cy="865187"/>
            <a:chOff x="7480751" y="621486"/>
            <a:chExt cx="1238498" cy="864000"/>
          </a:xfrm>
        </p:grpSpPr>
        <p:pic>
          <p:nvPicPr>
            <p:cNvPr id="79" name="Assessment" hidden="1">
              <a:extLst>
                <a:ext uri="{FF2B5EF4-FFF2-40B4-BE49-F238E27FC236}">
                  <a16:creationId xmlns:a16="http://schemas.microsoft.com/office/drawing/2014/main" id="{E3036A55-488C-42BF-AB98-CB97C92B46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000" y="621486"/>
              <a:ext cx="864000" cy="86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0" name="Mental and Oral Starter" hidden="1">
              <a:extLst>
                <a:ext uri="{FF2B5EF4-FFF2-40B4-BE49-F238E27FC236}">
                  <a16:creationId xmlns:a16="http://schemas.microsoft.com/office/drawing/2014/main" id="{0E4F252E-078C-4812-B856-378A3A31D2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" name="Group Work" hidden="1">
              <a:extLst>
                <a:ext uri="{FF2B5EF4-FFF2-40B4-BE49-F238E27FC236}">
                  <a16:creationId xmlns:a16="http://schemas.microsoft.com/office/drawing/2014/main" id="{B35650D2-AF24-4A0A-ABE7-5B272616FE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000" y="621486"/>
              <a:ext cx="864000" cy="86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" name="Talking Partners" hidden="1">
              <a:extLst>
                <a:ext uri="{FF2B5EF4-FFF2-40B4-BE49-F238E27FC236}">
                  <a16:creationId xmlns:a16="http://schemas.microsoft.com/office/drawing/2014/main" id="{EA721724-7824-4A2E-A22C-C0FCA8FD48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000" y="621486"/>
              <a:ext cx="864000" cy="86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3" name="Pairs" hidden="1">
              <a:extLst>
                <a:ext uri="{FF2B5EF4-FFF2-40B4-BE49-F238E27FC236}">
                  <a16:creationId xmlns:a16="http://schemas.microsoft.com/office/drawing/2014/main" id="{7C8BDB4F-A235-43C6-9B2B-607172F381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000" y="621486"/>
              <a:ext cx="864000" cy="86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" name="Individual Work" hidden="1">
              <a:extLst>
                <a:ext uri="{FF2B5EF4-FFF2-40B4-BE49-F238E27FC236}">
                  <a16:creationId xmlns:a16="http://schemas.microsoft.com/office/drawing/2014/main" id="{4D3FC7CA-492E-445B-BB13-C0BD42A11D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000" y="621486"/>
              <a:ext cx="864000" cy="86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" name="Whole Class">
              <a:extLst>
                <a:ext uri="{FF2B5EF4-FFF2-40B4-BE49-F238E27FC236}">
                  <a16:creationId xmlns:a16="http://schemas.microsoft.com/office/drawing/2014/main" id="{89BFC4F3-C353-4D3A-97E3-98DCDF1230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0751" y="621486"/>
              <a:ext cx="1238498" cy="86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4" name="Oval 33">
            <a:extLst>
              <a:ext uri="{FF2B5EF4-FFF2-40B4-BE49-F238E27FC236}">
                <a16:creationId xmlns:a16="http://schemas.microsoft.com/office/drawing/2014/main" id="{564C96B8-0A32-403A-B619-8BE6E03865D0}"/>
              </a:ext>
            </a:extLst>
          </p:cNvPr>
          <p:cNvSpPr/>
          <p:nvPr/>
        </p:nvSpPr>
        <p:spPr>
          <a:xfrm>
            <a:off x="1045029" y="5268685"/>
            <a:ext cx="1923582" cy="772885"/>
          </a:xfrm>
          <a:prstGeom prst="ellipse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5628" name="Picture 37">
            <a:extLst>
              <a:ext uri="{FF2B5EF4-FFF2-40B4-BE49-F238E27FC236}">
                <a16:creationId xmlns:a16="http://schemas.microsoft.com/office/drawing/2014/main" id="{3B8A5654-2959-414C-97AA-953D7FA22EA0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6788" y="4522788"/>
            <a:ext cx="182245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>
            <a:extLst>
              <a:ext uri="{FF2B5EF4-FFF2-40B4-BE49-F238E27FC236}">
                <a16:creationId xmlns:a16="http://schemas.microsoft.com/office/drawing/2014/main" id="{BCC05BD4-BFB9-40A4-BAAB-D4D1F46B0B9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053"/>
          <a:stretch>
            <a:fillRect/>
          </a:stretch>
        </p:blipFill>
        <p:spPr bwMode="auto">
          <a:xfrm>
            <a:off x="742950" y="2273300"/>
            <a:ext cx="7645400" cy="384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C533C37-8789-4F5C-B626-346C10FCF849}"/>
              </a:ext>
            </a:extLst>
          </p:cNvPr>
          <p:cNvSpPr/>
          <p:nvPr/>
        </p:nvSpPr>
        <p:spPr>
          <a:xfrm>
            <a:off x="503238" y="2878138"/>
            <a:ext cx="8137525" cy="15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B6B98BA-0C98-4ED4-8353-CEA756CCBF34}"/>
              </a:ext>
            </a:extLst>
          </p:cNvPr>
          <p:cNvSpPr/>
          <p:nvPr/>
        </p:nvSpPr>
        <p:spPr>
          <a:xfrm>
            <a:off x="2253256" y="738188"/>
            <a:ext cx="4637488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b="1" dirty="0"/>
              <a:t>Forward Frog Leaps</a:t>
            </a:r>
            <a:endParaRPr lang="en-GB" sz="4000" b="1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AB0045A-B80E-4D1E-889E-E5FA74C5F8CC}"/>
              </a:ext>
            </a:extLst>
          </p:cNvPr>
          <p:cNvSpPr/>
          <p:nvPr/>
        </p:nvSpPr>
        <p:spPr>
          <a:xfrm>
            <a:off x="755650" y="1503363"/>
            <a:ext cx="7632700" cy="687387"/>
          </a:xfrm>
          <a:prstGeom prst="rect">
            <a:avLst/>
          </a:prstGeom>
          <a:solidFill>
            <a:srgbClr val="FDE2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GB" sz="1600" dirty="0" err="1">
                <a:solidFill>
                  <a:schemeClr val="tx1"/>
                </a:solidFill>
              </a:rPr>
              <a:t>Tiddalick</a:t>
            </a:r>
            <a:r>
              <a:rPr lang="en-GB" sz="1600" dirty="0">
                <a:solidFill>
                  <a:schemeClr val="tx1"/>
                </a:solidFill>
              </a:rPr>
              <a:t> wants you to practise counting up in 4s in your deepest voice.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661FDDC-EACA-4DE7-9A49-DBB1999BD5B0}"/>
              </a:ext>
            </a:extLst>
          </p:cNvPr>
          <p:cNvSpPr/>
          <p:nvPr/>
        </p:nvSpPr>
        <p:spPr>
          <a:xfrm>
            <a:off x="503238" y="2878138"/>
            <a:ext cx="8137525" cy="15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3" name="Picture 47">
            <a:extLst>
              <a:ext uri="{FF2B5EF4-FFF2-40B4-BE49-F238E27FC236}">
                <a16:creationId xmlns:a16="http://schemas.microsoft.com/office/drawing/2014/main" id="{C171BF2E-9A36-4C83-985E-D0B10BD4E9E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9189"/>
          <a:stretch>
            <a:fillRect/>
          </a:stretch>
        </p:blipFill>
        <p:spPr bwMode="auto">
          <a:xfrm rot="9000000">
            <a:off x="7179944" y="3465513"/>
            <a:ext cx="503238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8">
            <a:extLst>
              <a:ext uri="{FF2B5EF4-FFF2-40B4-BE49-F238E27FC236}">
                <a16:creationId xmlns:a16="http://schemas.microsoft.com/office/drawing/2014/main" id="{EBDF2A0A-FF1A-4EAE-A1FE-5D99AA1DBA5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9189"/>
          <a:stretch>
            <a:fillRect/>
          </a:stretch>
        </p:blipFill>
        <p:spPr bwMode="auto">
          <a:xfrm rot="9000000">
            <a:off x="1469461" y="3465513"/>
            <a:ext cx="503238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0">
            <a:extLst>
              <a:ext uri="{FF2B5EF4-FFF2-40B4-BE49-F238E27FC236}">
                <a16:creationId xmlns:a16="http://schemas.microsoft.com/office/drawing/2014/main" id="{EFDCE56F-4BE5-4C86-97F5-EBF9A5679D0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9189"/>
          <a:stretch>
            <a:fillRect/>
          </a:stretch>
        </p:blipFill>
        <p:spPr bwMode="auto">
          <a:xfrm rot="9000000">
            <a:off x="2183272" y="3465513"/>
            <a:ext cx="5032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1">
            <a:extLst>
              <a:ext uri="{FF2B5EF4-FFF2-40B4-BE49-F238E27FC236}">
                <a16:creationId xmlns:a16="http://schemas.microsoft.com/office/drawing/2014/main" id="{CADB7616-2247-4E72-B8E9-84C8A1DE97B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9189"/>
          <a:stretch>
            <a:fillRect/>
          </a:stretch>
        </p:blipFill>
        <p:spPr bwMode="auto">
          <a:xfrm rot="9000000">
            <a:off x="2897082" y="3465513"/>
            <a:ext cx="5032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2">
            <a:extLst>
              <a:ext uri="{FF2B5EF4-FFF2-40B4-BE49-F238E27FC236}">
                <a16:creationId xmlns:a16="http://schemas.microsoft.com/office/drawing/2014/main" id="{0743EC79-D7E2-494F-8093-A056A3AB663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9189"/>
          <a:stretch>
            <a:fillRect/>
          </a:stretch>
        </p:blipFill>
        <p:spPr bwMode="auto">
          <a:xfrm rot="9000000">
            <a:off x="3610892" y="3465513"/>
            <a:ext cx="503238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3">
            <a:extLst>
              <a:ext uri="{FF2B5EF4-FFF2-40B4-BE49-F238E27FC236}">
                <a16:creationId xmlns:a16="http://schemas.microsoft.com/office/drawing/2014/main" id="{EA75FEE3-72EB-44EE-858E-6771036EC9D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9189"/>
          <a:stretch>
            <a:fillRect/>
          </a:stretch>
        </p:blipFill>
        <p:spPr bwMode="auto">
          <a:xfrm rot="9000000">
            <a:off x="4324703" y="3465513"/>
            <a:ext cx="5032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4">
            <a:extLst>
              <a:ext uri="{FF2B5EF4-FFF2-40B4-BE49-F238E27FC236}">
                <a16:creationId xmlns:a16="http://schemas.microsoft.com/office/drawing/2014/main" id="{E09FCA81-A2EB-41BD-86AA-BEBEE3A38ED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9189"/>
          <a:stretch>
            <a:fillRect/>
          </a:stretch>
        </p:blipFill>
        <p:spPr bwMode="auto">
          <a:xfrm rot="9000000">
            <a:off x="5038513" y="3465513"/>
            <a:ext cx="5032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5">
            <a:extLst>
              <a:ext uri="{FF2B5EF4-FFF2-40B4-BE49-F238E27FC236}">
                <a16:creationId xmlns:a16="http://schemas.microsoft.com/office/drawing/2014/main" id="{DB985000-178A-45E7-A76D-485D4C02C1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9189"/>
          <a:stretch>
            <a:fillRect/>
          </a:stretch>
        </p:blipFill>
        <p:spPr bwMode="auto">
          <a:xfrm rot="9000000">
            <a:off x="5752323" y="3465513"/>
            <a:ext cx="5032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6">
            <a:extLst>
              <a:ext uri="{FF2B5EF4-FFF2-40B4-BE49-F238E27FC236}">
                <a16:creationId xmlns:a16="http://schemas.microsoft.com/office/drawing/2014/main" id="{286D080D-62DA-4D70-99DC-DDCDF124702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9189"/>
          <a:stretch>
            <a:fillRect/>
          </a:stretch>
        </p:blipFill>
        <p:spPr bwMode="auto">
          <a:xfrm rot="9000000">
            <a:off x="6466133" y="3465513"/>
            <a:ext cx="503238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8">
            <a:extLst>
              <a:ext uri="{FF2B5EF4-FFF2-40B4-BE49-F238E27FC236}">
                <a16:creationId xmlns:a16="http://schemas.microsoft.com/office/drawing/2014/main" id="{807B4171-601A-4F44-837D-4A636B83034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9189"/>
          <a:stretch>
            <a:fillRect/>
          </a:stretch>
        </p:blipFill>
        <p:spPr bwMode="auto">
          <a:xfrm rot="9000000">
            <a:off x="7893757" y="3465513"/>
            <a:ext cx="503238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5CD0A6EB-D57A-4BB7-B11D-0659FCD09A6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9189"/>
          <a:stretch>
            <a:fillRect/>
          </a:stretch>
        </p:blipFill>
        <p:spPr bwMode="auto">
          <a:xfrm rot="9000000">
            <a:off x="755650" y="3449638"/>
            <a:ext cx="503238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" name="Rectangle 86">
            <a:extLst>
              <a:ext uri="{FF2B5EF4-FFF2-40B4-BE49-F238E27FC236}">
                <a16:creationId xmlns:a16="http://schemas.microsoft.com/office/drawing/2014/main" id="{5D9A1780-5403-405D-BC10-C3C0F1CBDB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9298" y="3565525"/>
            <a:ext cx="29848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GB" altLang="en-US" sz="1400" b="1" dirty="0">
                <a:solidFill>
                  <a:schemeClr val="bg1"/>
                </a:solidFill>
              </a:rPr>
              <a:t>0</a:t>
            </a:r>
            <a:endParaRPr lang="en-GB" altLang="en-US" sz="1400" dirty="0">
              <a:solidFill>
                <a:schemeClr val="tx1"/>
              </a:solidFill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7AEDBB2A-E5A7-472F-BC53-3066686ECC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3290" y="3573463"/>
            <a:ext cx="28886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GB" altLang="en-US" sz="1400" b="1" dirty="0">
                <a:solidFill>
                  <a:schemeClr val="bg1"/>
                </a:solidFill>
              </a:rPr>
              <a:t>4</a:t>
            </a:r>
            <a:endParaRPr lang="en-GB" altLang="en-US" sz="1400" dirty="0">
              <a:solidFill>
                <a:schemeClr val="tx1"/>
              </a:solidFill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98281EDF-AA0D-4A6C-8CB3-34E2A53662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9355" y="3571875"/>
            <a:ext cx="29046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GB" altLang="en-US" sz="1400" b="1" dirty="0">
                <a:solidFill>
                  <a:schemeClr val="bg1"/>
                </a:solidFill>
              </a:rPr>
              <a:t>8</a:t>
            </a:r>
            <a:endParaRPr lang="en-GB" altLang="en-US" sz="1400" dirty="0">
              <a:solidFill>
                <a:schemeClr val="tx1"/>
              </a:solidFill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FF5368EF-BA29-4914-B9B0-9D17401060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8611" y="3579813"/>
            <a:ext cx="35298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GB" altLang="en-US" sz="1400" b="1" dirty="0">
                <a:solidFill>
                  <a:schemeClr val="bg1"/>
                </a:solidFill>
              </a:rPr>
              <a:t>12</a:t>
            </a:r>
            <a:endParaRPr lang="en-GB" altLang="en-US" sz="1400" dirty="0">
              <a:solidFill>
                <a:schemeClr val="tx1"/>
              </a:solidFill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DD247401-ECE5-48DE-85E3-EA5FA1513A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7065" y="3579813"/>
            <a:ext cx="35779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GB" altLang="en-US" sz="1400" b="1" dirty="0">
                <a:solidFill>
                  <a:schemeClr val="bg1"/>
                </a:solidFill>
              </a:rPr>
              <a:t>16</a:t>
            </a:r>
            <a:endParaRPr lang="en-GB" altLang="en-US" sz="1400" dirty="0">
              <a:solidFill>
                <a:schemeClr val="tx1"/>
              </a:solidFill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A0033074-6E48-4956-95B8-A88D0A2C98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1129" y="3579813"/>
            <a:ext cx="39305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GB" altLang="en-US" sz="1400" b="1" dirty="0">
                <a:solidFill>
                  <a:schemeClr val="bg1"/>
                </a:solidFill>
              </a:rPr>
              <a:t>20</a:t>
            </a:r>
            <a:endParaRPr lang="en-GB" altLang="en-US" sz="1400" dirty="0">
              <a:solidFill>
                <a:schemeClr val="tx1"/>
              </a:solidFill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14F44384-95ED-4359-A8A6-F93CF60B4C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9133" y="3592513"/>
            <a:ext cx="38343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GB" altLang="en-US" sz="1400" b="1" dirty="0">
                <a:solidFill>
                  <a:schemeClr val="bg1"/>
                </a:solidFill>
              </a:rPr>
              <a:t>24</a:t>
            </a:r>
            <a:endParaRPr lang="en-GB" altLang="en-US" sz="1400" dirty="0">
              <a:solidFill>
                <a:schemeClr val="tx1"/>
              </a:solidFill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9CC10D31-E69E-4094-8333-DEBE895E2A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5711" y="3592513"/>
            <a:ext cx="38504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GB" altLang="en-US" sz="1400" b="1" dirty="0">
                <a:solidFill>
                  <a:schemeClr val="bg1"/>
                </a:solidFill>
              </a:rPr>
              <a:t>28</a:t>
            </a:r>
            <a:endParaRPr lang="en-GB" altLang="en-US" sz="1400" dirty="0">
              <a:solidFill>
                <a:schemeClr val="tx1"/>
              </a:solidFill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DDE1AC50-B4DE-4721-9CED-BA0B1F62CF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8775" y="3592513"/>
            <a:ext cx="37221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GB" altLang="en-US" sz="1400" b="1" dirty="0">
                <a:solidFill>
                  <a:schemeClr val="bg1"/>
                </a:solidFill>
              </a:rPr>
              <a:t>32</a:t>
            </a:r>
            <a:endParaRPr lang="en-GB" altLang="en-US" sz="1400" dirty="0">
              <a:solidFill>
                <a:schemeClr val="tx1"/>
              </a:solidFill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8B2EFBFE-68D3-4D40-A4C6-B97CF7E6D9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3638" y="3592513"/>
            <a:ext cx="37702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GB" altLang="en-US" sz="1400" b="1" dirty="0">
                <a:solidFill>
                  <a:schemeClr val="bg1"/>
                </a:solidFill>
              </a:rPr>
              <a:t>36</a:t>
            </a:r>
            <a:endParaRPr lang="en-GB" altLang="en-US" sz="1400" dirty="0">
              <a:solidFill>
                <a:schemeClr val="tx1"/>
              </a:solidFill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50640E08-F5B8-4AC0-9147-B741C93DFD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1476" y="3587750"/>
            <a:ext cx="40267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GB" altLang="en-US" sz="1400" b="1" dirty="0">
                <a:solidFill>
                  <a:schemeClr val="bg1"/>
                </a:solidFill>
              </a:rPr>
              <a:t>40</a:t>
            </a:r>
            <a:endParaRPr lang="en-GB" altLang="en-US" sz="1400" dirty="0">
              <a:solidFill>
                <a:schemeClr val="tx1"/>
              </a:solidFill>
            </a:endParaRPr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9AD1C30C-DB42-4ED3-9D65-298D51C37F16}"/>
              </a:ext>
            </a:extLst>
          </p:cNvPr>
          <p:cNvSpPr/>
          <p:nvPr/>
        </p:nvSpPr>
        <p:spPr>
          <a:xfrm>
            <a:off x="7090226" y="4876800"/>
            <a:ext cx="1130710" cy="1130710"/>
          </a:xfrm>
          <a:prstGeom prst="ellipse">
            <a:avLst/>
          </a:prstGeom>
          <a:solidFill>
            <a:srgbClr val="6A9C70"/>
          </a:solidFill>
          <a:ln>
            <a:solidFill>
              <a:srgbClr val="0874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b="1" dirty="0"/>
              <a:t>reveal</a:t>
            </a:r>
          </a:p>
        </p:txBody>
      </p:sp>
      <p:grpSp>
        <p:nvGrpSpPr>
          <p:cNvPr id="99" name="ICONS">
            <a:extLst>
              <a:ext uri="{FF2B5EF4-FFF2-40B4-BE49-F238E27FC236}">
                <a16:creationId xmlns:a16="http://schemas.microsoft.com/office/drawing/2014/main" id="{3C852D3D-6B29-4E53-A035-D65207738273}"/>
              </a:ext>
            </a:extLst>
          </p:cNvPr>
          <p:cNvGrpSpPr>
            <a:grpSpLocks/>
          </p:cNvGrpSpPr>
          <p:nvPr/>
        </p:nvGrpSpPr>
        <p:grpSpPr bwMode="auto">
          <a:xfrm>
            <a:off x="7480300" y="620713"/>
            <a:ext cx="1238250" cy="865187"/>
            <a:chOff x="7480751" y="621486"/>
            <a:chExt cx="1238498" cy="864000"/>
          </a:xfrm>
        </p:grpSpPr>
        <p:pic>
          <p:nvPicPr>
            <p:cNvPr id="100" name="Assessment" hidden="1">
              <a:extLst>
                <a:ext uri="{FF2B5EF4-FFF2-40B4-BE49-F238E27FC236}">
                  <a16:creationId xmlns:a16="http://schemas.microsoft.com/office/drawing/2014/main" id="{AC60FB0B-E30B-4B14-8FF5-87CD4FC670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000" y="621486"/>
              <a:ext cx="864000" cy="86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1" name="Mental and Oral Starter" hidden="1">
              <a:extLst>
                <a:ext uri="{FF2B5EF4-FFF2-40B4-BE49-F238E27FC236}">
                  <a16:creationId xmlns:a16="http://schemas.microsoft.com/office/drawing/2014/main" id="{F58011A5-22FE-4A65-8B48-1856CAF218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" name="Group Work" hidden="1">
              <a:extLst>
                <a:ext uri="{FF2B5EF4-FFF2-40B4-BE49-F238E27FC236}">
                  <a16:creationId xmlns:a16="http://schemas.microsoft.com/office/drawing/2014/main" id="{E78FC41E-9D75-4C61-AB85-78134BBE89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000" y="621486"/>
              <a:ext cx="864000" cy="86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" name="Talking Partners" hidden="1">
              <a:extLst>
                <a:ext uri="{FF2B5EF4-FFF2-40B4-BE49-F238E27FC236}">
                  <a16:creationId xmlns:a16="http://schemas.microsoft.com/office/drawing/2014/main" id="{A27E31F9-CD5D-41A1-ABD9-2FF13B2211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000" y="621486"/>
              <a:ext cx="864000" cy="86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" name="Pairs" hidden="1">
              <a:extLst>
                <a:ext uri="{FF2B5EF4-FFF2-40B4-BE49-F238E27FC236}">
                  <a16:creationId xmlns:a16="http://schemas.microsoft.com/office/drawing/2014/main" id="{8C24A885-6757-4649-A558-F851170F30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000" y="621486"/>
              <a:ext cx="864000" cy="86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" name="Individual Work" hidden="1">
              <a:extLst>
                <a:ext uri="{FF2B5EF4-FFF2-40B4-BE49-F238E27FC236}">
                  <a16:creationId xmlns:a16="http://schemas.microsoft.com/office/drawing/2014/main" id="{BF2EDAD4-0946-4430-B0CE-51850DAE83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000" y="621486"/>
              <a:ext cx="864000" cy="86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6" name="Whole Class">
              <a:extLst>
                <a:ext uri="{FF2B5EF4-FFF2-40B4-BE49-F238E27FC236}">
                  <a16:creationId xmlns:a16="http://schemas.microsoft.com/office/drawing/2014/main" id="{719C8249-8841-48A2-B9A1-0F426BB3AA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0751" y="621486"/>
              <a:ext cx="1238498" cy="86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" name="Oval 26">
            <a:extLst>
              <a:ext uri="{FF2B5EF4-FFF2-40B4-BE49-F238E27FC236}">
                <a16:creationId xmlns:a16="http://schemas.microsoft.com/office/drawing/2014/main" id="{30B94F85-E785-4068-8D38-01F8263D9598}"/>
              </a:ext>
            </a:extLst>
          </p:cNvPr>
          <p:cNvSpPr/>
          <p:nvPr/>
        </p:nvSpPr>
        <p:spPr>
          <a:xfrm>
            <a:off x="1045029" y="5268685"/>
            <a:ext cx="1923582" cy="772885"/>
          </a:xfrm>
          <a:prstGeom prst="ellipse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6652" name="Picture 37">
            <a:extLst>
              <a:ext uri="{FF2B5EF4-FFF2-40B4-BE49-F238E27FC236}">
                <a16:creationId xmlns:a16="http://schemas.microsoft.com/office/drawing/2014/main" id="{367EEE06-14EC-44EC-AC04-09ACDED9BF4D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6788" y="4522788"/>
            <a:ext cx="182245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</p:childTnLst>
        </p:cTn>
      </p:par>
    </p:tnLst>
    <p:bldLst>
      <p:bldP spid="87" grpId="0"/>
      <p:bldP spid="88" grpId="0"/>
      <p:bldP spid="89" grpId="0"/>
      <p:bldP spid="90" grpId="0"/>
      <p:bldP spid="91" grpId="0"/>
      <p:bldP spid="92" grpId="0"/>
      <p:bldP spid="93" grpId="0"/>
      <p:bldP spid="94" grpId="0"/>
      <p:bldP spid="95" grpId="0"/>
      <p:bldP spid="96" grpId="0"/>
      <p:bldP spid="9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>
            <a:extLst>
              <a:ext uri="{FF2B5EF4-FFF2-40B4-BE49-F238E27FC236}">
                <a16:creationId xmlns:a16="http://schemas.microsoft.com/office/drawing/2014/main" id="{C6404556-A3BC-40BF-A3F8-D545B541571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053"/>
          <a:stretch>
            <a:fillRect/>
          </a:stretch>
        </p:blipFill>
        <p:spPr bwMode="auto">
          <a:xfrm>
            <a:off x="742950" y="2273300"/>
            <a:ext cx="7645400" cy="384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5D166EA-3006-4238-BE98-17041B64A9F1}"/>
              </a:ext>
            </a:extLst>
          </p:cNvPr>
          <p:cNvSpPr/>
          <p:nvPr/>
        </p:nvSpPr>
        <p:spPr>
          <a:xfrm>
            <a:off x="503238" y="2878138"/>
            <a:ext cx="8137525" cy="15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BAE765B-C3D1-4308-9327-85B1A91A7BFE}"/>
              </a:ext>
            </a:extLst>
          </p:cNvPr>
          <p:cNvSpPr/>
          <p:nvPr/>
        </p:nvSpPr>
        <p:spPr>
          <a:xfrm>
            <a:off x="2253256" y="738188"/>
            <a:ext cx="4637488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b="1" dirty="0"/>
              <a:t>Forward Frog Leaps</a:t>
            </a:r>
            <a:endParaRPr lang="en-GB" sz="4000" b="1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00E1CEC-55D5-4FED-8717-E901987AE62D}"/>
              </a:ext>
            </a:extLst>
          </p:cNvPr>
          <p:cNvSpPr/>
          <p:nvPr/>
        </p:nvSpPr>
        <p:spPr>
          <a:xfrm>
            <a:off x="755650" y="1503363"/>
            <a:ext cx="7632700" cy="687387"/>
          </a:xfrm>
          <a:prstGeom prst="rect">
            <a:avLst/>
          </a:prstGeom>
          <a:solidFill>
            <a:srgbClr val="FDE2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GB" sz="1600" dirty="0" err="1">
                <a:solidFill>
                  <a:schemeClr val="tx1"/>
                </a:solidFill>
              </a:rPr>
              <a:t>Tiddalick</a:t>
            </a:r>
            <a:r>
              <a:rPr lang="en-GB" sz="1600" dirty="0">
                <a:solidFill>
                  <a:schemeClr val="tx1"/>
                </a:solidFill>
              </a:rPr>
              <a:t> wants you to practise counting up in 4s while jumping like a frog.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C6D0D58-C4A3-4B01-B204-1D516BDD8D91}"/>
              </a:ext>
            </a:extLst>
          </p:cNvPr>
          <p:cNvSpPr/>
          <p:nvPr/>
        </p:nvSpPr>
        <p:spPr>
          <a:xfrm>
            <a:off x="503238" y="2878138"/>
            <a:ext cx="8137525" cy="15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3" name="Picture 47">
            <a:extLst>
              <a:ext uri="{FF2B5EF4-FFF2-40B4-BE49-F238E27FC236}">
                <a16:creationId xmlns:a16="http://schemas.microsoft.com/office/drawing/2014/main" id="{2F295042-F79F-45AB-9D5F-A289005710F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9189"/>
          <a:stretch>
            <a:fillRect/>
          </a:stretch>
        </p:blipFill>
        <p:spPr bwMode="auto">
          <a:xfrm rot="9000000">
            <a:off x="7179944" y="3465513"/>
            <a:ext cx="503238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8">
            <a:extLst>
              <a:ext uri="{FF2B5EF4-FFF2-40B4-BE49-F238E27FC236}">
                <a16:creationId xmlns:a16="http://schemas.microsoft.com/office/drawing/2014/main" id="{019923B5-94E6-4735-AE11-FAD8802F99C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9189"/>
          <a:stretch>
            <a:fillRect/>
          </a:stretch>
        </p:blipFill>
        <p:spPr bwMode="auto">
          <a:xfrm rot="9000000">
            <a:off x="1469461" y="3465513"/>
            <a:ext cx="503238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0">
            <a:extLst>
              <a:ext uri="{FF2B5EF4-FFF2-40B4-BE49-F238E27FC236}">
                <a16:creationId xmlns:a16="http://schemas.microsoft.com/office/drawing/2014/main" id="{4C0801FD-DEAF-493E-B2D1-9FFB1E03E2D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9189"/>
          <a:stretch>
            <a:fillRect/>
          </a:stretch>
        </p:blipFill>
        <p:spPr bwMode="auto">
          <a:xfrm rot="9000000">
            <a:off x="2183272" y="3465513"/>
            <a:ext cx="5032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1">
            <a:extLst>
              <a:ext uri="{FF2B5EF4-FFF2-40B4-BE49-F238E27FC236}">
                <a16:creationId xmlns:a16="http://schemas.microsoft.com/office/drawing/2014/main" id="{36E9D83A-D30E-4403-85BC-69B4C947D72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9189"/>
          <a:stretch>
            <a:fillRect/>
          </a:stretch>
        </p:blipFill>
        <p:spPr bwMode="auto">
          <a:xfrm rot="9000000">
            <a:off x="2897082" y="3465513"/>
            <a:ext cx="5032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2">
            <a:extLst>
              <a:ext uri="{FF2B5EF4-FFF2-40B4-BE49-F238E27FC236}">
                <a16:creationId xmlns:a16="http://schemas.microsoft.com/office/drawing/2014/main" id="{3A03722F-2120-478E-924F-2634F33B7C4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9189"/>
          <a:stretch>
            <a:fillRect/>
          </a:stretch>
        </p:blipFill>
        <p:spPr bwMode="auto">
          <a:xfrm rot="9000000">
            <a:off x="3610892" y="3465513"/>
            <a:ext cx="503238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3">
            <a:extLst>
              <a:ext uri="{FF2B5EF4-FFF2-40B4-BE49-F238E27FC236}">
                <a16:creationId xmlns:a16="http://schemas.microsoft.com/office/drawing/2014/main" id="{652DFFE2-066D-4358-B6B1-5EFE52F322F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9189"/>
          <a:stretch>
            <a:fillRect/>
          </a:stretch>
        </p:blipFill>
        <p:spPr bwMode="auto">
          <a:xfrm rot="9000000">
            <a:off x="4324703" y="3465513"/>
            <a:ext cx="5032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4">
            <a:extLst>
              <a:ext uri="{FF2B5EF4-FFF2-40B4-BE49-F238E27FC236}">
                <a16:creationId xmlns:a16="http://schemas.microsoft.com/office/drawing/2014/main" id="{FB50E89C-0FE5-4745-A43F-9F5FC182E1E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9189"/>
          <a:stretch>
            <a:fillRect/>
          </a:stretch>
        </p:blipFill>
        <p:spPr bwMode="auto">
          <a:xfrm rot="9000000">
            <a:off x="5038513" y="3465513"/>
            <a:ext cx="5032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5">
            <a:extLst>
              <a:ext uri="{FF2B5EF4-FFF2-40B4-BE49-F238E27FC236}">
                <a16:creationId xmlns:a16="http://schemas.microsoft.com/office/drawing/2014/main" id="{DFDAEECC-7422-49FC-A1C1-98F57B65E84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9189"/>
          <a:stretch>
            <a:fillRect/>
          </a:stretch>
        </p:blipFill>
        <p:spPr bwMode="auto">
          <a:xfrm rot="9000000">
            <a:off x="5752323" y="3465513"/>
            <a:ext cx="5032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6">
            <a:extLst>
              <a:ext uri="{FF2B5EF4-FFF2-40B4-BE49-F238E27FC236}">
                <a16:creationId xmlns:a16="http://schemas.microsoft.com/office/drawing/2014/main" id="{A5D35CC6-5DB6-4E82-8BB7-E3C26D24E2D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9189"/>
          <a:stretch>
            <a:fillRect/>
          </a:stretch>
        </p:blipFill>
        <p:spPr bwMode="auto">
          <a:xfrm rot="9000000">
            <a:off x="6466133" y="3465513"/>
            <a:ext cx="503238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8">
            <a:extLst>
              <a:ext uri="{FF2B5EF4-FFF2-40B4-BE49-F238E27FC236}">
                <a16:creationId xmlns:a16="http://schemas.microsoft.com/office/drawing/2014/main" id="{08030147-1B8D-42A9-B33B-90FFD6D56FE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9189"/>
          <a:stretch>
            <a:fillRect/>
          </a:stretch>
        </p:blipFill>
        <p:spPr bwMode="auto">
          <a:xfrm rot="9000000">
            <a:off x="7893757" y="3465513"/>
            <a:ext cx="503238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2DD598D9-D463-4AF4-A72C-DD8BBB0FE25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9189"/>
          <a:stretch>
            <a:fillRect/>
          </a:stretch>
        </p:blipFill>
        <p:spPr bwMode="auto">
          <a:xfrm rot="9000000">
            <a:off x="755650" y="3449638"/>
            <a:ext cx="503238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2CDD58BB-19BF-41DF-90E0-3FEF74A157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9298" y="3565525"/>
            <a:ext cx="29848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GB" altLang="en-US" sz="1400" b="1" dirty="0">
                <a:solidFill>
                  <a:schemeClr val="bg1"/>
                </a:solidFill>
              </a:rPr>
              <a:t>0</a:t>
            </a:r>
            <a:endParaRPr lang="en-GB" altLang="en-US" sz="1400" dirty="0">
              <a:solidFill>
                <a:schemeClr val="tx1"/>
              </a:solidFill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95E5665A-8E75-4A3D-A133-DA4FEF2477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3290" y="3573463"/>
            <a:ext cx="28886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GB" altLang="en-US" sz="1400" b="1" dirty="0">
                <a:solidFill>
                  <a:schemeClr val="bg1"/>
                </a:solidFill>
              </a:rPr>
              <a:t>4</a:t>
            </a:r>
            <a:endParaRPr lang="en-GB" altLang="en-US" sz="1400" dirty="0">
              <a:solidFill>
                <a:schemeClr val="tx1"/>
              </a:solidFill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750FD746-8E44-404B-ADF3-6279E9EC26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9355" y="3571875"/>
            <a:ext cx="29046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GB" altLang="en-US" sz="1400" b="1" dirty="0">
                <a:solidFill>
                  <a:schemeClr val="bg1"/>
                </a:solidFill>
              </a:rPr>
              <a:t>8</a:t>
            </a:r>
            <a:endParaRPr lang="en-GB" altLang="en-US" sz="1400" dirty="0">
              <a:solidFill>
                <a:schemeClr val="tx1"/>
              </a:solidFill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F41C89A8-2D01-4E28-A0DF-3A5E32C2F5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8611" y="3579813"/>
            <a:ext cx="35298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GB" altLang="en-US" sz="1400" b="1" dirty="0">
                <a:solidFill>
                  <a:schemeClr val="bg1"/>
                </a:solidFill>
              </a:rPr>
              <a:t>12</a:t>
            </a:r>
            <a:endParaRPr lang="en-GB" altLang="en-US" sz="1400" dirty="0">
              <a:solidFill>
                <a:schemeClr val="tx1"/>
              </a:solidFill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16F5413C-EBC4-4B2E-82FC-0284CA25BC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7065" y="3579813"/>
            <a:ext cx="35779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GB" altLang="en-US" sz="1400" b="1" dirty="0">
                <a:solidFill>
                  <a:schemeClr val="bg1"/>
                </a:solidFill>
              </a:rPr>
              <a:t>16</a:t>
            </a:r>
            <a:endParaRPr lang="en-GB" altLang="en-US" sz="1400" dirty="0">
              <a:solidFill>
                <a:schemeClr val="tx1"/>
              </a:solidFill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F3043130-D071-4510-9DA3-1A210DA8EC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1129" y="3579813"/>
            <a:ext cx="39305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GB" altLang="en-US" sz="1400" b="1" dirty="0">
                <a:solidFill>
                  <a:schemeClr val="bg1"/>
                </a:solidFill>
              </a:rPr>
              <a:t>20</a:t>
            </a:r>
            <a:endParaRPr lang="en-GB" altLang="en-US" sz="1400" dirty="0">
              <a:solidFill>
                <a:schemeClr val="tx1"/>
              </a:solidFill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4ED03243-9882-4C3F-8AAA-F18E31BA74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9133" y="3592513"/>
            <a:ext cx="38343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GB" altLang="en-US" sz="1400" b="1" dirty="0">
                <a:solidFill>
                  <a:schemeClr val="bg1"/>
                </a:solidFill>
              </a:rPr>
              <a:t>24</a:t>
            </a:r>
            <a:endParaRPr lang="en-GB" altLang="en-US" sz="1400" dirty="0">
              <a:solidFill>
                <a:schemeClr val="tx1"/>
              </a:solidFill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E18E7074-5C99-4107-844A-01AAB36B6E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5711" y="3592513"/>
            <a:ext cx="38504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GB" altLang="en-US" sz="1400" b="1" dirty="0">
                <a:solidFill>
                  <a:schemeClr val="bg1"/>
                </a:solidFill>
              </a:rPr>
              <a:t>28</a:t>
            </a:r>
            <a:endParaRPr lang="en-GB" altLang="en-US" sz="1400" dirty="0">
              <a:solidFill>
                <a:schemeClr val="tx1"/>
              </a:solidFill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8C847C5E-D5F6-40A1-BE47-CB81471084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8775" y="3592513"/>
            <a:ext cx="37221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GB" altLang="en-US" sz="1400" b="1" dirty="0">
                <a:solidFill>
                  <a:schemeClr val="bg1"/>
                </a:solidFill>
              </a:rPr>
              <a:t>32</a:t>
            </a:r>
            <a:endParaRPr lang="en-GB" altLang="en-US" sz="1400" dirty="0">
              <a:solidFill>
                <a:schemeClr val="tx1"/>
              </a:solidFill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374BA998-34F6-4CD7-A7C7-6C03AED9EF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3638" y="3592513"/>
            <a:ext cx="37702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GB" altLang="en-US" sz="1400" b="1" dirty="0">
                <a:solidFill>
                  <a:schemeClr val="bg1"/>
                </a:solidFill>
              </a:rPr>
              <a:t>36</a:t>
            </a:r>
            <a:endParaRPr lang="en-GB" altLang="en-US" sz="1400" dirty="0">
              <a:solidFill>
                <a:schemeClr val="tx1"/>
              </a:solidFill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A12CA634-4E7D-4B47-9A75-734255BE61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1476" y="3587750"/>
            <a:ext cx="40267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GB" altLang="en-US" sz="1400" b="1" dirty="0">
                <a:solidFill>
                  <a:schemeClr val="bg1"/>
                </a:solidFill>
              </a:rPr>
              <a:t>40</a:t>
            </a:r>
            <a:endParaRPr lang="en-GB" altLang="en-US" sz="1400" dirty="0">
              <a:solidFill>
                <a:schemeClr val="tx1"/>
              </a:solidFill>
            </a:endParaRP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C4CCC2C0-DD8F-497F-BB73-4C70834617FA}"/>
              </a:ext>
            </a:extLst>
          </p:cNvPr>
          <p:cNvSpPr/>
          <p:nvPr/>
        </p:nvSpPr>
        <p:spPr>
          <a:xfrm>
            <a:off x="7090226" y="4876800"/>
            <a:ext cx="1130710" cy="1130710"/>
          </a:xfrm>
          <a:prstGeom prst="ellipse">
            <a:avLst/>
          </a:prstGeom>
          <a:solidFill>
            <a:srgbClr val="6A9C70"/>
          </a:solidFill>
          <a:ln>
            <a:solidFill>
              <a:srgbClr val="0874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b="1" dirty="0"/>
              <a:t>reveal</a:t>
            </a:r>
          </a:p>
        </p:txBody>
      </p:sp>
      <p:grpSp>
        <p:nvGrpSpPr>
          <p:cNvPr id="87" name="ICONS">
            <a:extLst>
              <a:ext uri="{FF2B5EF4-FFF2-40B4-BE49-F238E27FC236}">
                <a16:creationId xmlns:a16="http://schemas.microsoft.com/office/drawing/2014/main" id="{95D32E7A-20F6-4228-9B1B-C921F0C4A798}"/>
              </a:ext>
            </a:extLst>
          </p:cNvPr>
          <p:cNvGrpSpPr>
            <a:grpSpLocks/>
          </p:cNvGrpSpPr>
          <p:nvPr/>
        </p:nvGrpSpPr>
        <p:grpSpPr bwMode="auto">
          <a:xfrm>
            <a:off x="7480300" y="620713"/>
            <a:ext cx="1238250" cy="865187"/>
            <a:chOff x="7480751" y="621486"/>
            <a:chExt cx="1238498" cy="864000"/>
          </a:xfrm>
        </p:grpSpPr>
        <p:pic>
          <p:nvPicPr>
            <p:cNvPr id="88" name="Assessment" hidden="1">
              <a:extLst>
                <a:ext uri="{FF2B5EF4-FFF2-40B4-BE49-F238E27FC236}">
                  <a16:creationId xmlns:a16="http://schemas.microsoft.com/office/drawing/2014/main" id="{6A10EED1-4488-4F0C-90B3-C3FEFC8A68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000" y="621486"/>
              <a:ext cx="864000" cy="86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9" name="Mental and Oral Starter" hidden="1">
              <a:extLst>
                <a:ext uri="{FF2B5EF4-FFF2-40B4-BE49-F238E27FC236}">
                  <a16:creationId xmlns:a16="http://schemas.microsoft.com/office/drawing/2014/main" id="{7ABA1236-D4F0-4B22-AF05-0F03159E2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0" name="Group Work" hidden="1">
              <a:extLst>
                <a:ext uri="{FF2B5EF4-FFF2-40B4-BE49-F238E27FC236}">
                  <a16:creationId xmlns:a16="http://schemas.microsoft.com/office/drawing/2014/main" id="{12E71FF7-37F1-4565-B755-90A9B9DE87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000" y="621486"/>
              <a:ext cx="864000" cy="86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1" name="Talking Partners" hidden="1">
              <a:extLst>
                <a:ext uri="{FF2B5EF4-FFF2-40B4-BE49-F238E27FC236}">
                  <a16:creationId xmlns:a16="http://schemas.microsoft.com/office/drawing/2014/main" id="{A2CAD5CB-1D06-401B-BB2E-E9BEDED3A2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000" y="621486"/>
              <a:ext cx="864000" cy="86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" name="Pairs" hidden="1">
              <a:extLst>
                <a:ext uri="{FF2B5EF4-FFF2-40B4-BE49-F238E27FC236}">
                  <a16:creationId xmlns:a16="http://schemas.microsoft.com/office/drawing/2014/main" id="{38295B3D-C853-4A8F-BCBE-2C680DA860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000" y="621486"/>
              <a:ext cx="864000" cy="86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" name="Individual Work" hidden="1">
              <a:extLst>
                <a:ext uri="{FF2B5EF4-FFF2-40B4-BE49-F238E27FC236}">
                  <a16:creationId xmlns:a16="http://schemas.microsoft.com/office/drawing/2014/main" id="{B77ECBFF-1936-4DE3-B776-9898A8C254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000" y="621486"/>
              <a:ext cx="864000" cy="86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" name="Whole Class">
              <a:extLst>
                <a:ext uri="{FF2B5EF4-FFF2-40B4-BE49-F238E27FC236}">
                  <a16:creationId xmlns:a16="http://schemas.microsoft.com/office/drawing/2014/main" id="{788A1245-926C-4F8E-A973-D80A4B63EB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0751" y="621486"/>
              <a:ext cx="1238498" cy="86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" name="Oval 26">
            <a:extLst>
              <a:ext uri="{FF2B5EF4-FFF2-40B4-BE49-F238E27FC236}">
                <a16:creationId xmlns:a16="http://schemas.microsoft.com/office/drawing/2014/main" id="{494EA63A-347C-476A-884D-9098CDBBDEA1}"/>
              </a:ext>
            </a:extLst>
          </p:cNvPr>
          <p:cNvSpPr/>
          <p:nvPr/>
        </p:nvSpPr>
        <p:spPr>
          <a:xfrm>
            <a:off x="1045029" y="5268685"/>
            <a:ext cx="1923582" cy="772885"/>
          </a:xfrm>
          <a:prstGeom prst="ellipse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7676" name="Picture 37">
            <a:extLst>
              <a:ext uri="{FF2B5EF4-FFF2-40B4-BE49-F238E27FC236}">
                <a16:creationId xmlns:a16="http://schemas.microsoft.com/office/drawing/2014/main" id="{4A5269DF-D78A-437E-95DA-5B38666FB541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6788" y="4522788"/>
            <a:ext cx="182245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</p:childTnLst>
        </p:cTn>
      </p:par>
    </p:tnLst>
    <p:bldLst>
      <p:bldP spid="75" grpId="0"/>
      <p:bldP spid="76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8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">
            <a:extLst>
              <a:ext uri="{FF2B5EF4-FFF2-40B4-BE49-F238E27FC236}">
                <a16:creationId xmlns:a16="http://schemas.microsoft.com/office/drawing/2014/main" id="{79B6662C-919D-4477-80CB-79108F72C1E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053"/>
          <a:stretch>
            <a:fillRect/>
          </a:stretch>
        </p:blipFill>
        <p:spPr bwMode="auto">
          <a:xfrm>
            <a:off x="742950" y="2273300"/>
            <a:ext cx="7645400" cy="384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F68013F-619E-456D-A6CA-3D843B4C0417}"/>
              </a:ext>
            </a:extLst>
          </p:cNvPr>
          <p:cNvSpPr/>
          <p:nvPr/>
        </p:nvSpPr>
        <p:spPr>
          <a:xfrm>
            <a:off x="503238" y="2878138"/>
            <a:ext cx="8137525" cy="13731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212A19C-E9E3-42E4-A4B7-D2719D6DC59D}"/>
              </a:ext>
            </a:extLst>
          </p:cNvPr>
          <p:cNvSpPr/>
          <p:nvPr/>
        </p:nvSpPr>
        <p:spPr>
          <a:xfrm>
            <a:off x="2253256" y="738188"/>
            <a:ext cx="4637488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b="1" dirty="0"/>
              <a:t>Forward Frog Leaps</a:t>
            </a:r>
            <a:endParaRPr lang="en-GB" sz="4000" b="1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51B2905-4A02-49A2-A8B0-B4616A630A53}"/>
              </a:ext>
            </a:extLst>
          </p:cNvPr>
          <p:cNvSpPr/>
          <p:nvPr/>
        </p:nvSpPr>
        <p:spPr>
          <a:xfrm>
            <a:off x="755650" y="1503363"/>
            <a:ext cx="7632700" cy="687387"/>
          </a:xfrm>
          <a:prstGeom prst="rect">
            <a:avLst/>
          </a:prstGeom>
          <a:solidFill>
            <a:srgbClr val="FDE2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GB" sz="1600" dirty="0">
                <a:solidFill>
                  <a:schemeClr val="tx1"/>
                </a:solidFill>
              </a:rPr>
              <a:t>Oh no! </a:t>
            </a:r>
            <a:r>
              <a:rPr lang="en-GB" sz="1600" dirty="0" err="1">
                <a:solidFill>
                  <a:schemeClr val="tx1"/>
                </a:solidFill>
              </a:rPr>
              <a:t>Tiddalick</a:t>
            </a:r>
            <a:r>
              <a:rPr lang="en-GB" sz="1600" dirty="0">
                <a:solidFill>
                  <a:schemeClr val="tx1"/>
                </a:solidFill>
              </a:rPr>
              <a:t> has lost some of the numbers.</a:t>
            </a:r>
          </a:p>
          <a:p>
            <a:pPr algn="ctr"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GB" sz="1600" dirty="0">
                <a:solidFill>
                  <a:schemeClr val="tx1"/>
                </a:solidFill>
              </a:rPr>
              <a:t>How could he find out the missing numbers?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A11ADD8-3E85-4566-99F6-C9A115DFBFEF}"/>
              </a:ext>
            </a:extLst>
          </p:cNvPr>
          <p:cNvSpPr/>
          <p:nvPr/>
        </p:nvSpPr>
        <p:spPr>
          <a:xfrm>
            <a:off x="503238" y="2878138"/>
            <a:ext cx="8137525" cy="15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3" name="Picture 47">
            <a:extLst>
              <a:ext uri="{FF2B5EF4-FFF2-40B4-BE49-F238E27FC236}">
                <a16:creationId xmlns:a16="http://schemas.microsoft.com/office/drawing/2014/main" id="{76F425E9-B5DE-4470-91F6-0BC649B7F6A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9189"/>
          <a:stretch>
            <a:fillRect/>
          </a:stretch>
        </p:blipFill>
        <p:spPr bwMode="auto">
          <a:xfrm rot="9000000">
            <a:off x="7179944" y="3465513"/>
            <a:ext cx="503238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8">
            <a:extLst>
              <a:ext uri="{FF2B5EF4-FFF2-40B4-BE49-F238E27FC236}">
                <a16:creationId xmlns:a16="http://schemas.microsoft.com/office/drawing/2014/main" id="{A612C450-F813-4126-B477-9F2F3CFAFCB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9189"/>
          <a:stretch>
            <a:fillRect/>
          </a:stretch>
        </p:blipFill>
        <p:spPr bwMode="auto">
          <a:xfrm rot="9000000">
            <a:off x="1469461" y="3465513"/>
            <a:ext cx="503238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0">
            <a:extLst>
              <a:ext uri="{FF2B5EF4-FFF2-40B4-BE49-F238E27FC236}">
                <a16:creationId xmlns:a16="http://schemas.microsoft.com/office/drawing/2014/main" id="{01B173C0-52AB-4A98-84BE-99492A9CC12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9189"/>
          <a:stretch>
            <a:fillRect/>
          </a:stretch>
        </p:blipFill>
        <p:spPr bwMode="auto">
          <a:xfrm rot="9000000">
            <a:off x="2183272" y="3465513"/>
            <a:ext cx="5032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1">
            <a:extLst>
              <a:ext uri="{FF2B5EF4-FFF2-40B4-BE49-F238E27FC236}">
                <a16:creationId xmlns:a16="http://schemas.microsoft.com/office/drawing/2014/main" id="{110D28BF-B61C-4E6C-9EA7-059C03E85F0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9189"/>
          <a:stretch>
            <a:fillRect/>
          </a:stretch>
        </p:blipFill>
        <p:spPr bwMode="auto">
          <a:xfrm rot="9000000">
            <a:off x="2897082" y="3465513"/>
            <a:ext cx="5032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2">
            <a:extLst>
              <a:ext uri="{FF2B5EF4-FFF2-40B4-BE49-F238E27FC236}">
                <a16:creationId xmlns:a16="http://schemas.microsoft.com/office/drawing/2014/main" id="{BCFC73EA-3C0F-4D13-B34A-E58B56DF260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9189"/>
          <a:stretch>
            <a:fillRect/>
          </a:stretch>
        </p:blipFill>
        <p:spPr bwMode="auto">
          <a:xfrm rot="9000000">
            <a:off x="3610892" y="3465513"/>
            <a:ext cx="503238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3">
            <a:extLst>
              <a:ext uri="{FF2B5EF4-FFF2-40B4-BE49-F238E27FC236}">
                <a16:creationId xmlns:a16="http://schemas.microsoft.com/office/drawing/2014/main" id="{151AC323-5F6A-42A8-8D82-D40CE5D1E09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9189"/>
          <a:stretch>
            <a:fillRect/>
          </a:stretch>
        </p:blipFill>
        <p:spPr bwMode="auto">
          <a:xfrm rot="9000000">
            <a:off x="4324703" y="3465513"/>
            <a:ext cx="5032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4">
            <a:extLst>
              <a:ext uri="{FF2B5EF4-FFF2-40B4-BE49-F238E27FC236}">
                <a16:creationId xmlns:a16="http://schemas.microsoft.com/office/drawing/2014/main" id="{0B04255A-FA71-43A0-8959-99351BF2F5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9189"/>
          <a:stretch>
            <a:fillRect/>
          </a:stretch>
        </p:blipFill>
        <p:spPr bwMode="auto">
          <a:xfrm rot="9000000">
            <a:off x="5038513" y="3465513"/>
            <a:ext cx="5032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5">
            <a:extLst>
              <a:ext uri="{FF2B5EF4-FFF2-40B4-BE49-F238E27FC236}">
                <a16:creationId xmlns:a16="http://schemas.microsoft.com/office/drawing/2014/main" id="{110D9CD2-0643-4E72-A101-402770F68F8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9189"/>
          <a:stretch>
            <a:fillRect/>
          </a:stretch>
        </p:blipFill>
        <p:spPr bwMode="auto">
          <a:xfrm rot="9000000">
            <a:off x="5752323" y="3465513"/>
            <a:ext cx="5032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6">
            <a:extLst>
              <a:ext uri="{FF2B5EF4-FFF2-40B4-BE49-F238E27FC236}">
                <a16:creationId xmlns:a16="http://schemas.microsoft.com/office/drawing/2014/main" id="{8560627A-CA49-4156-A6FB-FA270468D9F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9189"/>
          <a:stretch>
            <a:fillRect/>
          </a:stretch>
        </p:blipFill>
        <p:spPr bwMode="auto">
          <a:xfrm rot="9000000">
            <a:off x="6466133" y="3465513"/>
            <a:ext cx="503238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8">
            <a:extLst>
              <a:ext uri="{FF2B5EF4-FFF2-40B4-BE49-F238E27FC236}">
                <a16:creationId xmlns:a16="http://schemas.microsoft.com/office/drawing/2014/main" id="{0FE1CEBF-ACA2-4240-90CC-71EBFDE0610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9189"/>
          <a:stretch>
            <a:fillRect/>
          </a:stretch>
        </p:blipFill>
        <p:spPr bwMode="auto">
          <a:xfrm rot="9000000">
            <a:off x="7893757" y="3465513"/>
            <a:ext cx="503238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46CB3C8F-83E7-4C86-9D93-1834E189D1F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9189"/>
          <a:stretch>
            <a:fillRect/>
          </a:stretch>
        </p:blipFill>
        <p:spPr bwMode="auto">
          <a:xfrm rot="9000000">
            <a:off x="755650" y="3449638"/>
            <a:ext cx="503238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0AE39C3-69A2-4665-AEE8-D7DE6EA266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9298" y="3565525"/>
            <a:ext cx="29848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GB" altLang="en-US" sz="1400" b="1" dirty="0">
                <a:solidFill>
                  <a:schemeClr val="bg1"/>
                </a:solidFill>
              </a:rPr>
              <a:t>0</a:t>
            </a:r>
            <a:endParaRPr lang="en-GB" altLang="en-US" sz="1400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068423C-DBE2-4DF9-9BC4-AF45E91B41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3290" y="3573463"/>
            <a:ext cx="28886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GB" altLang="en-US" sz="1400" b="1" dirty="0">
                <a:solidFill>
                  <a:schemeClr val="bg1"/>
                </a:solidFill>
              </a:rPr>
              <a:t>4</a:t>
            </a:r>
            <a:endParaRPr lang="en-GB" altLang="en-US" sz="1400" dirty="0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81C378E-94E7-4D10-807E-E8C492C9C7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9355" y="3571875"/>
            <a:ext cx="29046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GB" altLang="en-US" sz="1400" b="1" dirty="0">
                <a:solidFill>
                  <a:schemeClr val="bg1"/>
                </a:solidFill>
              </a:rPr>
              <a:t>8</a:t>
            </a:r>
            <a:endParaRPr lang="en-GB" altLang="en-US" sz="1400" dirty="0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DED94D5-508F-4301-AF0E-931C0AEF1B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8611" y="3579813"/>
            <a:ext cx="35298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GB" altLang="en-US" sz="1400" b="1" dirty="0">
                <a:solidFill>
                  <a:schemeClr val="bg1"/>
                </a:solidFill>
              </a:rPr>
              <a:t>12</a:t>
            </a:r>
            <a:endParaRPr lang="en-GB" altLang="en-US" sz="1400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29BE4BC-0D0E-4904-8FB1-2F14C26012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7065" y="3579813"/>
            <a:ext cx="35779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GB" altLang="en-US" sz="1400" b="1" dirty="0">
                <a:solidFill>
                  <a:schemeClr val="bg1"/>
                </a:solidFill>
              </a:rPr>
              <a:t>16</a:t>
            </a:r>
            <a:endParaRPr lang="en-GB" altLang="en-US" sz="1400" dirty="0">
              <a:solidFill>
                <a:schemeClr val="tx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5067C87-C7B8-44E7-B6ED-8EE876E1B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1129" y="3579813"/>
            <a:ext cx="39305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GB" altLang="en-US" sz="1400" b="1" dirty="0">
                <a:solidFill>
                  <a:schemeClr val="bg1"/>
                </a:solidFill>
              </a:rPr>
              <a:t>20</a:t>
            </a:r>
            <a:endParaRPr lang="en-GB" altLang="en-US" sz="1400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250BCDB-4A99-4830-BA52-2ED8D59C0E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9133" y="3592513"/>
            <a:ext cx="38343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GB" altLang="en-US" sz="1400" b="1" dirty="0">
                <a:solidFill>
                  <a:schemeClr val="bg1"/>
                </a:solidFill>
              </a:rPr>
              <a:t>24</a:t>
            </a:r>
            <a:endParaRPr lang="en-GB" altLang="en-US" sz="1400" dirty="0">
              <a:solidFill>
                <a:schemeClr val="tx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3712C3E-51F9-4F93-9BAC-22705C402F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5711" y="3592513"/>
            <a:ext cx="38504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GB" altLang="en-US" sz="1400" b="1" dirty="0">
                <a:solidFill>
                  <a:schemeClr val="bg1"/>
                </a:solidFill>
              </a:rPr>
              <a:t>28</a:t>
            </a:r>
            <a:endParaRPr lang="en-GB" altLang="en-US" sz="1400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E75D6B4-3A66-4C77-BFBA-3EA077BD5D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8775" y="3592513"/>
            <a:ext cx="37221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GB" altLang="en-US" sz="1400" b="1" dirty="0">
                <a:solidFill>
                  <a:schemeClr val="bg1"/>
                </a:solidFill>
              </a:rPr>
              <a:t>32</a:t>
            </a:r>
            <a:endParaRPr lang="en-GB" altLang="en-US" sz="1400" dirty="0">
              <a:solidFill>
                <a:schemeClr val="tx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1F393E9-C058-4825-BD22-AA08224B7B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3638" y="3592513"/>
            <a:ext cx="37702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GB" altLang="en-US" sz="1400" b="1" dirty="0">
                <a:solidFill>
                  <a:schemeClr val="bg1"/>
                </a:solidFill>
              </a:rPr>
              <a:t>36</a:t>
            </a:r>
            <a:endParaRPr lang="en-GB" altLang="en-US" sz="1400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7532502-A579-4F2B-9339-5DE7BF450F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1476" y="3587750"/>
            <a:ext cx="40267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GB" altLang="en-US" sz="1400" b="1" dirty="0">
                <a:solidFill>
                  <a:schemeClr val="bg1"/>
                </a:solidFill>
              </a:rPr>
              <a:t>40</a:t>
            </a:r>
            <a:endParaRPr lang="en-GB" altLang="en-US" sz="1400" dirty="0">
              <a:solidFill>
                <a:schemeClr val="tx1"/>
              </a:solidFill>
            </a:endParaRPr>
          </a:p>
        </p:txBody>
      </p:sp>
      <p:grpSp>
        <p:nvGrpSpPr>
          <p:cNvPr id="79" name="ICONS">
            <a:extLst>
              <a:ext uri="{FF2B5EF4-FFF2-40B4-BE49-F238E27FC236}">
                <a16:creationId xmlns:a16="http://schemas.microsoft.com/office/drawing/2014/main" id="{21855DA5-1F7A-43EF-8C2B-A8DD63411689}"/>
              </a:ext>
            </a:extLst>
          </p:cNvPr>
          <p:cNvGrpSpPr>
            <a:grpSpLocks/>
          </p:cNvGrpSpPr>
          <p:nvPr/>
        </p:nvGrpSpPr>
        <p:grpSpPr bwMode="auto">
          <a:xfrm>
            <a:off x="7480300" y="620713"/>
            <a:ext cx="1238250" cy="865187"/>
            <a:chOff x="7480751" y="621486"/>
            <a:chExt cx="1238498" cy="864000"/>
          </a:xfrm>
        </p:grpSpPr>
        <p:pic>
          <p:nvPicPr>
            <p:cNvPr id="80" name="Assessment" hidden="1">
              <a:extLst>
                <a:ext uri="{FF2B5EF4-FFF2-40B4-BE49-F238E27FC236}">
                  <a16:creationId xmlns:a16="http://schemas.microsoft.com/office/drawing/2014/main" id="{244F40AD-3AD1-4FC2-A226-06473DA497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000" y="621486"/>
              <a:ext cx="864000" cy="86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" name="Mental and Oral Starter" hidden="1">
              <a:extLst>
                <a:ext uri="{FF2B5EF4-FFF2-40B4-BE49-F238E27FC236}">
                  <a16:creationId xmlns:a16="http://schemas.microsoft.com/office/drawing/2014/main" id="{F7A08C43-A0CB-4997-B6AB-F850A37B7F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" name="Group Work" hidden="1">
              <a:extLst>
                <a:ext uri="{FF2B5EF4-FFF2-40B4-BE49-F238E27FC236}">
                  <a16:creationId xmlns:a16="http://schemas.microsoft.com/office/drawing/2014/main" id="{F1656F20-53E9-472B-B59D-9CA9CA9A8B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000" y="621486"/>
              <a:ext cx="864000" cy="86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3" name="Talking Partners" hidden="1">
              <a:extLst>
                <a:ext uri="{FF2B5EF4-FFF2-40B4-BE49-F238E27FC236}">
                  <a16:creationId xmlns:a16="http://schemas.microsoft.com/office/drawing/2014/main" id="{EB1590A5-2405-495C-AA37-1918094D98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000" y="621486"/>
              <a:ext cx="864000" cy="86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" name="Pairs" hidden="1">
              <a:extLst>
                <a:ext uri="{FF2B5EF4-FFF2-40B4-BE49-F238E27FC236}">
                  <a16:creationId xmlns:a16="http://schemas.microsoft.com/office/drawing/2014/main" id="{20778C5B-47A1-4842-9A5C-2533C8D0BF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000" y="621486"/>
              <a:ext cx="864000" cy="86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" name="Individual Work" hidden="1">
              <a:extLst>
                <a:ext uri="{FF2B5EF4-FFF2-40B4-BE49-F238E27FC236}">
                  <a16:creationId xmlns:a16="http://schemas.microsoft.com/office/drawing/2014/main" id="{B9636321-7A6E-4F4D-9414-6AE63FFF3B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000" y="621486"/>
              <a:ext cx="864000" cy="86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6" name="Whole Class">
              <a:extLst>
                <a:ext uri="{FF2B5EF4-FFF2-40B4-BE49-F238E27FC236}">
                  <a16:creationId xmlns:a16="http://schemas.microsoft.com/office/drawing/2014/main" id="{AE431221-AD35-432A-AAF9-FECF888725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0751" y="621486"/>
              <a:ext cx="1238498" cy="86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" name="Oval 26">
            <a:extLst>
              <a:ext uri="{FF2B5EF4-FFF2-40B4-BE49-F238E27FC236}">
                <a16:creationId xmlns:a16="http://schemas.microsoft.com/office/drawing/2014/main" id="{0ED888BA-16FC-4903-B88C-CD36E55A9251}"/>
              </a:ext>
            </a:extLst>
          </p:cNvPr>
          <p:cNvSpPr/>
          <p:nvPr/>
        </p:nvSpPr>
        <p:spPr>
          <a:xfrm>
            <a:off x="1045029" y="5268685"/>
            <a:ext cx="1923582" cy="772885"/>
          </a:xfrm>
          <a:prstGeom prst="ellipse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8680" name="Picture 37">
            <a:extLst>
              <a:ext uri="{FF2B5EF4-FFF2-40B4-BE49-F238E27FC236}">
                <a16:creationId xmlns:a16="http://schemas.microsoft.com/office/drawing/2014/main" id="{75D5B8A4-489A-4FAB-B4A3-28694B7EA83B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6788" y="4522788"/>
            <a:ext cx="182245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/>
      <p:bldP spid="25" grpId="0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0">
            <a:extLst>
              <a:ext uri="{FF2B5EF4-FFF2-40B4-BE49-F238E27FC236}">
                <a16:creationId xmlns:a16="http://schemas.microsoft.com/office/drawing/2014/main" id="{A15C603C-7F84-42B3-A3F7-E9BC1D9269A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9004"/>
          <a:stretch>
            <a:fillRect/>
          </a:stretch>
        </p:blipFill>
        <p:spPr bwMode="auto">
          <a:xfrm>
            <a:off x="755650" y="2749550"/>
            <a:ext cx="7632700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4AA95BB-34A8-4583-92A7-ED1882E3AFDE}"/>
              </a:ext>
            </a:extLst>
          </p:cNvPr>
          <p:cNvSpPr/>
          <p:nvPr/>
        </p:nvSpPr>
        <p:spPr>
          <a:xfrm>
            <a:off x="503238" y="3154363"/>
            <a:ext cx="8137525" cy="15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22532" name="Picture 47">
            <a:extLst>
              <a:ext uri="{FF2B5EF4-FFF2-40B4-BE49-F238E27FC236}">
                <a16:creationId xmlns:a16="http://schemas.microsoft.com/office/drawing/2014/main" id="{580B3841-D7E9-4D5E-BAAA-0192AB7685E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9189"/>
          <a:stretch>
            <a:fillRect/>
          </a:stretch>
        </p:blipFill>
        <p:spPr bwMode="auto">
          <a:xfrm rot="9000000">
            <a:off x="7169702" y="3741738"/>
            <a:ext cx="503238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38">
            <a:extLst>
              <a:ext uri="{FF2B5EF4-FFF2-40B4-BE49-F238E27FC236}">
                <a16:creationId xmlns:a16="http://schemas.microsoft.com/office/drawing/2014/main" id="{45CC7C42-A309-4674-87E1-35916A2B28D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9189"/>
          <a:stretch>
            <a:fillRect/>
          </a:stretch>
        </p:blipFill>
        <p:spPr bwMode="auto">
          <a:xfrm rot="9000000">
            <a:off x="1468323" y="3741738"/>
            <a:ext cx="503238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40">
            <a:extLst>
              <a:ext uri="{FF2B5EF4-FFF2-40B4-BE49-F238E27FC236}">
                <a16:creationId xmlns:a16="http://schemas.microsoft.com/office/drawing/2014/main" id="{0A9FF9BB-3231-4F04-92B6-26D5BBE6DB2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9189"/>
          <a:stretch>
            <a:fillRect/>
          </a:stretch>
        </p:blipFill>
        <p:spPr bwMode="auto">
          <a:xfrm rot="9000000">
            <a:off x="2180996" y="3741738"/>
            <a:ext cx="5032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41">
            <a:extLst>
              <a:ext uri="{FF2B5EF4-FFF2-40B4-BE49-F238E27FC236}">
                <a16:creationId xmlns:a16="http://schemas.microsoft.com/office/drawing/2014/main" id="{9F3095DC-3CB2-4C29-8509-5D1A78CD947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9189"/>
          <a:stretch>
            <a:fillRect/>
          </a:stretch>
        </p:blipFill>
        <p:spPr bwMode="auto">
          <a:xfrm rot="9000000">
            <a:off x="2893668" y="3741738"/>
            <a:ext cx="5032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42">
            <a:extLst>
              <a:ext uri="{FF2B5EF4-FFF2-40B4-BE49-F238E27FC236}">
                <a16:creationId xmlns:a16="http://schemas.microsoft.com/office/drawing/2014/main" id="{241EE986-8AAE-4099-AABC-F61986BCD5B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9189"/>
          <a:stretch>
            <a:fillRect/>
          </a:stretch>
        </p:blipFill>
        <p:spPr bwMode="auto">
          <a:xfrm rot="9000000">
            <a:off x="3606340" y="3741738"/>
            <a:ext cx="503238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43">
            <a:extLst>
              <a:ext uri="{FF2B5EF4-FFF2-40B4-BE49-F238E27FC236}">
                <a16:creationId xmlns:a16="http://schemas.microsoft.com/office/drawing/2014/main" id="{BF6731F4-C12E-4AF0-9D48-FF7D61CC102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9189"/>
          <a:stretch>
            <a:fillRect/>
          </a:stretch>
        </p:blipFill>
        <p:spPr bwMode="auto">
          <a:xfrm rot="9000000">
            <a:off x="4319013" y="3741738"/>
            <a:ext cx="5032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Picture 44">
            <a:extLst>
              <a:ext uri="{FF2B5EF4-FFF2-40B4-BE49-F238E27FC236}">
                <a16:creationId xmlns:a16="http://schemas.microsoft.com/office/drawing/2014/main" id="{F650E881-8C72-416C-8DC0-0FCB0EC6B2D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9189"/>
          <a:stretch>
            <a:fillRect/>
          </a:stretch>
        </p:blipFill>
        <p:spPr bwMode="auto">
          <a:xfrm rot="9000000">
            <a:off x="5031685" y="3741738"/>
            <a:ext cx="5032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9" name="Picture 45">
            <a:extLst>
              <a:ext uri="{FF2B5EF4-FFF2-40B4-BE49-F238E27FC236}">
                <a16:creationId xmlns:a16="http://schemas.microsoft.com/office/drawing/2014/main" id="{F910C182-4DEE-41DC-86F4-9E97FB08971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9189"/>
          <a:stretch>
            <a:fillRect/>
          </a:stretch>
        </p:blipFill>
        <p:spPr bwMode="auto">
          <a:xfrm rot="9000000">
            <a:off x="5744357" y="3741738"/>
            <a:ext cx="5032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0" name="Picture 46">
            <a:extLst>
              <a:ext uri="{FF2B5EF4-FFF2-40B4-BE49-F238E27FC236}">
                <a16:creationId xmlns:a16="http://schemas.microsoft.com/office/drawing/2014/main" id="{F73F6725-86C7-45A9-A950-B3F776F40DD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9189"/>
          <a:stretch>
            <a:fillRect/>
          </a:stretch>
        </p:blipFill>
        <p:spPr bwMode="auto">
          <a:xfrm rot="9000000">
            <a:off x="6457029" y="3741738"/>
            <a:ext cx="503238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1" name="Picture 48">
            <a:extLst>
              <a:ext uri="{FF2B5EF4-FFF2-40B4-BE49-F238E27FC236}">
                <a16:creationId xmlns:a16="http://schemas.microsoft.com/office/drawing/2014/main" id="{A89B748F-E88D-4273-9CAF-C53B304A55F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9189"/>
          <a:stretch>
            <a:fillRect/>
          </a:stretch>
        </p:blipFill>
        <p:spPr bwMode="auto">
          <a:xfrm rot="9000000">
            <a:off x="7882373" y="3741738"/>
            <a:ext cx="503238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2" name="Picture 5">
            <a:extLst>
              <a:ext uri="{FF2B5EF4-FFF2-40B4-BE49-F238E27FC236}">
                <a16:creationId xmlns:a16="http://schemas.microsoft.com/office/drawing/2014/main" id="{3FFF9D49-F24C-4BF7-866E-7EB11374BD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9189"/>
          <a:stretch>
            <a:fillRect/>
          </a:stretch>
        </p:blipFill>
        <p:spPr bwMode="auto">
          <a:xfrm rot="9000000">
            <a:off x="755650" y="3733800"/>
            <a:ext cx="503238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F1D27A8-5E93-421A-AA72-006360CA845F}"/>
              </a:ext>
            </a:extLst>
          </p:cNvPr>
          <p:cNvSpPr/>
          <p:nvPr/>
        </p:nvSpPr>
        <p:spPr>
          <a:xfrm>
            <a:off x="2075323" y="738188"/>
            <a:ext cx="4993355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b="1" dirty="0"/>
              <a:t>Backward Frog Leaps</a:t>
            </a:r>
            <a:endParaRPr lang="en-GB" sz="4000" b="1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19AB02F-AD00-463C-A2F1-681800FA970C}"/>
              </a:ext>
            </a:extLst>
          </p:cNvPr>
          <p:cNvSpPr/>
          <p:nvPr/>
        </p:nvSpPr>
        <p:spPr>
          <a:xfrm>
            <a:off x="755650" y="1503363"/>
            <a:ext cx="7632700" cy="547687"/>
          </a:xfrm>
          <a:prstGeom prst="rect">
            <a:avLst/>
          </a:prstGeom>
          <a:solidFill>
            <a:srgbClr val="FDE2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Now, </a:t>
            </a:r>
            <a:r>
              <a:rPr lang="en-GB" dirty="0" err="1">
                <a:solidFill>
                  <a:schemeClr val="tx1"/>
                </a:solidFill>
              </a:rPr>
              <a:t>Tiddalick</a:t>
            </a:r>
            <a:r>
              <a:rPr lang="en-GB" dirty="0">
                <a:solidFill>
                  <a:schemeClr val="tx1"/>
                </a:solidFill>
              </a:rPr>
              <a:t> will count back in steps of four!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B022066-8370-4223-B0DD-70FA8B5EC043}"/>
              </a:ext>
            </a:extLst>
          </p:cNvPr>
          <p:cNvSpPr/>
          <p:nvPr/>
        </p:nvSpPr>
        <p:spPr>
          <a:xfrm>
            <a:off x="755650" y="2141538"/>
            <a:ext cx="7632700" cy="517525"/>
          </a:xfrm>
          <a:prstGeom prst="rect">
            <a:avLst/>
          </a:prstGeom>
          <a:solidFill>
            <a:srgbClr val="FBC5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Let’s help him. He is going to start at 40.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226DBF4-994C-4FC4-9C92-3BDC04A209C2}"/>
              </a:ext>
            </a:extLst>
          </p:cNvPr>
          <p:cNvSpPr/>
          <p:nvPr/>
        </p:nvSpPr>
        <p:spPr>
          <a:xfrm>
            <a:off x="755650" y="5575300"/>
            <a:ext cx="7632700" cy="517525"/>
          </a:xfrm>
          <a:prstGeom prst="rect">
            <a:avLst/>
          </a:prstGeom>
          <a:solidFill>
            <a:srgbClr val="FBC5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GB" sz="1600" dirty="0">
                <a:solidFill>
                  <a:schemeClr val="tx1"/>
                </a:solidFill>
              </a:rPr>
              <a:t>To count in multiples of 4, </a:t>
            </a:r>
            <a:r>
              <a:rPr lang="en-GB" sz="1600" dirty="0" err="1">
                <a:solidFill>
                  <a:schemeClr val="tx1"/>
                </a:solidFill>
              </a:rPr>
              <a:t>Tiddalick</a:t>
            </a:r>
            <a:r>
              <a:rPr lang="en-GB" sz="1600" dirty="0">
                <a:solidFill>
                  <a:schemeClr val="tx1"/>
                </a:solidFill>
              </a:rPr>
              <a:t> subtracts 4 on each jump.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AA245E9-7309-42E4-8D5E-70DE221727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9298" y="3841750"/>
            <a:ext cx="29848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GB" altLang="en-US" sz="1400" b="1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5ABDD4B-4ECA-42CB-BC15-60A65AE23C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3292" y="3849688"/>
            <a:ext cx="28886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GB" altLang="en-US" sz="14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BDF19DB-185F-4B1D-B6B9-A3DCB8BB3C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0477" y="3848100"/>
            <a:ext cx="29046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GB" altLang="en-US" sz="1400" b="1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1B56BE7-77B0-46FF-B549-58F9DA8392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7487" y="3856038"/>
            <a:ext cx="35298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GB" altLang="en-US" sz="1400" b="1" dirty="0">
                <a:solidFill>
                  <a:schemeClr val="bg1"/>
                </a:solidFill>
              </a:rPr>
              <a:t>12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607075B-C9AE-4EDE-A6E6-89458D4E4E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8185" y="3856038"/>
            <a:ext cx="35779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GB" altLang="en-US" sz="1400" b="1" dirty="0">
                <a:solidFill>
                  <a:schemeClr val="bg1"/>
                </a:solidFill>
              </a:rPr>
              <a:t>16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DF0AF8F-FDB1-4D56-9D6E-1CE740E56D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1130" y="3856038"/>
            <a:ext cx="39305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GB" altLang="en-US" sz="1400" b="1" dirty="0">
                <a:solidFill>
                  <a:schemeClr val="bg1"/>
                </a:solidFill>
              </a:rPr>
              <a:t>20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12233EA-6ADE-432F-B4E1-4DFC1A3225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2497" y="3868738"/>
            <a:ext cx="38343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GB" altLang="en-US" sz="1400" b="1" dirty="0">
                <a:solidFill>
                  <a:schemeClr val="bg1"/>
                </a:solidFill>
              </a:rPr>
              <a:t>24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6C224B4-34ED-427B-80FD-8A3A0832CA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4584" y="3868738"/>
            <a:ext cx="38504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GB" altLang="en-US" sz="1400" b="1" dirty="0">
                <a:solidFill>
                  <a:schemeClr val="bg1"/>
                </a:solidFill>
              </a:rPr>
              <a:t>28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A7238BE-2EBE-41F3-85A1-505FABF5EB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9895" y="3868738"/>
            <a:ext cx="37221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GB" altLang="en-US" sz="1400" b="1" dirty="0">
                <a:solidFill>
                  <a:schemeClr val="bg1"/>
                </a:solidFill>
              </a:rPr>
              <a:t>32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DE13ADE-9996-46C8-99A5-0F9130EB0F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2513" y="3868738"/>
            <a:ext cx="37702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GB" altLang="en-US" sz="1400" b="1" dirty="0">
                <a:solidFill>
                  <a:schemeClr val="bg1"/>
                </a:solidFill>
              </a:rPr>
              <a:t>36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9A3AC16-9670-4B8C-8A6C-25B23786AC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4844" y="3863975"/>
            <a:ext cx="40267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GB" altLang="en-US" sz="1400" b="1" dirty="0">
                <a:solidFill>
                  <a:schemeClr val="bg1"/>
                </a:solidFill>
              </a:rPr>
              <a:t>40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9BA4D2B-8F80-4589-A1AF-390D661DF0C6}"/>
              </a:ext>
            </a:extLst>
          </p:cNvPr>
          <p:cNvGrpSpPr>
            <a:grpSpLocks/>
          </p:cNvGrpSpPr>
          <p:nvPr/>
        </p:nvGrpSpPr>
        <p:grpSpPr bwMode="auto">
          <a:xfrm>
            <a:off x="942338" y="3282950"/>
            <a:ext cx="808185" cy="771525"/>
            <a:chOff x="819459" y="3255155"/>
            <a:chExt cx="829672" cy="757881"/>
          </a:xfrm>
        </p:grpSpPr>
        <p:sp>
          <p:nvSpPr>
            <p:cNvPr id="50" name="Circular Arrow 49">
              <a:extLst>
                <a:ext uri="{FF2B5EF4-FFF2-40B4-BE49-F238E27FC236}">
                  <a16:creationId xmlns:a16="http://schemas.microsoft.com/office/drawing/2014/main" id="{D417D613-1FC5-4FC6-9DF4-679381483ECA}"/>
                </a:ext>
              </a:extLst>
            </p:cNvPr>
            <p:cNvSpPr/>
            <p:nvPr/>
          </p:nvSpPr>
          <p:spPr>
            <a:xfrm flipH="1">
              <a:off x="819459" y="3255155"/>
              <a:ext cx="829672" cy="757881"/>
            </a:xfrm>
            <a:prstGeom prst="circularArrow">
              <a:avLst/>
            </a:prstGeom>
            <a:solidFill>
              <a:srgbClr val="4B8B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2598" name="Rectangle 51">
              <a:extLst>
                <a:ext uri="{FF2B5EF4-FFF2-40B4-BE49-F238E27FC236}">
                  <a16:creationId xmlns:a16="http://schemas.microsoft.com/office/drawing/2014/main" id="{6085C569-7822-426A-8D63-C8B223FEC2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1181" y="3376920"/>
              <a:ext cx="337681" cy="27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1200" dirty="0">
                  <a:solidFill>
                    <a:srgbClr val="4B8BDF"/>
                  </a:solidFill>
                </a:rPr>
                <a:t>-4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D31B3235-E524-49F3-840D-99ED074BDB80}"/>
              </a:ext>
            </a:extLst>
          </p:cNvPr>
          <p:cNvGrpSpPr>
            <a:grpSpLocks/>
          </p:cNvGrpSpPr>
          <p:nvPr/>
        </p:nvGrpSpPr>
        <p:grpSpPr bwMode="auto">
          <a:xfrm>
            <a:off x="1683635" y="3282950"/>
            <a:ext cx="835594" cy="771525"/>
            <a:chOff x="819459" y="3255155"/>
            <a:chExt cx="829672" cy="757881"/>
          </a:xfrm>
        </p:grpSpPr>
        <p:sp>
          <p:nvSpPr>
            <p:cNvPr id="67" name="Circular Arrow 66">
              <a:extLst>
                <a:ext uri="{FF2B5EF4-FFF2-40B4-BE49-F238E27FC236}">
                  <a16:creationId xmlns:a16="http://schemas.microsoft.com/office/drawing/2014/main" id="{510877A2-E6D4-41E4-8D40-53F9D971246E}"/>
                </a:ext>
              </a:extLst>
            </p:cNvPr>
            <p:cNvSpPr/>
            <p:nvPr/>
          </p:nvSpPr>
          <p:spPr>
            <a:xfrm flipH="1">
              <a:off x="819459" y="3255155"/>
              <a:ext cx="829672" cy="757881"/>
            </a:xfrm>
            <a:prstGeom prst="circularArrow">
              <a:avLst/>
            </a:prstGeom>
            <a:solidFill>
              <a:srgbClr val="4B8B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2596" name="Rectangle 67">
              <a:extLst>
                <a:ext uri="{FF2B5EF4-FFF2-40B4-BE49-F238E27FC236}">
                  <a16:creationId xmlns:a16="http://schemas.microsoft.com/office/drawing/2014/main" id="{993FFAE8-21A6-4739-BC7B-4AB9C07674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1181" y="3376920"/>
              <a:ext cx="326605" cy="27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1200" dirty="0">
                  <a:solidFill>
                    <a:srgbClr val="4B8BDF"/>
                  </a:solidFill>
                </a:rPr>
                <a:t>-4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5900479C-D614-4423-B13A-E83863D6CEEF}"/>
              </a:ext>
            </a:extLst>
          </p:cNvPr>
          <p:cNvGrpSpPr>
            <a:grpSpLocks/>
          </p:cNvGrpSpPr>
          <p:nvPr/>
        </p:nvGrpSpPr>
        <p:grpSpPr bwMode="auto">
          <a:xfrm>
            <a:off x="2439594" y="3287713"/>
            <a:ext cx="690925" cy="758825"/>
            <a:chOff x="819459" y="3255155"/>
            <a:chExt cx="714042" cy="757881"/>
          </a:xfrm>
        </p:grpSpPr>
        <p:sp>
          <p:nvSpPr>
            <p:cNvPr id="70" name="Circular Arrow 69">
              <a:extLst>
                <a:ext uri="{FF2B5EF4-FFF2-40B4-BE49-F238E27FC236}">
                  <a16:creationId xmlns:a16="http://schemas.microsoft.com/office/drawing/2014/main" id="{232CE14E-6BDC-49BD-9A29-657BF41F9F34}"/>
                </a:ext>
              </a:extLst>
            </p:cNvPr>
            <p:cNvSpPr/>
            <p:nvPr/>
          </p:nvSpPr>
          <p:spPr>
            <a:xfrm flipH="1">
              <a:off x="819459" y="3255155"/>
              <a:ext cx="714042" cy="757881"/>
            </a:xfrm>
            <a:prstGeom prst="circularArrow">
              <a:avLst/>
            </a:prstGeom>
            <a:solidFill>
              <a:srgbClr val="4B8B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2594" name="Rectangle 70">
              <a:extLst>
                <a:ext uri="{FF2B5EF4-FFF2-40B4-BE49-F238E27FC236}">
                  <a16:creationId xmlns:a16="http://schemas.microsoft.com/office/drawing/2014/main" id="{CC3306DF-F121-40A0-8844-829E0C55BB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6131" y="3376920"/>
              <a:ext cx="339942" cy="2766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1200" dirty="0">
                  <a:solidFill>
                    <a:srgbClr val="4B8BDF"/>
                  </a:solidFill>
                </a:rPr>
                <a:t>-4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790A800A-40B4-4AB2-9554-6A28A417BF12}"/>
              </a:ext>
            </a:extLst>
          </p:cNvPr>
          <p:cNvGrpSpPr>
            <a:grpSpLocks/>
          </p:cNvGrpSpPr>
          <p:nvPr/>
        </p:nvGrpSpPr>
        <p:grpSpPr bwMode="auto">
          <a:xfrm>
            <a:off x="3061146" y="3282950"/>
            <a:ext cx="806718" cy="782638"/>
            <a:chOff x="819459" y="3255155"/>
            <a:chExt cx="714042" cy="757881"/>
          </a:xfrm>
        </p:grpSpPr>
        <p:sp>
          <p:nvSpPr>
            <p:cNvPr id="73" name="Circular Arrow 72">
              <a:extLst>
                <a:ext uri="{FF2B5EF4-FFF2-40B4-BE49-F238E27FC236}">
                  <a16:creationId xmlns:a16="http://schemas.microsoft.com/office/drawing/2014/main" id="{943A270E-189C-45F2-94C7-011C2955A95C}"/>
                </a:ext>
              </a:extLst>
            </p:cNvPr>
            <p:cNvSpPr/>
            <p:nvPr/>
          </p:nvSpPr>
          <p:spPr>
            <a:xfrm flipH="1">
              <a:off x="819459" y="3255155"/>
              <a:ext cx="714042" cy="757881"/>
            </a:xfrm>
            <a:prstGeom prst="circularArrow">
              <a:avLst/>
            </a:prstGeom>
            <a:solidFill>
              <a:srgbClr val="4B8B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2592" name="Rectangle 73">
              <a:extLst>
                <a:ext uri="{FF2B5EF4-FFF2-40B4-BE49-F238E27FC236}">
                  <a16:creationId xmlns:a16="http://schemas.microsoft.com/office/drawing/2014/main" id="{5F2BFFDB-C21F-48E4-87F6-7499C9869A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9749" y="3376920"/>
              <a:ext cx="291148" cy="268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1200" dirty="0">
                  <a:solidFill>
                    <a:srgbClr val="4B8BDF"/>
                  </a:solidFill>
                </a:rPr>
                <a:t>-4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B650BBA8-2811-4F8B-AE82-DE6A3EBEFB6A}"/>
              </a:ext>
            </a:extLst>
          </p:cNvPr>
          <p:cNvGrpSpPr>
            <a:grpSpLocks/>
          </p:cNvGrpSpPr>
          <p:nvPr/>
        </p:nvGrpSpPr>
        <p:grpSpPr bwMode="auto">
          <a:xfrm>
            <a:off x="3803291" y="3282950"/>
            <a:ext cx="694066" cy="785813"/>
            <a:chOff x="819459" y="3255155"/>
            <a:chExt cx="714042" cy="757881"/>
          </a:xfrm>
        </p:grpSpPr>
        <p:sp>
          <p:nvSpPr>
            <p:cNvPr id="76" name="Circular Arrow 75">
              <a:extLst>
                <a:ext uri="{FF2B5EF4-FFF2-40B4-BE49-F238E27FC236}">
                  <a16:creationId xmlns:a16="http://schemas.microsoft.com/office/drawing/2014/main" id="{645F1206-BCFD-4874-A47A-57E4594E60CA}"/>
                </a:ext>
              </a:extLst>
            </p:cNvPr>
            <p:cNvSpPr/>
            <p:nvPr/>
          </p:nvSpPr>
          <p:spPr>
            <a:xfrm flipH="1">
              <a:off x="819459" y="3255155"/>
              <a:ext cx="714042" cy="757881"/>
            </a:xfrm>
            <a:prstGeom prst="circularArrow">
              <a:avLst/>
            </a:prstGeom>
            <a:solidFill>
              <a:srgbClr val="4B8B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2590" name="Rectangle 76">
              <a:extLst>
                <a:ext uri="{FF2B5EF4-FFF2-40B4-BE49-F238E27FC236}">
                  <a16:creationId xmlns:a16="http://schemas.microsoft.com/office/drawing/2014/main" id="{DCF8E087-B7C9-40B5-86F1-11F8BAB816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4647" y="3376920"/>
              <a:ext cx="338403" cy="267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1200" dirty="0">
                  <a:solidFill>
                    <a:srgbClr val="4B8BDF"/>
                  </a:solidFill>
                </a:rPr>
                <a:t>-4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E22D741B-0750-4A8E-8896-4A1D308046C6}"/>
              </a:ext>
            </a:extLst>
          </p:cNvPr>
          <p:cNvGrpSpPr>
            <a:grpSpLocks/>
          </p:cNvGrpSpPr>
          <p:nvPr/>
        </p:nvGrpSpPr>
        <p:grpSpPr bwMode="auto">
          <a:xfrm>
            <a:off x="4421363" y="3282950"/>
            <a:ext cx="877848" cy="790575"/>
            <a:chOff x="819458" y="3255155"/>
            <a:chExt cx="881119" cy="757881"/>
          </a:xfrm>
        </p:grpSpPr>
        <p:sp>
          <p:nvSpPr>
            <p:cNvPr id="79" name="Circular Arrow 78">
              <a:extLst>
                <a:ext uri="{FF2B5EF4-FFF2-40B4-BE49-F238E27FC236}">
                  <a16:creationId xmlns:a16="http://schemas.microsoft.com/office/drawing/2014/main" id="{50E4B9FB-D93D-4B44-89BC-5E326717B17A}"/>
                </a:ext>
              </a:extLst>
            </p:cNvPr>
            <p:cNvSpPr/>
            <p:nvPr/>
          </p:nvSpPr>
          <p:spPr>
            <a:xfrm flipH="1">
              <a:off x="819458" y="3255155"/>
              <a:ext cx="881119" cy="757881"/>
            </a:xfrm>
            <a:prstGeom prst="circularArrow">
              <a:avLst/>
            </a:prstGeom>
            <a:solidFill>
              <a:srgbClr val="4B8B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2588" name="Rectangle 79">
              <a:extLst>
                <a:ext uri="{FF2B5EF4-FFF2-40B4-BE49-F238E27FC236}">
                  <a16:creationId xmlns:a16="http://schemas.microsoft.com/office/drawing/2014/main" id="{804EFA11-0765-4340-AC9B-9E2DAE2619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1181" y="3376920"/>
              <a:ext cx="330162" cy="265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1200" dirty="0">
                  <a:solidFill>
                    <a:srgbClr val="4B8BDF"/>
                  </a:solidFill>
                </a:rPr>
                <a:t>-4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CC33DEA5-F7C3-49BF-A59C-F909C09AF311}"/>
              </a:ext>
            </a:extLst>
          </p:cNvPr>
          <p:cNvGrpSpPr>
            <a:grpSpLocks/>
          </p:cNvGrpSpPr>
          <p:nvPr/>
        </p:nvGrpSpPr>
        <p:grpSpPr bwMode="auto">
          <a:xfrm>
            <a:off x="5237154" y="3275013"/>
            <a:ext cx="793770" cy="790575"/>
            <a:chOff x="819458" y="3255155"/>
            <a:chExt cx="881119" cy="757881"/>
          </a:xfrm>
        </p:grpSpPr>
        <p:sp>
          <p:nvSpPr>
            <p:cNvPr id="82" name="Circular Arrow 81">
              <a:extLst>
                <a:ext uri="{FF2B5EF4-FFF2-40B4-BE49-F238E27FC236}">
                  <a16:creationId xmlns:a16="http://schemas.microsoft.com/office/drawing/2014/main" id="{12D753EF-5BCD-493D-B3DC-CCE30BE251C4}"/>
                </a:ext>
              </a:extLst>
            </p:cNvPr>
            <p:cNvSpPr/>
            <p:nvPr/>
          </p:nvSpPr>
          <p:spPr>
            <a:xfrm flipH="1">
              <a:off x="819458" y="3255155"/>
              <a:ext cx="881119" cy="757881"/>
            </a:xfrm>
            <a:prstGeom prst="circularArrow">
              <a:avLst/>
            </a:prstGeom>
            <a:solidFill>
              <a:srgbClr val="4B8B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2586" name="Rectangle 82">
              <a:extLst>
                <a:ext uri="{FF2B5EF4-FFF2-40B4-BE49-F238E27FC236}">
                  <a16:creationId xmlns:a16="http://schemas.microsoft.com/office/drawing/2014/main" id="{1898639A-DF58-45D9-8DF3-F47C67BF6C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1181" y="3376920"/>
              <a:ext cx="365133" cy="265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1200" dirty="0">
                  <a:solidFill>
                    <a:srgbClr val="4B8BDF"/>
                  </a:solidFill>
                </a:rPr>
                <a:t>-4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1DC92565-F5EF-4BA4-B607-0721F4E35E1A}"/>
              </a:ext>
            </a:extLst>
          </p:cNvPr>
          <p:cNvGrpSpPr>
            <a:grpSpLocks/>
          </p:cNvGrpSpPr>
          <p:nvPr/>
        </p:nvGrpSpPr>
        <p:grpSpPr bwMode="auto">
          <a:xfrm>
            <a:off x="5961027" y="3298826"/>
            <a:ext cx="705220" cy="762000"/>
            <a:chOff x="819458" y="3255155"/>
            <a:chExt cx="881119" cy="757881"/>
          </a:xfrm>
        </p:grpSpPr>
        <p:sp>
          <p:nvSpPr>
            <p:cNvPr id="85" name="Circular Arrow 84">
              <a:extLst>
                <a:ext uri="{FF2B5EF4-FFF2-40B4-BE49-F238E27FC236}">
                  <a16:creationId xmlns:a16="http://schemas.microsoft.com/office/drawing/2014/main" id="{87F3B221-0340-48F4-8DAA-6F58046158C6}"/>
                </a:ext>
              </a:extLst>
            </p:cNvPr>
            <p:cNvSpPr/>
            <p:nvPr/>
          </p:nvSpPr>
          <p:spPr>
            <a:xfrm flipH="1">
              <a:off x="819458" y="3255155"/>
              <a:ext cx="881119" cy="757881"/>
            </a:xfrm>
            <a:prstGeom prst="circularArrow">
              <a:avLst/>
            </a:prstGeom>
            <a:solidFill>
              <a:srgbClr val="4B8B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2584" name="Rectangle 85">
              <a:extLst>
                <a:ext uri="{FF2B5EF4-FFF2-40B4-BE49-F238E27FC236}">
                  <a16:creationId xmlns:a16="http://schemas.microsoft.com/office/drawing/2014/main" id="{3500AFE6-3C43-45BE-A691-44DC8D9232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1181" y="3376920"/>
              <a:ext cx="410981" cy="2755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1200" dirty="0">
                  <a:solidFill>
                    <a:srgbClr val="4B8BDF"/>
                  </a:solidFill>
                </a:rPr>
                <a:t>-4</a:t>
              </a: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CF39A776-CA05-4C16-A6BE-B9B4E7243EDB}"/>
              </a:ext>
            </a:extLst>
          </p:cNvPr>
          <p:cNvGrpSpPr>
            <a:grpSpLocks/>
          </p:cNvGrpSpPr>
          <p:nvPr/>
        </p:nvGrpSpPr>
        <p:grpSpPr bwMode="auto">
          <a:xfrm>
            <a:off x="6608763" y="3265488"/>
            <a:ext cx="885867" cy="790575"/>
            <a:chOff x="819458" y="3255155"/>
            <a:chExt cx="881119" cy="757881"/>
          </a:xfrm>
        </p:grpSpPr>
        <p:sp>
          <p:nvSpPr>
            <p:cNvPr id="88" name="Circular Arrow 87">
              <a:extLst>
                <a:ext uri="{FF2B5EF4-FFF2-40B4-BE49-F238E27FC236}">
                  <a16:creationId xmlns:a16="http://schemas.microsoft.com/office/drawing/2014/main" id="{D9282AE3-DA1D-4CEE-9DB2-32A34A40A794}"/>
                </a:ext>
              </a:extLst>
            </p:cNvPr>
            <p:cNvSpPr/>
            <p:nvPr/>
          </p:nvSpPr>
          <p:spPr>
            <a:xfrm flipH="1">
              <a:off x="819458" y="3255155"/>
              <a:ext cx="881119" cy="757881"/>
            </a:xfrm>
            <a:prstGeom prst="circularArrow">
              <a:avLst/>
            </a:prstGeom>
            <a:solidFill>
              <a:srgbClr val="4B8B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2582" name="Rectangle 88">
              <a:extLst>
                <a:ext uri="{FF2B5EF4-FFF2-40B4-BE49-F238E27FC236}">
                  <a16:creationId xmlns:a16="http://schemas.microsoft.com/office/drawing/2014/main" id="{2B06F216-77CC-4B44-9BF7-61C2FC9817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1181" y="3376920"/>
              <a:ext cx="327173" cy="265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1200" dirty="0">
                  <a:solidFill>
                    <a:srgbClr val="4B8BDF"/>
                  </a:solidFill>
                </a:rPr>
                <a:t>-4</a:t>
              </a: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441D069F-4BA5-45B5-82DD-539A2763CD11}"/>
              </a:ext>
            </a:extLst>
          </p:cNvPr>
          <p:cNvGrpSpPr>
            <a:grpSpLocks/>
          </p:cNvGrpSpPr>
          <p:nvPr/>
        </p:nvGrpSpPr>
        <p:grpSpPr bwMode="auto">
          <a:xfrm>
            <a:off x="7442480" y="3294063"/>
            <a:ext cx="772730" cy="757237"/>
            <a:chOff x="819458" y="3255155"/>
            <a:chExt cx="681791" cy="757881"/>
          </a:xfrm>
        </p:grpSpPr>
        <p:sp>
          <p:nvSpPr>
            <p:cNvPr id="91" name="Circular Arrow 90">
              <a:extLst>
                <a:ext uri="{FF2B5EF4-FFF2-40B4-BE49-F238E27FC236}">
                  <a16:creationId xmlns:a16="http://schemas.microsoft.com/office/drawing/2014/main" id="{9A04ABFD-6960-48F8-BF1F-B34A6C553B44}"/>
                </a:ext>
              </a:extLst>
            </p:cNvPr>
            <p:cNvSpPr/>
            <p:nvPr/>
          </p:nvSpPr>
          <p:spPr>
            <a:xfrm flipH="1">
              <a:off x="819458" y="3255155"/>
              <a:ext cx="681791" cy="757881"/>
            </a:xfrm>
            <a:prstGeom prst="circularArrow">
              <a:avLst/>
            </a:prstGeom>
            <a:solidFill>
              <a:srgbClr val="4B8B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2580" name="Rectangle 91">
              <a:extLst>
                <a:ext uri="{FF2B5EF4-FFF2-40B4-BE49-F238E27FC236}">
                  <a16:creationId xmlns:a16="http://schemas.microsoft.com/office/drawing/2014/main" id="{DC540A31-FF8C-4740-830B-6CA0EDA203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4181" y="3376920"/>
              <a:ext cx="290225" cy="277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1200" dirty="0">
                  <a:solidFill>
                    <a:srgbClr val="4B8BDF"/>
                  </a:solidFill>
                </a:rPr>
                <a:t>-4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2D01ACE-2C8F-4D41-8B31-ED80B07150A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74688" y="3287713"/>
            <a:ext cx="544512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3CB8214C-1B66-4B87-B9DD-29532D06669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397757" y="3290888"/>
            <a:ext cx="542925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C713101E-C376-4B2D-9BCE-C251ED9CEC5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2128115" y="3295650"/>
            <a:ext cx="544513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DE15000A-219C-46A3-89DC-9D2C3EF166D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2889805" y="3309938"/>
            <a:ext cx="544513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03F8A269-FA6B-4710-BA20-F3133298056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3585947" y="3314700"/>
            <a:ext cx="542925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0868C484-C122-451E-B8FA-75DF500E832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4271626" y="3319463"/>
            <a:ext cx="544512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F3693C8A-4016-4D51-B492-169B3523A8C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4957904" y="3324225"/>
            <a:ext cx="544513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3F5DEC9F-055D-4C83-8BA2-2218F787E64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5695459" y="3328988"/>
            <a:ext cx="542925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DB0BC4A1-7D47-472D-B476-ADF96DAC9F2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408031" y="3333750"/>
            <a:ext cx="54451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E9856EB7-D694-4284-8472-AF98B278810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215188" y="3338513"/>
            <a:ext cx="542925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94A2B0B0-9901-4B78-9FC6-562149EC84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916863" y="3343275"/>
            <a:ext cx="542925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" name="ICONS">
            <a:extLst>
              <a:ext uri="{FF2B5EF4-FFF2-40B4-BE49-F238E27FC236}">
                <a16:creationId xmlns:a16="http://schemas.microsoft.com/office/drawing/2014/main" id="{9CD05DE4-6BD8-452E-B067-DE3CBB85D5B0}"/>
              </a:ext>
            </a:extLst>
          </p:cNvPr>
          <p:cNvGrpSpPr>
            <a:grpSpLocks/>
          </p:cNvGrpSpPr>
          <p:nvPr/>
        </p:nvGrpSpPr>
        <p:grpSpPr bwMode="auto">
          <a:xfrm>
            <a:off x="7480300" y="620713"/>
            <a:ext cx="1238250" cy="865187"/>
            <a:chOff x="7480751" y="621486"/>
            <a:chExt cx="1238498" cy="864000"/>
          </a:xfrm>
        </p:grpSpPr>
        <p:pic>
          <p:nvPicPr>
            <p:cNvPr id="74" name="Assessment" hidden="1">
              <a:extLst>
                <a:ext uri="{FF2B5EF4-FFF2-40B4-BE49-F238E27FC236}">
                  <a16:creationId xmlns:a16="http://schemas.microsoft.com/office/drawing/2014/main" id="{385F14E8-0FFC-47B9-A2F1-AF0AE62654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000" y="621486"/>
              <a:ext cx="864000" cy="86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7" name="Mental and Oral Starter" hidden="1">
              <a:extLst>
                <a:ext uri="{FF2B5EF4-FFF2-40B4-BE49-F238E27FC236}">
                  <a16:creationId xmlns:a16="http://schemas.microsoft.com/office/drawing/2014/main" id="{CB2D8D9F-9842-48D2-BA25-43A1A9731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0" name="Group Work" hidden="1">
              <a:extLst>
                <a:ext uri="{FF2B5EF4-FFF2-40B4-BE49-F238E27FC236}">
                  <a16:creationId xmlns:a16="http://schemas.microsoft.com/office/drawing/2014/main" id="{B9EC8282-AF59-4B21-8FA9-731626B11E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000" y="621486"/>
              <a:ext cx="864000" cy="86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3" name="Talking Partners" hidden="1">
              <a:extLst>
                <a:ext uri="{FF2B5EF4-FFF2-40B4-BE49-F238E27FC236}">
                  <a16:creationId xmlns:a16="http://schemas.microsoft.com/office/drawing/2014/main" id="{86807F3E-B389-4FC2-9CE2-2A95D84535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000" y="621486"/>
              <a:ext cx="864000" cy="86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6" name="Pairs" hidden="1">
              <a:extLst>
                <a:ext uri="{FF2B5EF4-FFF2-40B4-BE49-F238E27FC236}">
                  <a16:creationId xmlns:a16="http://schemas.microsoft.com/office/drawing/2014/main" id="{927AA79E-7AE6-40F5-BF0D-6FBC7ED7E4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000" y="621486"/>
              <a:ext cx="864000" cy="86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9" name="Individual Work" hidden="1">
              <a:extLst>
                <a:ext uri="{FF2B5EF4-FFF2-40B4-BE49-F238E27FC236}">
                  <a16:creationId xmlns:a16="http://schemas.microsoft.com/office/drawing/2014/main" id="{E121A1C9-4FE9-49C8-BBE6-50637B8AF2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000" y="621486"/>
              <a:ext cx="864000" cy="86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" name="Whole Class">
              <a:extLst>
                <a:ext uri="{FF2B5EF4-FFF2-40B4-BE49-F238E27FC236}">
                  <a16:creationId xmlns:a16="http://schemas.microsoft.com/office/drawing/2014/main" id="{89F39384-23EA-479A-BC95-4B8DCAB6F8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0751" y="621486"/>
              <a:ext cx="1238498" cy="86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0356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500"/>
                            </p:stCondLst>
                            <p:childTnLst>
                              <p:par>
                                <p:cTn id="15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2000"/>
                            </p:stCondLst>
                            <p:childTnLst>
                              <p:par>
                                <p:cTn id="15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500"/>
                            </p:stCondLst>
                            <p:childTnLst>
                              <p:par>
                                <p:cTn id="16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3000"/>
                            </p:stCondLst>
                            <p:childTnLst>
                              <p:par>
                                <p:cTn id="16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3500"/>
                            </p:stCondLst>
                            <p:childTnLst>
                              <p:par>
                                <p:cTn id="16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4000"/>
                            </p:stCondLst>
                            <p:childTnLst>
                              <p:par>
                                <p:cTn id="17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  <p:bldP spid="27" grpId="0"/>
      <p:bldP spid="28" grpId="0"/>
      <p:bldP spid="29" grpId="0"/>
      <p:bldP spid="30" grpId="0"/>
      <p:bldP spid="32" grpId="0"/>
      <p:bldP spid="33" grpId="0"/>
      <p:bldP spid="34" grpId="0"/>
      <p:bldP spid="35" grpId="0"/>
      <p:bldP spid="36" grpId="0"/>
      <p:bldP spid="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>
            <a:extLst>
              <a:ext uri="{FF2B5EF4-FFF2-40B4-BE49-F238E27FC236}">
                <a16:creationId xmlns:a16="http://schemas.microsoft.com/office/drawing/2014/main" id="{6D9E9B4D-67E5-4170-93DE-56C1DD505C7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305"/>
          <a:stretch>
            <a:fillRect/>
          </a:stretch>
        </p:blipFill>
        <p:spPr bwMode="auto">
          <a:xfrm>
            <a:off x="755650" y="2281238"/>
            <a:ext cx="7632700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4AA95BB-34A8-4583-92A7-ED1882E3AFDE}"/>
              </a:ext>
            </a:extLst>
          </p:cNvPr>
          <p:cNvSpPr/>
          <p:nvPr/>
        </p:nvSpPr>
        <p:spPr>
          <a:xfrm>
            <a:off x="503238" y="3154363"/>
            <a:ext cx="8137525" cy="15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22533" name="Picture 38">
            <a:extLst>
              <a:ext uri="{FF2B5EF4-FFF2-40B4-BE49-F238E27FC236}">
                <a16:creationId xmlns:a16="http://schemas.microsoft.com/office/drawing/2014/main" id="{45CC7C42-A309-4674-87E1-35916A2B28D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9189"/>
          <a:stretch>
            <a:fillRect/>
          </a:stretch>
        </p:blipFill>
        <p:spPr bwMode="auto">
          <a:xfrm rot="9000000">
            <a:off x="1646532" y="3899054"/>
            <a:ext cx="503238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40">
            <a:extLst>
              <a:ext uri="{FF2B5EF4-FFF2-40B4-BE49-F238E27FC236}">
                <a16:creationId xmlns:a16="http://schemas.microsoft.com/office/drawing/2014/main" id="{0A9FF9BB-3231-4F04-92B6-26D5BBE6DB2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9189"/>
          <a:stretch>
            <a:fillRect/>
          </a:stretch>
        </p:blipFill>
        <p:spPr bwMode="auto">
          <a:xfrm rot="9000000">
            <a:off x="2537414" y="3899054"/>
            <a:ext cx="5032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41">
            <a:extLst>
              <a:ext uri="{FF2B5EF4-FFF2-40B4-BE49-F238E27FC236}">
                <a16:creationId xmlns:a16="http://schemas.microsoft.com/office/drawing/2014/main" id="{9F3095DC-3CB2-4C29-8509-5D1A78CD947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9189"/>
          <a:stretch>
            <a:fillRect/>
          </a:stretch>
        </p:blipFill>
        <p:spPr bwMode="auto">
          <a:xfrm rot="9000000">
            <a:off x="3428295" y="3899054"/>
            <a:ext cx="5032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42">
            <a:extLst>
              <a:ext uri="{FF2B5EF4-FFF2-40B4-BE49-F238E27FC236}">
                <a16:creationId xmlns:a16="http://schemas.microsoft.com/office/drawing/2014/main" id="{241EE986-8AAE-4099-AABC-F61986BCD5B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9189"/>
          <a:stretch>
            <a:fillRect/>
          </a:stretch>
        </p:blipFill>
        <p:spPr bwMode="auto">
          <a:xfrm rot="9000000">
            <a:off x="4319176" y="3899054"/>
            <a:ext cx="503238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43">
            <a:extLst>
              <a:ext uri="{FF2B5EF4-FFF2-40B4-BE49-F238E27FC236}">
                <a16:creationId xmlns:a16="http://schemas.microsoft.com/office/drawing/2014/main" id="{BF6731F4-C12E-4AF0-9D48-FF7D61CC102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9189"/>
          <a:stretch>
            <a:fillRect/>
          </a:stretch>
        </p:blipFill>
        <p:spPr bwMode="auto">
          <a:xfrm rot="9000000">
            <a:off x="5210058" y="3899054"/>
            <a:ext cx="5032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Picture 44">
            <a:extLst>
              <a:ext uri="{FF2B5EF4-FFF2-40B4-BE49-F238E27FC236}">
                <a16:creationId xmlns:a16="http://schemas.microsoft.com/office/drawing/2014/main" id="{F650E881-8C72-416C-8DC0-0FCB0EC6B2D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9189"/>
          <a:stretch>
            <a:fillRect/>
          </a:stretch>
        </p:blipFill>
        <p:spPr bwMode="auto">
          <a:xfrm rot="9000000">
            <a:off x="6100939" y="3899054"/>
            <a:ext cx="5032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9" name="Picture 45">
            <a:extLst>
              <a:ext uri="{FF2B5EF4-FFF2-40B4-BE49-F238E27FC236}">
                <a16:creationId xmlns:a16="http://schemas.microsoft.com/office/drawing/2014/main" id="{F910C182-4DEE-41DC-86F4-9E97FB08971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9189"/>
          <a:stretch>
            <a:fillRect/>
          </a:stretch>
        </p:blipFill>
        <p:spPr bwMode="auto">
          <a:xfrm rot="9000000">
            <a:off x="6991820" y="3899054"/>
            <a:ext cx="5032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0" name="Picture 46">
            <a:extLst>
              <a:ext uri="{FF2B5EF4-FFF2-40B4-BE49-F238E27FC236}">
                <a16:creationId xmlns:a16="http://schemas.microsoft.com/office/drawing/2014/main" id="{F73F6725-86C7-45A9-A950-B3F776F40DD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9189"/>
          <a:stretch>
            <a:fillRect/>
          </a:stretch>
        </p:blipFill>
        <p:spPr bwMode="auto">
          <a:xfrm rot="9000000">
            <a:off x="7882702" y="3899054"/>
            <a:ext cx="503238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2" name="Picture 5">
            <a:extLst>
              <a:ext uri="{FF2B5EF4-FFF2-40B4-BE49-F238E27FC236}">
                <a16:creationId xmlns:a16="http://schemas.microsoft.com/office/drawing/2014/main" id="{3FFF9D49-F24C-4BF7-866E-7EB11374BD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9189"/>
          <a:stretch>
            <a:fillRect/>
          </a:stretch>
        </p:blipFill>
        <p:spPr bwMode="auto">
          <a:xfrm rot="9000000">
            <a:off x="755650" y="3891116"/>
            <a:ext cx="503238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F1D27A8-5E93-421A-AA72-006360CA845F}"/>
              </a:ext>
            </a:extLst>
          </p:cNvPr>
          <p:cNvSpPr/>
          <p:nvPr/>
        </p:nvSpPr>
        <p:spPr>
          <a:xfrm>
            <a:off x="2075323" y="738188"/>
            <a:ext cx="4993355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b="1" dirty="0"/>
              <a:t>Backward Frog Leaps</a:t>
            </a:r>
            <a:endParaRPr lang="en-GB" sz="4000" b="1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19AB02F-AD00-463C-A2F1-681800FA970C}"/>
              </a:ext>
            </a:extLst>
          </p:cNvPr>
          <p:cNvSpPr/>
          <p:nvPr/>
        </p:nvSpPr>
        <p:spPr>
          <a:xfrm>
            <a:off x="755650" y="1503363"/>
            <a:ext cx="7632700" cy="547687"/>
          </a:xfrm>
          <a:prstGeom prst="rect">
            <a:avLst/>
          </a:prstGeom>
          <a:solidFill>
            <a:srgbClr val="FDE2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GB" dirty="0" err="1">
                <a:solidFill>
                  <a:schemeClr val="tx1"/>
                </a:solidFill>
              </a:rPr>
              <a:t>Tiddalick</a:t>
            </a:r>
            <a:r>
              <a:rPr lang="en-GB" dirty="0">
                <a:solidFill>
                  <a:schemeClr val="tx1"/>
                </a:solidFill>
              </a:rPr>
              <a:t> is still counting backwards.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B022066-8370-4223-B0DD-70FA8B5EC043}"/>
              </a:ext>
            </a:extLst>
          </p:cNvPr>
          <p:cNvSpPr/>
          <p:nvPr/>
        </p:nvSpPr>
        <p:spPr>
          <a:xfrm>
            <a:off x="755650" y="2161204"/>
            <a:ext cx="7632700" cy="517525"/>
          </a:xfrm>
          <a:prstGeom prst="rect">
            <a:avLst/>
          </a:prstGeom>
          <a:solidFill>
            <a:srgbClr val="FBC5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This time, he starts at 32. Help him to count backwards.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AA245E9-7309-42E4-8D5E-70DE221727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9298" y="3999066"/>
            <a:ext cx="29848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GB" altLang="en-US" sz="1400" b="1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5ABDD4B-4ECA-42CB-BC15-60A65AE23C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1291" y="4007004"/>
            <a:ext cx="28886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GB" altLang="en-US" sz="14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BDF19DB-185F-4B1D-B6B9-A3DCB8BB3C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4004" y="4005416"/>
            <a:ext cx="29046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GB" altLang="en-US" sz="1400" b="1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1B56BE7-77B0-46FF-B549-58F9DA8392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8318" y="4013354"/>
            <a:ext cx="35298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GB" altLang="en-US" sz="1400" b="1" dirty="0">
                <a:solidFill>
                  <a:schemeClr val="bg1"/>
                </a:solidFill>
              </a:rPr>
              <a:t>12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607075B-C9AE-4EDE-A6E6-89458D4E4E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5987" y="4013354"/>
            <a:ext cx="35779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GB" altLang="en-US" sz="1400" b="1" dirty="0">
                <a:solidFill>
                  <a:schemeClr val="bg1"/>
                </a:solidFill>
              </a:rPr>
              <a:t>16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DF0AF8F-FDB1-4D56-9D6E-1CE740E56D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8637" y="4013354"/>
            <a:ext cx="39305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GB" altLang="en-US" sz="1400" b="1" dirty="0">
                <a:solidFill>
                  <a:schemeClr val="bg1"/>
                </a:solidFill>
              </a:rPr>
              <a:t>20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12233EA-6ADE-432F-B4E1-4DFC1A3225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6880" y="4026054"/>
            <a:ext cx="38343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GB" altLang="en-US" sz="1400" b="1" dirty="0">
                <a:solidFill>
                  <a:schemeClr val="bg1"/>
                </a:solidFill>
              </a:rPr>
              <a:t>24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6C224B4-34ED-427B-80FD-8A3A0832CA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5511" y="4026054"/>
            <a:ext cx="38504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GB" altLang="en-US" sz="1400" b="1" dirty="0">
                <a:solidFill>
                  <a:schemeClr val="bg1"/>
                </a:solidFill>
              </a:rPr>
              <a:t>28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A7238BE-2EBE-41F3-85A1-505FABF5EB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5574" y="4026054"/>
            <a:ext cx="37221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GB" altLang="en-US" sz="1400" b="1" dirty="0">
                <a:solidFill>
                  <a:schemeClr val="bg1"/>
                </a:solidFill>
              </a:rPr>
              <a:t>32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53B023E-290E-4BA5-B686-246E8BE0F883}"/>
              </a:ext>
            </a:extLst>
          </p:cNvPr>
          <p:cNvGrpSpPr/>
          <p:nvPr/>
        </p:nvGrpSpPr>
        <p:grpSpPr>
          <a:xfrm>
            <a:off x="7236542" y="3326720"/>
            <a:ext cx="973393" cy="1013038"/>
            <a:chOff x="7236542" y="3293806"/>
            <a:chExt cx="973393" cy="1013038"/>
          </a:xfrm>
        </p:grpSpPr>
        <p:sp>
          <p:nvSpPr>
            <p:cNvPr id="4" name="Arrow: Circular 3">
              <a:extLst>
                <a:ext uri="{FF2B5EF4-FFF2-40B4-BE49-F238E27FC236}">
                  <a16:creationId xmlns:a16="http://schemas.microsoft.com/office/drawing/2014/main" id="{2F07384E-3D5D-4D2B-8489-462DF82F47A4}"/>
                </a:ext>
              </a:extLst>
            </p:cNvPr>
            <p:cNvSpPr/>
            <p:nvPr/>
          </p:nvSpPr>
          <p:spPr>
            <a:xfrm flipH="1">
              <a:off x="7236542" y="3293806"/>
              <a:ext cx="973393" cy="1013038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0932333"/>
                <a:gd name="adj5" fmla="val 12500"/>
              </a:avLst>
            </a:prstGeom>
            <a:solidFill>
              <a:srgbClr val="4B8B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5" name="Rectangle 91">
              <a:extLst>
                <a:ext uri="{FF2B5EF4-FFF2-40B4-BE49-F238E27FC236}">
                  <a16:creationId xmlns:a16="http://schemas.microsoft.com/office/drawing/2014/main" id="{61DEE556-7414-43F9-9293-F62537EF6D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13970" y="3491883"/>
              <a:ext cx="40107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dirty="0">
                  <a:solidFill>
                    <a:srgbClr val="4B8BDF"/>
                  </a:solidFill>
                </a:rPr>
                <a:t>-4</a:t>
              </a: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8DAAD8E7-8EBF-4E2F-B0DA-118A797196B5}"/>
              </a:ext>
            </a:extLst>
          </p:cNvPr>
          <p:cNvGrpSpPr/>
          <p:nvPr/>
        </p:nvGrpSpPr>
        <p:grpSpPr>
          <a:xfrm>
            <a:off x="6332844" y="3326720"/>
            <a:ext cx="973393" cy="1013038"/>
            <a:chOff x="7236542" y="3293806"/>
            <a:chExt cx="973393" cy="1013038"/>
          </a:xfrm>
        </p:grpSpPr>
        <p:sp>
          <p:nvSpPr>
            <p:cNvPr id="106" name="Arrow: Circular 105">
              <a:extLst>
                <a:ext uri="{FF2B5EF4-FFF2-40B4-BE49-F238E27FC236}">
                  <a16:creationId xmlns:a16="http://schemas.microsoft.com/office/drawing/2014/main" id="{61525659-7681-42FF-9FB9-CAD89AFD7484}"/>
                </a:ext>
              </a:extLst>
            </p:cNvPr>
            <p:cNvSpPr/>
            <p:nvPr/>
          </p:nvSpPr>
          <p:spPr>
            <a:xfrm flipH="1">
              <a:off x="7236542" y="3293806"/>
              <a:ext cx="973393" cy="1013038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0932333"/>
                <a:gd name="adj5" fmla="val 12500"/>
              </a:avLst>
            </a:prstGeom>
            <a:solidFill>
              <a:srgbClr val="4B8B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07" name="Rectangle 91">
              <a:extLst>
                <a:ext uri="{FF2B5EF4-FFF2-40B4-BE49-F238E27FC236}">
                  <a16:creationId xmlns:a16="http://schemas.microsoft.com/office/drawing/2014/main" id="{0B837553-5D89-4521-905E-231C26D712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13970" y="3491883"/>
              <a:ext cx="40107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dirty="0">
                  <a:solidFill>
                    <a:srgbClr val="4B8BDF"/>
                  </a:solidFill>
                </a:rPr>
                <a:t>-4</a:t>
              </a:r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5201E8E9-786A-4F75-BF36-C1D297C7E6D0}"/>
              </a:ext>
            </a:extLst>
          </p:cNvPr>
          <p:cNvGrpSpPr/>
          <p:nvPr/>
        </p:nvGrpSpPr>
        <p:grpSpPr>
          <a:xfrm>
            <a:off x="5429146" y="3326720"/>
            <a:ext cx="973393" cy="1013038"/>
            <a:chOff x="7236542" y="3293806"/>
            <a:chExt cx="973393" cy="1013038"/>
          </a:xfrm>
        </p:grpSpPr>
        <p:sp>
          <p:nvSpPr>
            <p:cNvPr id="109" name="Arrow: Circular 108">
              <a:extLst>
                <a:ext uri="{FF2B5EF4-FFF2-40B4-BE49-F238E27FC236}">
                  <a16:creationId xmlns:a16="http://schemas.microsoft.com/office/drawing/2014/main" id="{2ADCB2EB-7191-4FA3-B698-1DD81B5B6618}"/>
                </a:ext>
              </a:extLst>
            </p:cNvPr>
            <p:cNvSpPr/>
            <p:nvPr/>
          </p:nvSpPr>
          <p:spPr>
            <a:xfrm flipH="1">
              <a:off x="7236542" y="3293806"/>
              <a:ext cx="973393" cy="1013038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0932333"/>
                <a:gd name="adj5" fmla="val 12500"/>
              </a:avLst>
            </a:prstGeom>
            <a:solidFill>
              <a:srgbClr val="4B8B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10" name="Rectangle 91">
              <a:extLst>
                <a:ext uri="{FF2B5EF4-FFF2-40B4-BE49-F238E27FC236}">
                  <a16:creationId xmlns:a16="http://schemas.microsoft.com/office/drawing/2014/main" id="{2044C67C-5FB1-4AA6-BB38-F30700B3E6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13970" y="3491883"/>
              <a:ext cx="40107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dirty="0">
                  <a:solidFill>
                    <a:srgbClr val="4B8BDF"/>
                  </a:solidFill>
                </a:rPr>
                <a:t>-4</a:t>
              </a:r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6155FA11-82FF-4A6B-A164-655AA4D40406}"/>
              </a:ext>
            </a:extLst>
          </p:cNvPr>
          <p:cNvGrpSpPr/>
          <p:nvPr/>
        </p:nvGrpSpPr>
        <p:grpSpPr>
          <a:xfrm>
            <a:off x="4525448" y="3326720"/>
            <a:ext cx="973393" cy="1013038"/>
            <a:chOff x="7236542" y="3293806"/>
            <a:chExt cx="973393" cy="1013038"/>
          </a:xfrm>
        </p:grpSpPr>
        <p:sp>
          <p:nvSpPr>
            <p:cNvPr id="112" name="Arrow: Circular 111">
              <a:extLst>
                <a:ext uri="{FF2B5EF4-FFF2-40B4-BE49-F238E27FC236}">
                  <a16:creationId xmlns:a16="http://schemas.microsoft.com/office/drawing/2014/main" id="{24F18C05-A653-406B-88EB-29D9FFC79263}"/>
                </a:ext>
              </a:extLst>
            </p:cNvPr>
            <p:cNvSpPr/>
            <p:nvPr/>
          </p:nvSpPr>
          <p:spPr>
            <a:xfrm flipH="1">
              <a:off x="7236542" y="3293806"/>
              <a:ext cx="973393" cy="1013038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0932333"/>
                <a:gd name="adj5" fmla="val 12500"/>
              </a:avLst>
            </a:prstGeom>
            <a:solidFill>
              <a:srgbClr val="4B8B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13" name="Rectangle 91">
              <a:extLst>
                <a:ext uri="{FF2B5EF4-FFF2-40B4-BE49-F238E27FC236}">
                  <a16:creationId xmlns:a16="http://schemas.microsoft.com/office/drawing/2014/main" id="{C76BC198-2CBE-4533-AF92-708F292B43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13970" y="3491883"/>
              <a:ext cx="40107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dirty="0">
                  <a:solidFill>
                    <a:srgbClr val="4B8BDF"/>
                  </a:solidFill>
                </a:rPr>
                <a:t>-4</a:t>
              </a:r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B25458B2-08CF-482C-B396-102E81DD9AEC}"/>
              </a:ext>
            </a:extLst>
          </p:cNvPr>
          <p:cNvGrpSpPr/>
          <p:nvPr/>
        </p:nvGrpSpPr>
        <p:grpSpPr>
          <a:xfrm>
            <a:off x="3621750" y="3326720"/>
            <a:ext cx="973393" cy="1013038"/>
            <a:chOff x="7236542" y="3293806"/>
            <a:chExt cx="973393" cy="1013038"/>
          </a:xfrm>
        </p:grpSpPr>
        <p:sp>
          <p:nvSpPr>
            <p:cNvPr id="115" name="Arrow: Circular 114">
              <a:extLst>
                <a:ext uri="{FF2B5EF4-FFF2-40B4-BE49-F238E27FC236}">
                  <a16:creationId xmlns:a16="http://schemas.microsoft.com/office/drawing/2014/main" id="{AAC81E4F-2186-4700-AF90-601E8C07A3E4}"/>
                </a:ext>
              </a:extLst>
            </p:cNvPr>
            <p:cNvSpPr/>
            <p:nvPr/>
          </p:nvSpPr>
          <p:spPr>
            <a:xfrm flipH="1">
              <a:off x="7236542" y="3293806"/>
              <a:ext cx="973393" cy="1013038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0932333"/>
                <a:gd name="adj5" fmla="val 12500"/>
              </a:avLst>
            </a:prstGeom>
            <a:solidFill>
              <a:srgbClr val="4B8B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16" name="Rectangle 91">
              <a:extLst>
                <a:ext uri="{FF2B5EF4-FFF2-40B4-BE49-F238E27FC236}">
                  <a16:creationId xmlns:a16="http://schemas.microsoft.com/office/drawing/2014/main" id="{E9508471-E126-4C0C-BBB1-0AAF69FFF9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13970" y="3491883"/>
              <a:ext cx="40107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dirty="0">
                  <a:solidFill>
                    <a:srgbClr val="4B8BDF"/>
                  </a:solidFill>
                </a:rPr>
                <a:t>-4</a:t>
              </a:r>
            </a:p>
          </p:txBody>
        </p: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07FAB7AF-0CC1-4A90-B639-E938DB37B00C}"/>
              </a:ext>
            </a:extLst>
          </p:cNvPr>
          <p:cNvGrpSpPr/>
          <p:nvPr/>
        </p:nvGrpSpPr>
        <p:grpSpPr>
          <a:xfrm>
            <a:off x="2718052" y="3326720"/>
            <a:ext cx="973393" cy="1013038"/>
            <a:chOff x="7236542" y="3293806"/>
            <a:chExt cx="973393" cy="1013038"/>
          </a:xfrm>
        </p:grpSpPr>
        <p:sp>
          <p:nvSpPr>
            <p:cNvPr id="118" name="Arrow: Circular 117">
              <a:extLst>
                <a:ext uri="{FF2B5EF4-FFF2-40B4-BE49-F238E27FC236}">
                  <a16:creationId xmlns:a16="http://schemas.microsoft.com/office/drawing/2014/main" id="{45BD03D2-A4CE-4F19-BFDD-E762AD3E327F}"/>
                </a:ext>
              </a:extLst>
            </p:cNvPr>
            <p:cNvSpPr/>
            <p:nvPr/>
          </p:nvSpPr>
          <p:spPr>
            <a:xfrm flipH="1">
              <a:off x="7236542" y="3293806"/>
              <a:ext cx="973393" cy="1013038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0932333"/>
                <a:gd name="adj5" fmla="val 12500"/>
              </a:avLst>
            </a:prstGeom>
            <a:solidFill>
              <a:srgbClr val="4B8B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19" name="Rectangle 91">
              <a:extLst>
                <a:ext uri="{FF2B5EF4-FFF2-40B4-BE49-F238E27FC236}">
                  <a16:creationId xmlns:a16="http://schemas.microsoft.com/office/drawing/2014/main" id="{9576C32A-A247-4AE9-8CCD-6450FE0E91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13970" y="3491883"/>
              <a:ext cx="40107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dirty="0">
                  <a:solidFill>
                    <a:srgbClr val="4B8BDF"/>
                  </a:solidFill>
                </a:rPr>
                <a:t>-4</a:t>
              </a:r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80FFE4B0-CF6C-48B3-89C8-C1EC68B02472}"/>
              </a:ext>
            </a:extLst>
          </p:cNvPr>
          <p:cNvGrpSpPr/>
          <p:nvPr/>
        </p:nvGrpSpPr>
        <p:grpSpPr>
          <a:xfrm>
            <a:off x="1814354" y="3326720"/>
            <a:ext cx="973393" cy="1013038"/>
            <a:chOff x="7236542" y="3293806"/>
            <a:chExt cx="973393" cy="1013038"/>
          </a:xfrm>
        </p:grpSpPr>
        <p:sp>
          <p:nvSpPr>
            <p:cNvPr id="121" name="Arrow: Circular 120">
              <a:extLst>
                <a:ext uri="{FF2B5EF4-FFF2-40B4-BE49-F238E27FC236}">
                  <a16:creationId xmlns:a16="http://schemas.microsoft.com/office/drawing/2014/main" id="{EDF759D8-FF2E-4ED7-9EBB-EE33F9993D5F}"/>
                </a:ext>
              </a:extLst>
            </p:cNvPr>
            <p:cNvSpPr/>
            <p:nvPr/>
          </p:nvSpPr>
          <p:spPr>
            <a:xfrm flipH="1">
              <a:off x="7236542" y="3293806"/>
              <a:ext cx="973393" cy="1013038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0932333"/>
                <a:gd name="adj5" fmla="val 12500"/>
              </a:avLst>
            </a:prstGeom>
            <a:solidFill>
              <a:srgbClr val="4B8B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22" name="Rectangle 91">
              <a:extLst>
                <a:ext uri="{FF2B5EF4-FFF2-40B4-BE49-F238E27FC236}">
                  <a16:creationId xmlns:a16="http://schemas.microsoft.com/office/drawing/2014/main" id="{AE4CBE30-5574-4028-AF4C-5FA3826D13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13970" y="3491883"/>
              <a:ext cx="40107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dirty="0">
                  <a:solidFill>
                    <a:srgbClr val="4B8BDF"/>
                  </a:solidFill>
                </a:rPr>
                <a:t>-4</a:t>
              </a:r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2A69551B-3B79-435B-80AB-532677C60561}"/>
              </a:ext>
            </a:extLst>
          </p:cNvPr>
          <p:cNvGrpSpPr/>
          <p:nvPr/>
        </p:nvGrpSpPr>
        <p:grpSpPr>
          <a:xfrm>
            <a:off x="910656" y="3326720"/>
            <a:ext cx="973393" cy="1013038"/>
            <a:chOff x="7236542" y="3293806"/>
            <a:chExt cx="973393" cy="1013038"/>
          </a:xfrm>
        </p:grpSpPr>
        <p:sp>
          <p:nvSpPr>
            <p:cNvPr id="124" name="Arrow: Circular 123">
              <a:extLst>
                <a:ext uri="{FF2B5EF4-FFF2-40B4-BE49-F238E27FC236}">
                  <a16:creationId xmlns:a16="http://schemas.microsoft.com/office/drawing/2014/main" id="{4A944B56-8028-4CB4-B430-5319DA49BCDD}"/>
                </a:ext>
              </a:extLst>
            </p:cNvPr>
            <p:cNvSpPr/>
            <p:nvPr/>
          </p:nvSpPr>
          <p:spPr>
            <a:xfrm flipH="1">
              <a:off x="7236542" y="3293806"/>
              <a:ext cx="973393" cy="1013038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0932333"/>
                <a:gd name="adj5" fmla="val 12500"/>
              </a:avLst>
            </a:prstGeom>
            <a:solidFill>
              <a:srgbClr val="4B8B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25" name="Rectangle 91">
              <a:extLst>
                <a:ext uri="{FF2B5EF4-FFF2-40B4-BE49-F238E27FC236}">
                  <a16:creationId xmlns:a16="http://schemas.microsoft.com/office/drawing/2014/main" id="{38230D5F-C0D4-4CA8-8095-6C7E771D01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13970" y="3491883"/>
              <a:ext cx="40107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dirty="0">
                  <a:solidFill>
                    <a:srgbClr val="4B8BDF"/>
                  </a:solidFill>
                </a:rPr>
                <a:t>-4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2D01ACE-2C8F-4D41-8B31-ED80B07150A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74688" y="3445029"/>
            <a:ext cx="544512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3CB8214C-1B66-4B87-B9DD-29532D06669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572705" y="3448204"/>
            <a:ext cx="542925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C713101E-C376-4B2D-9BCE-C251ED9CEC5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2469135" y="3452966"/>
            <a:ext cx="544513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DE15000A-219C-46A3-89DC-9D2C3EF166D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3367153" y="3467254"/>
            <a:ext cx="544513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03F8A269-FA6B-4710-BA20-F3133298056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4265171" y="3472016"/>
            <a:ext cx="542925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0868C484-C122-451E-B8FA-75DF500E832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5161601" y="3476779"/>
            <a:ext cx="544512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F3693C8A-4016-4D51-B492-169B3523A8C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059618" y="3481541"/>
            <a:ext cx="544513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3F5DEC9F-055D-4C83-8BA2-2218F787E64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957636" y="3486304"/>
            <a:ext cx="542925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DB0BC4A1-7D47-472D-B476-ADF96DAC9F2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854069" y="3483837"/>
            <a:ext cx="54451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" name="ICONS">
            <a:extLst>
              <a:ext uri="{FF2B5EF4-FFF2-40B4-BE49-F238E27FC236}">
                <a16:creationId xmlns:a16="http://schemas.microsoft.com/office/drawing/2014/main" id="{9CD05DE4-6BD8-452E-B067-DE3CBB85D5B0}"/>
              </a:ext>
            </a:extLst>
          </p:cNvPr>
          <p:cNvGrpSpPr>
            <a:grpSpLocks/>
          </p:cNvGrpSpPr>
          <p:nvPr/>
        </p:nvGrpSpPr>
        <p:grpSpPr bwMode="auto">
          <a:xfrm>
            <a:off x="7480300" y="620713"/>
            <a:ext cx="1238250" cy="865187"/>
            <a:chOff x="7480751" y="621486"/>
            <a:chExt cx="1238498" cy="864000"/>
          </a:xfrm>
        </p:grpSpPr>
        <p:pic>
          <p:nvPicPr>
            <p:cNvPr id="74" name="Assessment" hidden="1">
              <a:extLst>
                <a:ext uri="{FF2B5EF4-FFF2-40B4-BE49-F238E27FC236}">
                  <a16:creationId xmlns:a16="http://schemas.microsoft.com/office/drawing/2014/main" id="{385F14E8-0FFC-47B9-A2F1-AF0AE62654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000" y="621486"/>
              <a:ext cx="864000" cy="86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7" name="Mental and Oral Starter" hidden="1">
              <a:extLst>
                <a:ext uri="{FF2B5EF4-FFF2-40B4-BE49-F238E27FC236}">
                  <a16:creationId xmlns:a16="http://schemas.microsoft.com/office/drawing/2014/main" id="{CB2D8D9F-9842-48D2-BA25-43A1A9731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0" name="Group Work" hidden="1">
              <a:extLst>
                <a:ext uri="{FF2B5EF4-FFF2-40B4-BE49-F238E27FC236}">
                  <a16:creationId xmlns:a16="http://schemas.microsoft.com/office/drawing/2014/main" id="{B9EC8282-AF59-4B21-8FA9-731626B11E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000" y="621486"/>
              <a:ext cx="864000" cy="86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3" name="Talking Partners" hidden="1">
              <a:extLst>
                <a:ext uri="{FF2B5EF4-FFF2-40B4-BE49-F238E27FC236}">
                  <a16:creationId xmlns:a16="http://schemas.microsoft.com/office/drawing/2014/main" id="{86807F3E-B389-4FC2-9CE2-2A95D84535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000" y="621486"/>
              <a:ext cx="864000" cy="86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6" name="Pairs" hidden="1">
              <a:extLst>
                <a:ext uri="{FF2B5EF4-FFF2-40B4-BE49-F238E27FC236}">
                  <a16:creationId xmlns:a16="http://schemas.microsoft.com/office/drawing/2014/main" id="{927AA79E-7AE6-40F5-BF0D-6FBC7ED7E4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000" y="621486"/>
              <a:ext cx="864000" cy="86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9" name="Individual Work" hidden="1">
              <a:extLst>
                <a:ext uri="{FF2B5EF4-FFF2-40B4-BE49-F238E27FC236}">
                  <a16:creationId xmlns:a16="http://schemas.microsoft.com/office/drawing/2014/main" id="{E121A1C9-4FE9-49C8-BBE6-50637B8AF2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000" y="621486"/>
              <a:ext cx="864000" cy="86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" name="Whole Class">
              <a:extLst>
                <a:ext uri="{FF2B5EF4-FFF2-40B4-BE49-F238E27FC236}">
                  <a16:creationId xmlns:a16="http://schemas.microsoft.com/office/drawing/2014/main" id="{89F39384-23EA-479A-BC95-4B8DCAB6F8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0751" y="621486"/>
              <a:ext cx="1238498" cy="86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5944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500"/>
                            </p:stCondLst>
                            <p:childTnLst>
                              <p:par>
                                <p:cTn id="1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000"/>
                            </p:stCondLst>
                            <p:childTnLst>
                              <p:par>
                                <p:cTn id="1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500"/>
                            </p:stCondLst>
                            <p:childTnLst>
                              <p:par>
                                <p:cTn id="1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500"/>
                            </p:stCondLst>
                            <p:childTnLst>
                              <p:par>
                                <p:cTn id="13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4000"/>
                            </p:stCondLst>
                            <p:childTnLst>
                              <p:par>
                                <p:cTn id="14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  <p:bldP spid="32" grpId="0"/>
      <p:bldP spid="33" grpId="0"/>
      <p:bldP spid="34" grpId="0"/>
      <p:bldP spid="3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>
            <a:extLst>
              <a:ext uri="{FF2B5EF4-FFF2-40B4-BE49-F238E27FC236}">
                <a16:creationId xmlns:a16="http://schemas.microsoft.com/office/drawing/2014/main" id="{6D9E9B4D-67E5-4170-93DE-56C1DD505C7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305"/>
          <a:stretch>
            <a:fillRect/>
          </a:stretch>
        </p:blipFill>
        <p:spPr bwMode="auto">
          <a:xfrm>
            <a:off x="755650" y="2281238"/>
            <a:ext cx="7632700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4AA95BB-34A8-4583-92A7-ED1882E3AFDE}"/>
              </a:ext>
            </a:extLst>
          </p:cNvPr>
          <p:cNvSpPr/>
          <p:nvPr/>
        </p:nvSpPr>
        <p:spPr>
          <a:xfrm>
            <a:off x="503238" y="3154363"/>
            <a:ext cx="8137525" cy="15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45E057A9-DEDC-4967-B810-CD2333DFEAF1}"/>
              </a:ext>
            </a:extLst>
          </p:cNvPr>
          <p:cNvGrpSpPr/>
          <p:nvPr/>
        </p:nvGrpSpPr>
        <p:grpSpPr>
          <a:xfrm>
            <a:off x="1738842" y="3326452"/>
            <a:ext cx="858985" cy="1013038"/>
            <a:chOff x="7236542" y="3293806"/>
            <a:chExt cx="973393" cy="1013038"/>
          </a:xfrm>
        </p:grpSpPr>
        <p:sp>
          <p:nvSpPr>
            <p:cNvPr id="131" name="Arrow: Circular 130">
              <a:extLst>
                <a:ext uri="{FF2B5EF4-FFF2-40B4-BE49-F238E27FC236}">
                  <a16:creationId xmlns:a16="http://schemas.microsoft.com/office/drawing/2014/main" id="{193914B6-8A45-44F3-ADFC-6FF3BC86D92B}"/>
                </a:ext>
              </a:extLst>
            </p:cNvPr>
            <p:cNvSpPr/>
            <p:nvPr/>
          </p:nvSpPr>
          <p:spPr>
            <a:xfrm flipH="1">
              <a:off x="7236542" y="3293806"/>
              <a:ext cx="973393" cy="1013038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0932333"/>
                <a:gd name="adj5" fmla="val 12500"/>
              </a:avLst>
            </a:prstGeom>
            <a:solidFill>
              <a:srgbClr val="4B8B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32" name="Rectangle 91">
              <a:extLst>
                <a:ext uri="{FF2B5EF4-FFF2-40B4-BE49-F238E27FC236}">
                  <a16:creationId xmlns:a16="http://schemas.microsoft.com/office/drawing/2014/main" id="{B56E561E-7820-4720-90DC-E865807058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13970" y="3491883"/>
              <a:ext cx="40107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dirty="0">
                  <a:solidFill>
                    <a:srgbClr val="4B8BDF"/>
                  </a:solidFill>
                </a:rPr>
                <a:t>-4</a:t>
              </a:r>
            </a:p>
          </p:txBody>
        </p:sp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60C0CF4F-3363-4F43-9F86-530C196FE2D6}"/>
              </a:ext>
            </a:extLst>
          </p:cNvPr>
          <p:cNvGrpSpPr/>
          <p:nvPr/>
        </p:nvGrpSpPr>
        <p:grpSpPr>
          <a:xfrm>
            <a:off x="2557196" y="3326452"/>
            <a:ext cx="858985" cy="1013038"/>
            <a:chOff x="7236542" y="3293806"/>
            <a:chExt cx="973393" cy="1013038"/>
          </a:xfrm>
        </p:grpSpPr>
        <p:sp>
          <p:nvSpPr>
            <p:cNvPr id="134" name="Arrow: Circular 133">
              <a:extLst>
                <a:ext uri="{FF2B5EF4-FFF2-40B4-BE49-F238E27FC236}">
                  <a16:creationId xmlns:a16="http://schemas.microsoft.com/office/drawing/2014/main" id="{F30FD8EE-0D2E-4779-A538-F6602B432982}"/>
                </a:ext>
              </a:extLst>
            </p:cNvPr>
            <p:cNvSpPr/>
            <p:nvPr/>
          </p:nvSpPr>
          <p:spPr>
            <a:xfrm flipH="1">
              <a:off x="7236542" y="3293806"/>
              <a:ext cx="973393" cy="1013038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0932333"/>
                <a:gd name="adj5" fmla="val 12500"/>
              </a:avLst>
            </a:prstGeom>
            <a:solidFill>
              <a:srgbClr val="4B8B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35" name="Rectangle 91">
              <a:extLst>
                <a:ext uri="{FF2B5EF4-FFF2-40B4-BE49-F238E27FC236}">
                  <a16:creationId xmlns:a16="http://schemas.microsoft.com/office/drawing/2014/main" id="{2C5BAB32-6926-415D-A188-3B31EFD090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13970" y="3491883"/>
              <a:ext cx="40107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dirty="0">
                  <a:solidFill>
                    <a:srgbClr val="4B8BDF"/>
                  </a:solidFill>
                </a:rPr>
                <a:t>-4</a:t>
              </a:r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2778801D-593D-4937-B5AB-4ECAAAA54546}"/>
              </a:ext>
            </a:extLst>
          </p:cNvPr>
          <p:cNvGrpSpPr/>
          <p:nvPr/>
        </p:nvGrpSpPr>
        <p:grpSpPr>
          <a:xfrm>
            <a:off x="3375550" y="3326452"/>
            <a:ext cx="858985" cy="1013038"/>
            <a:chOff x="7236542" y="3293806"/>
            <a:chExt cx="973393" cy="1013038"/>
          </a:xfrm>
        </p:grpSpPr>
        <p:sp>
          <p:nvSpPr>
            <p:cNvPr id="137" name="Arrow: Circular 136">
              <a:extLst>
                <a:ext uri="{FF2B5EF4-FFF2-40B4-BE49-F238E27FC236}">
                  <a16:creationId xmlns:a16="http://schemas.microsoft.com/office/drawing/2014/main" id="{10D89442-9F6C-4B04-86E1-6C593871436E}"/>
                </a:ext>
              </a:extLst>
            </p:cNvPr>
            <p:cNvSpPr/>
            <p:nvPr/>
          </p:nvSpPr>
          <p:spPr>
            <a:xfrm flipH="1">
              <a:off x="7236542" y="3293806"/>
              <a:ext cx="973393" cy="1013038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0932333"/>
                <a:gd name="adj5" fmla="val 12500"/>
              </a:avLst>
            </a:prstGeom>
            <a:solidFill>
              <a:srgbClr val="4B8B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38" name="Rectangle 91">
              <a:extLst>
                <a:ext uri="{FF2B5EF4-FFF2-40B4-BE49-F238E27FC236}">
                  <a16:creationId xmlns:a16="http://schemas.microsoft.com/office/drawing/2014/main" id="{947429EE-963E-46C7-9EFE-68AAD04B70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13970" y="3491883"/>
              <a:ext cx="40107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dirty="0">
                  <a:solidFill>
                    <a:srgbClr val="4B8BDF"/>
                  </a:solidFill>
                </a:rPr>
                <a:t>-4</a:t>
              </a:r>
            </a:p>
          </p:txBody>
        </p: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D51B2175-835D-4D61-BF6A-4BEACD04EC16}"/>
              </a:ext>
            </a:extLst>
          </p:cNvPr>
          <p:cNvGrpSpPr/>
          <p:nvPr/>
        </p:nvGrpSpPr>
        <p:grpSpPr>
          <a:xfrm>
            <a:off x="4193904" y="3326452"/>
            <a:ext cx="858985" cy="1013038"/>
            <a:chOff x="7236542" y="3293806"/>
            <a:chExt cx="973393" cy="1013038"/>
          </a:xfrm>
        </p:grpSpPr>
        <p:sp>
          <p:nvSpPr>
            <p:cNvPr id="140" name="Arrow: Circular 139">
              <a:extLst>
                <a:ext uri="{FF2B5EF4-FFF2-40B4-BE49-F238E27FC236}">
                  <a16:creationId xmlns:a16="http://schemas.microsoft.com/office/drawing/2014/main" id="{D7EE887A-0BA6-40AA-9647-E98D4051A5B3}"/>
                </a:ext>
              </a:extLst>
            </p:cNvPr>
            <p:cNvSpPr/>
            <p:nvPr/>
          </p:nvSpPr>
          <p:spPr>
            <a:xfrm flipH="1">
              <a:off x="7236542" y="3293806"/>
              <a:ext cx="973393" cy="1013038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0932333"/>
                <a:gd name="adj5" fmla="val 12500"/>
              </a:avLst>
            </a:prstGeom>
            <a:solidFill>
              <a:srgbClr val="4B8B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41" name="Rectangle 91">
              <a:extLst>
                <a:ext uri="{FF2B5EF4-FFF2-40B4-BE49-F238E27FC236}">
                  <a16:creationId xmlns:a16="http://schemas.microsoft.com/office/drawing/2014/main" id="{6D0D6CC2-37C0-4940-A6B7-3A23DB3653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13970" y="3491883"/>
              <a:ext cx="40107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dirty="0">
                  <a:solidFill>
                    <a:srgbClr val="4B8BDF"/>
                  </a:solidFill>
                </a:rPr>
                <a:t>-4</a:t>
              </a:r>
            </a:p>
          </p:txBody>
        </p:sp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E2B90F07-1F21-4059-B797-C4440FC3285D}"/>
              </a:ext>
            </a:extLst>
          </p:cNvPr>
          <p:cNvGrpSpPr/>
          <p:nvPr/>
        </p:nvGrpSpPr>
        <p:grpSpPr>
          <a:xfrm>
            <a:off x="5012258" y="3326452"/>
            <a:ext cx="858985" cy="1013038"/>
            <a:chOff x="7236542" y="3293806"/>
            <a:chExt cx="973393" cy="1013038"/>
          </a:xfrm>
        </p:grpSpPr>
        <p:sp>
          <p:nvSpPr>
            <p:cNvPr id="143" name="Arrow: Circular 142">
              <a:extLst>
                <a:ext uri="{FF2B5EF4-FFF2-40B4-BE49-F238E27FC236}">
                  <a16:creationId xmlns:a16="http://schemas.microsoft.com/office/drawing/2014/main" id="{389C83AC-06B9-414B-B681-84F70D0DC84A}"/>
                </a:ext>
              </a:extLst>
            </p:cNvPr>
            <p:cNvSpPr/>
            <p:nvPr/>
          </p:nvSpPr>
          <p:spPr>
            <a:xfrm flipH="1">
              <a:off x="7236542" y="3293806"/>
              <a:ext cx="973393" cy="1013038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0932333"/>
                <a:gd name="adj5" fmla="val 12500"/>
              </a:avLst>
            </a:prstGeom>
            <a:solidFill>
              <a:srgbClr val="4B8B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44" name="Rectangle 91">
              <a:extLst>
                <a:ext uri="{FF2B5EF4-FFF2-40B4-BE49-F238E27FC236}">
                  <a16:creationId xmlns:a16="http://schemas.microsoft.com/office/drawing/2014/main" id="{3E0A69C4-36FB-41AC-A311-D9F4611AFB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13970" y="3491883"/>
              <a:ext cx="40107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dirty="0">
                  <a:solidFill>
                    <a:srgbClr val="4B8BDF"/>
                  </a:solidFill>
                </a:rPr>
                <a:t>-4</a:t>
              </a:r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436EF168-DB38-4F33-B939-15C39A9EBFF8}"/>
              </a:ext>
            </a:extLst>
          </p:cNvPr>
          <p:cNvGrpSpPr/>
          <p:nvPr/>
        </p:nvGrpSpPr>
        <p:grpSpPr>
          <a:xfrm>
            <a:off x="5830612" y="3326452"/>
            <a:ext cx="858985" cy="1013038"/>
            <a:chOff x="7236542" y="3293806"/>
            <a:chExt cx="973393" cy="1013038"/>
          </a:xfrm>
        </p:grpSpPr>
        <p:sp>
          <p:nvSpPr>
            <p:cNvPr id="146" name="Arrow: Circular 145">
              <a:extLst>
                <a:ext uri="{FF2B5EF4-FFF2-40B4-BE49-F238E27FC236}">
                  <a16:creationId xmlns:a16="http://schemas.microsoft.com/office/drawing/2014/main" id="{9F2DCC7B-315D-4227-AB06-12B336774E26}"/>
                </a:ext>
              </a:extLst>
            </p:cNvPr>
            <p:cNvSpPr/>
            <p:nvPr/>
          </p:nvSpPr>
          <p:spPr>
            <a:xfrm flipH="1">
              <a:off x="7236542" y="3293806"/>
              <a:ext cx="973393" cy="1013038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0932333"/>
                <a:gd name="adj5" fmla="val 12500"/>
              </a:avLst>
            </a:prstGeom>
            <a:solidFill>
              <a:srgbClr val="4B8B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47" name="Rectangle 91">
              <a:extLst>
                <a:ext uri="{FF2B5EF4-FFF2-40B4-BE49-F238E27FC236}">
                  <a16:creationId xmlns:a16="http://schemas.microsoft.com/office/drawing/2014/main" id="{12036AD1-1EF6-46F1-A8F6-1D7C373B0C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13970" y="3491883"/>
              <a:ext cx="40107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dirty="0">
                  <a:solidFill>
                    <a:srgbClr val="4B8BDF"/>
                  </a:solidFill>
                </a:rPr>
                <a:t>-4</a:t>
              </a:r>
            </a:p>
          </p:txBody>
        </p: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0667052F-AAA7-4F09-938F-62DE16E5AD7A}"/>
              </a:ext>
            </a:extLst>
          </p:cNvPr>
          <p:cNvGrpSpPr/>
          <p:nvPr/>
        </p:nvGrpSpPr>
        <p:grpSpPr>
          <a:xfrm>
            <a:off x="6648966" y="3326452"/>
            <a:ext cx="858985" cy="1013038"/>
            <a:chOff x="7236542" y="3293806"/>
            <a:chExt cx="973393" cy="1013038"/>
          </a:xfrm>
        </p:grpSpPr>
        <p:sp>
          <p:nvSpPr>
            <p:cNvPr id="149" name="Arrow: Circular 148">
              <a:extLst>
                <a:ext uri="{FF2B5EF4-FFF2-40B4-BE49-F238E27FC236}">
                  <a16:creationId xmlns:a16="http://schemas.microsoft.com/office/drawing/2014/main" id="{1FDB152C-C5F4-4B2B-9B57-6020E3532D9B}"/>
                </a:ext>
              </a:extLst>
            </p:cNvPr>
            <p:cNvSpPr/>
            <p:nvPr/>
          </p:nvSpPr>
          <p:spPr>
            <a:xfrm flipH="1">
              <a:off x="7236542" y="3293806"/>
              <a:ext cx="973393" cy="1013038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0932333"/>
                <a:gd name="adj5" fmla="val 12500"/>
              </a:avLst>
            </a:prstGeom>
            <a:solidFill>
              <a:srgbClr val="4B8B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50" name="Rectangle 91">
              <a:extLst>
                <a:ext uri="{FF2B5EF4-FFF2-40B4-BE49-F238E27FC236}">
                  <a16:creationId xmlns:a16="http://schemas.microsoft.com/office/drawing/2014/main" id="{F2983EAA-F09F-4EC3-B0A4-30DAF27D50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13970" y="3491883"/>
              <a:ext cx="40107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dirty="0">
                  <a:solidFill>
                    <a:srgbClr val="4B8BDF"/>
                  </a:solidFill>
                </a:rPr>
                <a:t>-4</a:t>
              </a:r>
            </a:p>
          </p:txBody>
        </p:sp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53ABB18E-571F-4FD0-96A5-A440B5C1DB28}"/>
              </a:ext>
            </a:extLst>
          </p:cNvPr>
          <p:cNvGrpSpPr/>
          <p:nvPr/>
        </p:nvGrpSpPr>
        <p:grpSpPr>
          <a:xfrm>
            <a:off x="7467321" y="3326452"/>
            <a:ext cx="858985" cy="1013038"/>
            <a:chOff x="7236542" y="3293806"/>
            <a:chExt cx="973393" cy="1013038"/>
          </a:xfrm>
        </p:grpSpPr>
        <p:sp>
          <p:nvSpPr>
            <p:cNvPr id="152" name="Arrow: Circular 151">
              <a:extLst>
                <a:ext uri="{FF2B5EF4-FFF2-40B4-BE49-F238E27FC236}">
                  <a16:creationId xmlns:a16="http://schemas.microsoft.com/office/drawing/2014/main" id="{7B8FE31F-A27C-4F49-B3F7-EB32F12FF83C}"/>
                </a:ext>
              </a:extLst>
            </p:cNvPr>
            <p:cNvSpPr/>
            <p:nvPr/>
          </p:nvSpPr>
          <p:spPr>
            <a:xfrm flipH="1">
              <a:off x="7236542" y="3293806"/>
              <a:ext cx="973393" cy="1013038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0932333"/>
                <a:gd name="adj5" fmla="val 12500"/>
              </a:avLst>
            </a:prstGeom>
            <a:solidFill>
              <a:srgbClr val="4B8B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53" name="Rectangle 91">
              <a:extLst>
                <a:ext uri="{FF2B5EF4-FFF2-40B4-BE49-F238E27FC236}">
                  <a16:creationId xmlns:a16="http://schemas.microsoft.com/office/drawing/2014/main" id="{1726EA57-412C-4014-B739-1E90FCD7F8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13970" y="3491883"/>
              <a:ext cx="40107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dirty="0">
                  <a:solidFill>
                    <a:srgbClr val="4B8BDF"/>
                  </a:solidFill>
                </a:rPr>
                <a:t>-4</a:t>
              </a:r>
            </a:p>
          </p:txBody>
        </p:sp>
      </p:grpSp>
      <p:pic>
        <p:nvPicPr>
          <p:cNvPr id="22533" name="Picture 38">
            <a:extLst>
              <a:ext uri="{FF2B5EF4-FFF2-40B4-BE49-F238E27FC236}">
                <a16:creationId xmlns:a16="http://schemas.microsoft.com/office/drawing/2014/main" id="{45CC7C42-A309-4674-87E1-35916A2B28D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9189"/>
          <a:stretch>
            <a:fillRect/>
          </a:stretch>
        </p:blipFill>
        <p:spPr bwMode="auto">
          <a:xfrm rot="9000000">
            <a:off x="1550810" y="3899054"/>
            <a:ext cx="503238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40">
            <a:extLst>
              <a:ext uri="{FF2B5EF4-FFF2-40B4-BE49-F238E27FC236}">
                <a16:creationId xmlns:a16="http://schemas.microsoft.com/office/drawing/2014/main" id="{0A9FF9BB-3231-4F04-92B6-26D5BBE6DB2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9189"/>
          <a:stretch>
            <a:fillRect/>
          </a:stretch>
        </p:blipFill>
        <p:spPr bwMode="auto">
          <a:xfrm rot="9000000">
            <a:off x="2345970" y="3899054"/>
            <a:ext cx="5032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41">
            <a:extLst>
              <a:ext uri="{FF2B5EF4-FFF2-40B4-BE49-F238E27FC236}">
                <a16:creationId xmlns:a16="http://schemas.microsoft.com/office/drawing/2014/main" id="{9F3095DC-3CB2-4C29-8509-5D1A78CD947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9189"/>
          <a:stretch>
            <a:fillRect/>
          </a:stretch>
        </p:blipFill>
        <p:spPr bwMode="auto">
          <a:xfrm rot="9000000">
            <a:off x="3141129" y="3899054"/>
            <a:ext cx="5032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42">
            <a:extLst>
              <a:ext uri="{FF2B5EF4-FFF2-40B4-BE49-F238E27FC236}">
                <a16:creationId xmlns:a16="http://schemas.microsoft.com/office/drawing/2014/main" id="{241EE986-8AAE-4099-AABC-F61986BCD5B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9189"/>
          <a:stretch>
            <a:fillRect/>
          </a:stretch>
        </p:blipFill>
        <p:spPr bwMode="auto">
          <a:xfrm rot="9000000">
            <a:off x="3936288" y="3899054"/>
            <a:ext cx="503238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43">
            <a:extLst>
              <a:ext uri="{FF2B5EF4-FFF2-40B4-BE49-F238E27FC236}">
                <a16:creationId xmlns:a16="http://schemas.microsoft.com/office/drawing/2014/main" id="{BF6731F4-C12E-4AF0-9D48-FF7D61CC102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9189"/>
          <a:stretch>
            <a:fillRect/>
          </a:stretch>
        </p:blipFill>
        <p:spPr bwMode="auto">
          <a:xfrm rot="9000000">
            <a:off x="4731448" y="3899054"/>
            <a:ext cx="5032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Picture 44">
            <a:extLst>
              <a:ext uri="{FF2B5EF4-FFF2-40B4-BE49-F238E27FC236}">
                <a16:creationId xmlns:a16="http://schemas.microsoft.com/office/drawing/2014/main" id="{F650E881-8C72-416C-8DC0-0FCB0EC6B2D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9189"/>
          <a:stretch>
            <a:fillRect/>
          </a:stretch>
        </p:blipFill>
        <p:spPr bwMode="auto">
          <a:xfrm rot="9000000">
            <a:off x="5526607" y="3899054"/>
            <a:ext cx="5032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9" name="Picture 45">
            <a:extLst>
              <a:ext uri="{FF2B5EF4-FFF2-40B4-BE49-F238E27FC236}">
                <a16:creationId xmlns:a16="http://schemas.microsoft.com/office/drawing/2014/main" id="{F910C182-4DEE-41DC-86F4-9E97FB08971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9189"/>
          <a:stretch>
            <a:fillRect/>
          </a:stretch>
        </p:blipFill>
        <p:spPr bwMode="auto">
          <a:xfrm rot="9000000">
            <a:off x="6321766" y="3899054"/>
            <a:ext cx="5032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0" name="Picture 46">
            <a:extLst>
              <a:ext uri="{FF2B5EF4-FFF2-40B4-BE49-F238E27FC236}">
                <a16:creationId xmlns:a16="http://schemas.microsoft.com/office/drawing/2014/main" id="{F73F6725-86C7-45A9-A950-B3F776F40DD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9189"/>
          <a:stretch>
            <a:fillRect/>
          </a:stretch>
        </p:blipFill>
        <p:spPr bwMode="auto">
          <a:xfrm rot="9000000">
            <a:off x="7116925" y="3899054"/>
            <a:ext cx="503238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Picture 46">
            <a:extLst>
              <a:ext uri="{FF2B5EF4-FFF2-40B4-BE49-F238E27FC236}">
                <a16:creationId xmlns:a16="http://schemas.microsoft.com/office/drawing/2014/main" id="{7F43DEA1-5542-417B-B14C-7C0A21B5D96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9189"/>
          <a:stretch>
            <a:fillRect/>
          </a:stretch>
        </p:blipFill>
        <p:spPr bwMode="auto">
          <a:xfrm rot="9000000">
            <a:off x="7912081" y="3920386"/>
            <a:ext cx="503238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2" name="Picture 5">
            <a:extLst>
              <a:ext uri="{FF2B5EF4-FFF2-40B4-BE49-F238E27FC236}">
                <a16:creationId xmlns:a16="http://schemas.microsoft.com/office/drawing/2014/main" id="{3FFF9D49-F24C-4BF7-866E-7EB11374BD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9189"/>
          <a:stretch>
            <a:fillRect/>
          </a:stretch>
        </p:blipFill>
        <p:spPr bwMode="auto">
          <a:xfrm rot="9000000">
            <a:off x="755650" y="3891116"/>
            <a:ext cx="503238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F1D27A8-5E93-421A-AA72-006360CA845F}"/>
              </a:ext>
            </a:extLst>
          </p:cNvPr>
          <p:cNvSpPr/>
          <p:nvPr/>
        </p:nvSpPr>
        <p:spPr>
          <a:xfrm>
            <a:off x="2075323" y="738188"/>
            <a:ext cx="4993355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b="1" dirty="0"/>
              <a:t>Backward Frog Leaps</a:t>
            </a:r>
            <a:endParaRPr lang="en-GB" sz="4000" b="1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19AB02F-AD00-463C-A2F1-681800FA970C}"/>
              </a:ext>
            </a:extLst>
          </p:cNvPr>
          <p:cNvSpPr/>
          <p:nvPr/>
        </p:nvSpPr>
        <p:spPr>
          <a:xfrm>
            <a:off x="755650" y="1503363"/>
            <a:ext cx="7632700" cy="547687"/>
          </a:xfrm>
          <a:prstGeom prst="rect">
            <a:avLst/>
          </a:prstGeom>
          <a:solidFill>
            <a:srgbClr val="FDE2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This time he is starting at 36. 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B022066-8370-4223-B0DD-70FA8B5EC043}"/>
              </a:ext>
            </a:extLst>
          </p:cNvPr>
          <p:cNvSpPr/>
          <p:nvPr/>
        </p:nvSpPr>
        <p:spPr>
          <a:xfrm>
            <a:off x="755650" y="2161204"/>
            <a:ext cx="7632700" cy="517525"/>
          </a:xfrm>
          <a:prstGeom prst="rect">
            <a:avLst/>
          </a:prstGeom>
          <a:solidFill>
            <a:srgbClr val="FBC5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Help him to count backwards.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AA245E9-7309-42E4-8D5E-70DE221727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9298" y="4012560"/>
            <a:ext cx="29848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GB" altLang="en-US" sz="1400" b="1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5ABDD4B-4ECA-42CB-BC15-60A65AE23C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1264" y="4012560"/>
            <a:ext cx="28886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GB" altLang="en-US" sz="14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BDF19DB-185F-4B1D-B6B9-A3DCB8BB3C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3950" y="4012560"/>
            <a:ext cx="29046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GB" altLang="en-US" sz="1400" b="1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1B56BE7-77B0-46FF-B549-58F9DA8392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8402" y="4012560"/>
            <a:ext cx="35298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GB" altLang="en-US" sz="1400" b="1" dirty="0">
                <a:solidFill>
                  <a:schemeClr val="bg1"/>
                </a:solidFill>
              </a:rPr>
              <a:t>12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607075B-C9AE-4EDE-A6E6-89458D4E4E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6212" y="4012560"/>
            <a:ext cx="35779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GB" altLang="en-US" sz="1400" b="1" dirty="0">
                <a:solidFill>
                  <a:schemeClr val="bg1"/>
                </a:solidFill>
              </a:rPr>
              <a:t>16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DF0AF8F-FDB1-4D56-9D6E-1CE740E56D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9167" y="4012560"/>
            <a:ext cx="39305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GB" altLang="en-US" sz="1400" b="1" dirty="0">
                <a:solidFill>
                  <a:schemeClr val="bg1"/>
                </a:solidFill>
              </a:rPr>
              <a:t>20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12233EA-6ADE-432F-B4E1-4DFC1A3225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7384" y="4012560"/>
            <a:ext cx="38343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GB" altLang="en-US" sz="1400" b="1" dirty="0">
                <a:solidFill>
                  <a:schemeClr val="bg1"/>
                </a:solidFill>
              </a:rPr>
              <a:t>24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6C224B4-34ED-427B-80FD-8A3A0832CA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5987" y="4012560"/>
            <a:ext cx="38504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GB" altLang="en-US" sz="1400" b="1" dirty="0">
                <a:solidFill>
                  <a:schemeClr val="bg1"/>
                </a:solidFill>
              </a:rPr>
              <a:t>28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A7238BE-2EBE-41F3-85A1-505FABF5EB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6362" y="4012560"/>
            <a:ext cx="37221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GB" altLang="en-US" sz="1400" b="1" dirty="0">
                <a:solidFill>
                  <a:schemeClr val="bg1"/>
                </a:solidFill>
              </a:rPr>
              <a:t>32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90725851-529D-44EE-884F-35FB4220EF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3573" y="4012560"/>
            <a:ext cx="37702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GB" altLang="en-US" sz="1400" b="1" dirty="0">
                <a:solidFill>
                  <a:schemeClr val="bg1"/>
                </a:solidFill>
              </a:rPr>
              <a:t>36</a:t>
            </a:r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2A69551B-3B79-435B-80AB-532677C60561}"/>
              </a:ext>
            </a:extLst>
          </p:cNvPr>
          <p:cNvGrpSpPr/>
          <p:nvPr/>
        </p:nvGrpSpPr>
        <p:grpSpPr>
          <a:xfrm>
            <a:off x="920488" y="3326720"/>
            <a:ext cx="858985" cy="1013038"/>
            <a:chOff x="7236542" y="3293806"/>
            <a:chExt cx="973393" cy="1013038"/>
          </a:xfrm>
        </p:grpSpPr>
        <p:sp>
          <p:nvSpPr>
            <p:cNvPr id="124" name="Arrow: Circular 123">
              <a:extLst>
                <a:ext uri="{FF2B5EF4-FFF2-40B4-BE49-F238E27FC236}">
                  <a16:creationId xmlns:a16="http://schemas.microsoft.com/office/drawing/2014/main" id="{4A944B56-8028-4CB4-B430-5319DA49BCDD}"/>
                </a:ext>
              </a:extLst>
            </p:cNvPr>
            <p:cNvSpPr/>
            <p:nvPr/>
          </p:nvSpPr>
          <p:spPr>
            <a:xfrm flipH="1">
              <a:off x="7236542" y="3293806"/>
              <a:ext cx="973393" cy="1013038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0932333"/>
                <a:gd name="adj5" fmla="val 12500"/>
              </a:avLst>
            </a:prstGeom>
            <a:solidFill>
              <a:srgbClr val="4B8B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25" name="Rectangle 91">
              <a:extLst>
                <a:ext uri="{FF2B5EF4-FFF2-40B4-BE49-F238E27FC236}">
                  <a16:creationId xmlns:a16="http://schemas.microsoft.com/office/drawing/2014/main" id="{38230D5F-C0D4-4CA8-8095-6C7E771D01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13970" y="3491883"/>
              <a:ext cx="40107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dirty="0">
                  <a:solidFill>
                    <a:srgbClr val="4B8BDF"/>
                  </a:solidFill>
                </a:rPr>
                <a:t>-4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2D01ACE-2C8F-4D41-8B31-ED80B07150A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74688" y="3445029"/>
            <a:ext cx="544512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3CB8214C-1B66-4B87-B9DD-29532D06669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572705" y="3448204"/>
            <a:ext cx="542925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C713101E-C376-4B2D-9BCE-C251ED9CEC5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2370813" y="3452966"/>
            <a:ext cx="544513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DE15000A-219C-46A3-89DC-9D2C3EF166D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3190171" y="3467254"/>
            <a:ext cx="544513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03F8A269-FA6B-4710-BA20-F3133298056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3960371" y="3472016"/>
            <a:ext cx="542925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0868C484-C122-451E-B8FA-75DF500E832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4797808" y="3476779"/>
            <a:ext cx="544512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F3693C8A-4016-4D51-B492-169B3523A8C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5568004" y="3481541"/>
            <a:ext cx="544513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3F5DEC9F-055D-4C83-8BA2-2218F787E64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348036" y="3486304"/>
            <a:ext cx="542925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DB0BC4A1-7D47-472D-B476-ADF96DAC9F2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146145" y="3483837"/>
            <a:ext cx="54451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91A8D264-D54A-4362-97C7-2062B4E2F4F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854949" y="3463635"/>
            <a:ext cx="54451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" name="ICONS">
            <a:extLst>
              <a:ext uri="{FF2B5EF4-FFF2-40B4-BE49-F238E27FC236}">
                <a16:creationId xmlns:a16="http://schemas.microsoft.com/office/drawing/2014/main" id="{9CD05DE4-6BD8-452E-B067-DE3CBB85D5B0}"/>
              </a:ext>
            </a:extLst>
          </p:cNvPr>
          <p:cNvGrpSpPr>
            <a:grpSpLocks/>
          </p:cNvGrpSpPr>
          <p:nvPr/>
        </p:nvGrpSpPr>
        <p:grpSpPr bwMode="auto">
          <a:xfrm>
            <a:off x="7480300" y="620713"/>
            <a:ext cx="1238250" cy="865187"/>
            <a:chOff x="7480751" y="621486"/>
            <a:chExt cx="1238498" cy="864000"/>
          </a:xfrm>
        </p:grpSpPr>
        <p:pic>
          <p:nvPicPr>
            <p:cNvPr id="74" name="Assessment" hidden="1">
              <a:extLst>
                <a:ext uri="{FF2B5EF4-FFF2-40B4-BE49-F238E27FC236}">
                  <a16:creationId xmlns:a16="http://schemas.microsoft.com/office/drawing/2014/main" id="{385F14E8-0FFC-47B9-A2F1-AF0AE62654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000" y="621486"/>
              <a:ext cx="864000" cy="86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7" name="Mental and Oral Starter" hidden="1">
              <a:extLst>
                <a:ext uri="{FF2B5EF4-FFF2-40B4-BE49-F238E27FC236}">
                  <a16:creationId xmlns:a16="http://schemas.microsoft.com/office/drawing/2014/main" id="{CB2D8D9F-9842-48D2-BA25-43A1A9731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0" name="Group Work" hidden="1">
              <a:extLst>
                <a:ext uri="{FF2B5EF4-FFF2-40B4-BE49-F238E27FC236}">
                  <a16:creationId xmlns:a16="http://schemas.microsoft.com/office/drawing/2014/main" id="{B9EC8282-AF59-4B21-8FA9-731626B11E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000" y="621486"/>
              <a:ext cx="864000" cy="86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3" name="Talking Partners" hidden="1">
              <a:extLst>
                <a:ext uri="{FF2B5EF4-FFF2-40B4-BE49-F238E27FC236}">
                  <a16:creationId xmlns:a16="http://schemas.microsoft.com/office/drawing/2014/main" id="{86807F3E-B389-4FC2-9CE2-2A95D84535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000" y="621486"/>
              <a:ext cx="864000" cy="86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6" name="Pairs" hidden="1">
              <a:extLst>
                <a:ext uri="{FF2B5EF4-FFF2-40B4-BE49-F238E27FC236}">
                  <a16:creationId xmlns:a16="http://schemas.microsoft.com/office/drawing/2014/main" id="{927AA79E-7AE6-40F5-BF0D-6FBC7ED7E4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000" y="621486"/>
              <a:ext cx="864000" cy="86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9" name="Individual Work" hidden="1">
              <a:extLst>
                <a:ext uri="{FF2B5EF4-FFF2-40B4-BE49-F238E27FC236}">
                  <a16:creationId xmlns:a16="http://schemas.microsoft.com/office/drawing/2014/main" id="{E121A1C9-4FE9-49C8-BBE6-50637B8AF2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000" y="621486"/>
              <a:ext cx="864000" cy="86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" name="Whole Class">
              <a:extLst>
                <a:ext uri="{FF2B5EF4-FFF2-40B4-BE49-F238E27FC236}">
                  <a16:creationId xmlns:a16="http://schemas.microsoft.com/office/drawing/2014/main" id="{89F39384-23EA-479A-BC95-4B8DCAB6F8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0751" y="621486"/>
              <a:ext cx="1238498" cy="86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21542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5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5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50"/>
                            </p:stCondLst>
                            <p:childTnLst>
                              <p:par>
                                <p:cTn id="1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5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50"/>
                            </p:stCondLst>
                            <p:childTnLst>
                              <p:par>
                                <p:cTn id="14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5" dur="25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9" dur="25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750"/>
                            </p:stCondLst>
                            <p:childTnLst>
                              <p:par>
                                <p:cTn id="15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3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7" dur="2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250"/>
                            </p:stCondLst>
                            <p:childTnLst>
                              <p:par>
                                <p:cTn id="15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1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500"/>
                            </p:stCondLst>
                            <p:childTnLst>
                              <p:par>
                                <p:cTn id="16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5" dur="25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750"/>
                            </p:stCondLst>
                            <p:childTnLst>
                              <p:par>
                                <p:cTn id="16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9" dur="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2000"/>
                            </p:stCondLst>
                            <p:childTnLst>
                              <p:par>
                                <p:cTn id="17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3" dur="25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2250"/>
                            </p:stCondLst>
                            <p:childTnLst>
                              <p:par>
                                <p:cTn id="17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7" dur="25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  <p:bldP spid="32" grpId="0"/>
      <p:bldP spid="33" grpId="0"/>
      <p:bldP spid="34" grpId="0"/>
      <p:bldP spid="35" grpId="0"/>
      <p:bldP spid="6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>
            <a:extLst>
              <a:ext uri="{FF2B5EF4-FFF2-40B4-BE49-F238E27FC236}">
                <a16:creationId xmlns:a16="http://schemas.microsoft.com/office/drawing/2014/main" id="{6D9E9B4D-67E5-4170-93DE-56C1DD505C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090" r="6953"/>
          <a:stretch/>
        </p:blipFill>
        <p:spPr bwMode="auto">
          <a:xfrm>
            <a:off x="755650" y="1635522"/>
            <a:ext cx="7632700" cy="4462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 descr="A close up of a flower&#10;&#10;Description automatically generated">
            <a:extLst>
              <a:ext uri="{FF2B5EF4-FFF2-40B4-BE49-F238E27FC236}">
                <a16:creationId xmlns:a16="http://schemas.microsoft.com/office/drawing/2014/main" id="{4A05C02A-D659-4FE0-84C6-953B23C0956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0579" y="2913018"/>
            <a:ext cx="3248136" cy="1027612"/>
          </a:xfrm>
          <a:prstGeom prst="rect">
            <a:avLst/>
          </a:prstGeom>
        </p:spPr>
      </p:pic>
      <p:pic>
        <p:nvPicPr>
          <p:cNvPr id="25" name="Picture 24" descr="A close up of a flower&#10;&#10;Description automatically generated">
            <a:extLst>
              <a:ext uri="{FF2B5EF4-FFF2-40B4-BE49-F238E27FC236}">
                <a16:creationId xmlns:a16="http://schemas.microsoft.com/office/drawing/2014/main" id="{AB143005-C24C-433B-8603-07EA577B8BB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8897"/>
          <a:stretch/>
        </p:blipFill>
        <p:spPr>
          <a:xfrm flipH="1">
            <a:off x="751114" y="3609704"/>
            <a:ext cx="2634344" cy="1027612"/>
          </a:xfrm>
          <a:prstGeom prst="rect">
            <a:avLst/>
          </a:prstGeom>
        </p:spPr>
      </p:pic>
      <p:pic>
        <p:nvPicPr>
          <p:cNvPr id="36" name="Picture 35" descr="A close up of a flower&#10;&#10;Description automatically generated">
            <a:extLst>
              <a:ext uri="{FF2B5EF4-FFF2-40B4-BE49-F238E27FC236}">
                <a16:creationId xmlns:a16="http://schemas.microsoft.com/office/drawing/2014/main" id="{D927F7D3-4D76-465A-8F98-7C3ADC43FC3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280322" y="2107474"/>
            <a:ext cx="3248136" cy="1027612"/>
          </a:xfrm>
          <a:prstGeom prst="rect">
            <a:avLst/>
          </a:prstGeom>
        </p:spPr>
      </p:pic>
      <p:pic>
        <p:nvPicPr>
          <p:cNvPr id="37" name="Picture 36" descr="A close up of a flower&#10;&#10;Description automatically generated">
            <a:extLst>
              <a:ext uri="{FF2B5EF4-FFF2-40B4-BE49-F238E27FC236}">
                <a16:creationId xmlns:a16="http://schemas.microsoft.com/office/drawing/2014/main" id="{4716EDB3-A4EF-4EEB-851D-5C20E9ED29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502" t="26322"/>
          <a:stretch/>
        </p:blipFill>
        <p:spPr>
          <a:xfrm>
            <a:off x="751113" y="1648619"/>
            <a:ext cx="1477841" cy="75712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5443660-96E6-45DC-AF69-1F0FD674E2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9143" b="19711"/>
          <a:stretch/>
        </p:blipFill>
        <p:spPr>
          <a:xfrm>
            <a:off x="6850503" y="4810383"/>
            <a:ext cx="1537847" cy="1282442"/>
          </a:xfrm>
          <a:prstGeom prst="rect">
            <a:avLst/>
          </a:prstGeom>
        </p:spPr>
      </p:pic>
      <p:pic>
        <p:nvPicPr>
          <p:cNvPr id="39" name="Picture 38" descr="A picture containing fireworks, water, small, light&#10;&#10;Description automatically generated">
            <a:extLst>
              <a:ext uri="{FF2B5EF4-FFF2-40B4-BE49-F238E27FC236}">
                <a16:creationId xmlns:a16="http://schemas.microsoft.com/office/drawing/2014/main" id="{672C8449-5F3A-415C-91BC-13EF0F1CABC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7456" t="24316" r="1" b="21920"/>
          <a:stretch/>
        </p:blipFill>
        <p:spPr>
          <a:xfrm flipH="1">
            <a:off x="7398818" y="2405743"/>
            <a:ext cx="989532" cy="368708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F1D27A8-5E93-421A-AA72-006360CA845F}"/>
              </a:ext>
            </a:extLst>
          </p:cNvPr>
          <p:cNvSpPr/>
          <p:nvPr/>
        </p:nvSpPr>
        <p:spPr>
          <a:xfrm>
            <a:off x="2890452" y="738188"/>
            <a:ext cx="3363100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b="1" dirty="0"/>
              <a:t>Help </a:t>
            </a:r>
            <a:r>
              <a:rPr lang="en-GB" altLang="en-US" sz="4000" b="1" dirty="0" err="1"/>
              <a:t>Tiddalick</a:t>
            </a:r>
            <a:endParaRPr lang="en-GB" sz="4000" b="1" dirty="0"/>
          </a:p>
        </p:txBody>
      </p:sp>
      <p:grpSp>
        <p:nvGrpSpPr>
          <p:cNvPr id="71" name="ICONS">
            <a:extLst>
              <a:ext uri="{FF2B5EF4-FFF2-40B4-BE49-F238E27FC236}">
                <a16:creationId xmlns:a16="http://schemas.microsoft.com/office/drawing/2014/main" id="{9CD05DE4-6BD8-452E-B067-DE3CBB85D5B0}"/>
              </a:ext>
            </a:extLst>
          </p:cNvPr>
          <p:cNvGrpSpPr>
            <a:grpSpLocks/>
          </p:cNvGrpSpPr>
          <p:nvPr/>
        </p:nvGrpSpPr>
        <p:grpSpPr bwMode="auto">
          <a:xfrm>
            <a:off x="7480300" y="620713"/>
            <a:ext cx="1238250" cy="865187"/>
            <a:chOff x="7480751" y="621486"/>
            <a:chExt cx="1238498" cy="864000"/>
          </a:xfrm>
        </p:grpSpPr>
        <p:pic>
          <p:nvPicPr>
            <p:cNvPr id="74" name="Assessment" hidden="1">
              <a:extLst>
                <a:ext uri="{FF2B5EF4-FFF2-40B4-BE49-F238E27FC236}">
                  <a16:creationId xmlns:a16="http://schemas.microsoft.com/office/drawing/2014/main" id="{385F14E8-0FFC-47B9-A2F1-AF0AE62654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000" y="621486"/>
              <a:ext cx="864000" cy="86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7" name="Mental and Oral Starter" hidden="1">
              <a:extLst>
                <a:ext uri="{FF2B5EF4-FFF2-40B4-BE49-F238E27FC236}">
                  <a16:creationId xmlns:a16="http://schemas.microsoft.com/office/drawing/2014/main" id="{CB2D8D9F-9842-48D2-BA25-43A1A9731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0" name="Group Work" hidden="1">
              <a:extLst>
                <a:ext uri="{FF2B5EF4-FFF2-40B4-BE49-F238E27FC236}">
                  <a16:creationId xmlns:a16="http://schemas.microsoft.com/office/drawing/2014/main" id="{B9EC8282-AF59-4B21-8FA9-731626B11E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000" y="621486"/>
              <a:ext cx="864000" cy="86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3" name="Talking Partners" hidden="1">
              <a:extLst>
                <a:ext uri="{FF2B5EF4-FFF2-40B4-BE49-F238E27FC236}">
                  <a16:creationId xmlns:a16="http://schemas.microsoft.com/office/drawing/2014/main" id="{86807F3E-B389-4FC2-9CE2-2A95D84535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000" y="621486"/>
              <a:ext cx="864000" cy="86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6" name="Pairs" hidden="1">
              <a:extLst>
                <a:ext uri="{FF2B5EF4-FFF2-40B4-BE49-F238E27FC236}">
                  <a16:creationId xmlns:a16="http://schemas.microsoft.com/office/drawing/2014/main" id="{927AA79E-7AE6-40F5-BF0D-6FBC7ED7E4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000" y="621486"/>
              <a:ext cx="864000" cy="86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9" name="Individual Work" hidden="1">
              <a:extLst>
                <a:ext uri="{FF2B5EF4-FFF2-40B4-BE49-F238E27FC236}">
                  <a16:creationId xmlns:a16="http://schemas.microsoft.com/office/drawing/2014/main" id="{E121A1C9-4FE9-49C8-BBE6-50637B8AF2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000" y="621486"/>
              <a:ext cx="864000" cy="86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" name="Whole Class">
              <a:extLst>
                <a:ext uri="{FF2B5EF4-FFF2-40B4-BE49-F238E27FC236}">
                  <a16:creationId xmlns:a16="http://schemas.microsoft.com/office/drawing/2014/main" id="{89F39384-23EA-479A-BC95-4B8DCAB6F8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0751" y="621486"/>
              <a:ext cx="1238498" cy="86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Picture 5" descr="A picture containing fireworks, water, small, light&#10;&#10;Description automatically generated">
            <a:extLst>
              <a:ext uri="{FF2B5EF4-FFF2-40B4-BE49-F238E27FC236}">
                <a16:creationId xmlns:a16="http://schemas.microsoft.com/office/drawing/2014/main" id="{1E276F6C-A712-4D64-87F0-6E61E6EC103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146" b="3118"/>
          <a:stretch/>
        </p:blipFill>
        <p:spPr>
          <a:xfrm>
            <a:off x="755650" y="-551308"/>
            <a:ext cx="1880798" cy="6644133"/>
          </a:xfrm>
          <a:prstGeom prst="rect">
            <a:avLst/>
          </a:prstGeom>
        </p:spPr>
      </p:pic>
      <p:pic>
        <p:nvPicPr>
          <p:cNvPr id="4" name="Picture 3" descr="A picture containing sitting, food, side, table&#10;&#10;Description automatically generated">
            <a:extLst>
              <a:ext uri="{FF2B5EF4-FFF2-40B4-BE49-F238E27FC236}">
                <a16:creationId xmlns:a16="http://schemas.microsoft.com/office/drawing/2014/main" id="{13694214-FD9C-40A5-A7DD-C14E190FA769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558" b="23229"/>
          <a:stretch/>
        </p:blipFill>
        <p:spPr>
          <a:xfrm>
            <a:off x="739429" y="4541990"/>
            <a:ext cx="1913240" cy="1550835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B4CF5298-16C4-43F3-819A-A4804979453C}"/>
              </a:ext>
            </a:extLst>
          </p:cNvPr>
          <p:cNvSpPr/>
          <p:nvPr/>
        </p:nvSpPr>
        <p:spPr>
          <a:xfrm>
            <a:off x="723208" y="4789714"/>
            <a:ext cx="1659237" cy="1131938"/>
          </a:xfrm>
          <a:prstGeom prst="ellipse">
            <a:avLst/>
          </a:prstGeom>
          <a:solidFill>
            <a:schemeClr val="tx1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picture containing indoor, frog, sitting, pair&#10;&#10;Description automatically generated">
            <a:extLst>
              <a:ext uri="{FF2B5EF4-FFF2-40B4-BE49-F238E27FC236}">
                <a16:creationId xmlns:a16="http://schemas.microsoft.com/office/drawing/2014/main" id="{59F5D942-D1CD-4FB1-BFCC-42450ED2C74B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126"/>
          <a:stretch/>
        </p:blipFill>
        <p:spPr>
          <a:xfrm>
            <a:off x="739429" y="4190260"/>
            <a:ext cx="1793778" cy="1731392"/>
          </a:xfrm>
          <a:prstGeom prst="rect">
            <a:avLst/>
          </a:prstGeom>
        </p:spPr>
      </p:pic>
      <p:pic>
        <p:nvPicPr>
          <p:cNvPr id="10" name="Picture 9" descr="A picture containing fireworks, water, small, light&#10;&#10;Description automatically generated">
            <a:extLst>
              <a:ext uri="{FF2B5EF4-FFF2-40B4-BE49-F238E27FC236}">
                <a16:creationId xmlns:a16="http://schemas.microsoft.com/office/drawing/2014/main" id="{EF50D6A5-FE90-4320-98BF-7B514237F69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499" b="39236"/>
          <a:stretch/>
        </p:blipFill>
        <p:spPr>
          <a:xfrm>
            <a:off x="755650" y="1930400"/>
            <a:ext cx="1626794" cy="4167188"/>
          </a:xfrm>
          <a:prstGeom prst="rect">
            <a:avLst/>
          </a:prstGeom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558EDA1F-D30C-4242-9A9A-410692DD0753}"/>
              </a:ext>
            </a:extLst>
          </p:cNvPr>
          <p:cNvSpPr/>
          <p:nvPr/>
        </p:nvSpPr>
        <p:spPr>
          <a:xfrm>
            <a:off x="2825138" y="1756572"/>
            <a:ext cx="3037114" cy="920520"/>
          </a:xfrm>
          <a:prstGeom prst="wedgeRoundRectCallout">
            <a:avLst>
              <a:gd name="adj1" fmla="val -58467"/>
              <a:gd name="adj2" fmla="val 54593"/>
              <a:gd name="adj3" fmla="val 16667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0, 4, 8, 12, 16, 20, 24</a:t>
            </a:r>
          </a:p>
        </p:txBody>
      </p:sp>
      <p:sp>
        <p:nvSpPr>
          <p:cNvPr id="84" name="Speech Bubble: Rectangle with Corners Rounded 83">
            <a:extLst>
              <a:ext uri="{FF2B5EF4-FFF2-40B4-BE49-F238E27FC236}">
                <a16:creationId xmlns:a16="http://schemas.microsoft.com/office/drawing/2014/main" id="{7068F2E8-06A9-4C39-A1DE-941B6B5EED11}"/>
              </a:ext>
            </a:extLst>
          </p:cNvPr>
          <p:cNvSpPr/>
          <p:nvPr/>
        </p:nvSpPr>
        <p:spPr>
          <a:xfrm>
            <a:off x="4678859" y="2838092"/>
            <a:ext cx="3561627" cy="920520"/>
          </a:xfrm>
          <a:prstGeom prst="wedgeRoundRectCallout">
            <a:avLst>
              <a:gd name="adj1" fmla="val -63126"/>
              <a:gd name="adj2" fmla="val 38037"/>
              <a:gd name="adj3" fmla="val 16667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36, 32, 28, 24, 18, 16, 12, 8, 4, 0</a:t>
            </a:r>
          </a:p>
        </p:txBody>
      </p:sp>
      <p:sp>
        <p:nvSpPr>
          <p:cNvPr id="85" name="Speech Bubble: Rectangle with Corners Rounded 84">
            <a:extLst>
              <a:ext uri="{FF2B5EF4-FFF2-40B4-BE49-F238E27FC236}">
                <a16:creationId xmlns:a16="http://schemas.microsoft.com/office/drawing/2014/main" id="{63471170-020D-48FD-840B-6C74E8194869}"/>
              </a:ext>
            </a:extLst>
          </p:cNvPr>
          <p:cNvSpPr/>
          <p:nvPr/>
        </p:nvSpPr>
        <p:spPr>
          <a:xfrm>
            <a:off x="3260567" y="3919612"/>
            <a:ext cx="3037114" cy="920520"/>
          </a:xfrm>
          <a:prstGeom prst="wedgeRoundRectCallout">
            <a:avLst>
              <a:gd name="adj1" fmla="val -62768"/>
              <a:gd name="adj2" fmla="val 27394"/>
              <a:gd name="adj3" fmla="val 16667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28, 24, 20, 16, 12, 8, 4, 0</a:t>
            </a:r>
          </a:p>
        </p:txBody>
      </p:sp>
      <p:sp>
        <p:nvSpPr>
          <p:cNvPr id="87" name="Speech Bubble: Rectangle with Corners Rounded 86">
            <a:extLst>
              <a:ext uri="{FF2B5EF4-FFF2-40B4-BE49-F238E27FC236}">
                <a16:creationId xmlns:a16="http://schemas.microsoft.com/office/drawing/2014/main" id="{539D5B81-D415-4B31-9A2E-BF4E6DAD2DA4}"/>
              </a:ext>
            </a:extLst>
          </p:cNvPr>
          <p:cNvSpPr/>
          <p:nvPr/>
        </p:nvSpPr>
        <p:spPr>
          <a:xfrm>
            <a:off x="4972774" y="5001133"/>
            <a:ext cx="3037114" cy="920520"/>
          </a:xfrm>
          <a:prstGeom prst="wedgeRoundRectCallout">
            <a:avLst>
              <a:gd name="adj1" fmla="val -66711"/>
              <a:gd name="adj2" fmla="val 2560"/>
              <a:gd name="adj3" fmla="val 16667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0, 4, 8, 12, 16, 20, 22, 26</a:t>
            </a:r>
          </a:p>
        </p:txBody>
      </p:sp>
      <p:sp>
        <p:nvSpPr>
          <p:cNvPr id="90" name="Speech Bubble: Rectangle with Corners Rounded 89">
            <a:extLst>
              <a:ext uri="{FF2B5EF4-FFF2-40B4-BE49-F238E27FC236}">
                <a16:creationId xmlns:a16="http://schemas.microsoft.com/office/drawing/2014/main" id="{9813D194-CA25-42DE-A812-77C8D3DE814F}"/>
              </a:ext>
            </a:extLst>
          </p:cNvPr>
          <p:cNvSpPr/>
          <p:nvPr/>
        </p:nvSpPr>
        <p:spPr>
          <a:xfrm>
            <a:off x="4678859" y="2838092"/>
            <a:ext cx="3561627" cy="920520"/>
          </a:xfrm>
          <a:prstGeom prst="wedgeRoundRectCallout">
            <a:avLst>
              <a:gd name="adj1" fmla="val -63126"/>
              <a:gd name="adj2" fmla="val 38037"/>
              <a:gd name="adj3" fmla="val 16667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36, 32, 28, 24, </a:t>
            </a:r>
            <a:r>
              <a:rPr lang="en-GB" b="1" dirty="0">
                <a:solidFill>
                  <a:schemeClr val="tx1"/>
                </a:solidFill>
              </a:rPr>
              <a:t>20,</a:t>
            </a:r>
            <a:r>
              <a:rPr lang="en-GB" dirty="0">
                <a:solidFill>
                  <a:schemeClr val="tx1"/>
                </a:solidFill>
              </a:rPr>
              <a:t> 16, 12, 8, 4, 0</a:t>
            </a:r>
          </a:p>
        </p:txBody>
      </p:sp>
      <p:sp>
        <p:nvSpPr>
          <p:cNvPr id="91" name="Speech Bubble: Rectangle with Corners Rounded 90">
            <a:extLst>
              <a:ext uri="{FF2B5EF4-FFF2-40B4-BE49-F238E27FC236}">
                <a16:creationId xmlns:a16="http://schemas.microsoft.com/office/drawing/2014/main" id="{855C7E54-5C5E-402D-98D6-70235AA659DB}"/>
              </a:ext>
            </a:extLst>
          </p:cNvPr>
          <p:cNvSpPr/>
          <p:nvPr/>
        </p:nvSpPr>
        <p:spPr>
          <a:xfrm>
            <a:off x="4972774" y="5001133"/>
            <a:ext cx="3037114" cy="920520"/>
          </a:xfrm>
          <a:prstGeom prst="wedgeRoundRectCallout">
            <a:avLst>
              <a:gd name="adj1" fmla="val -66711"/>
              <a:gd name="adj2" fmla="val 2560"/>
              <a:gd name="adj3" fmla="val 16667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0, 4, 8, 12, 16, 20, </a:t>
            </a:r>
            <a:r>
              <a:rPr lang="en-GB" b="1" dirty="0">
                <a:solidFill>
                  <a:schemeClr val="tx1"/>
                </a:solidFill>
              </a:rPr>
              <a:t>24, 28</a:t>
            </a:r>
          </a:p>
        </p:txBody>
      </p:sp>
      <p:grpSp>
        <p:nvGrpSpPr>
          <p:cNvPr id="18" name="newt">
            <a:extLst>
              <a:ext uri="{FF2B5EF4-FFF2-40B4-BE49-F238E27FC236}">
                <a16:creationId xmlns:a16="http://schemas.microsoft.com/office/drawing/2014/main" id="{A330C3E9-72C5-4B97-BD81-41BB2DAAF8C7}"/>
              </a:ext>
            </a:extLst>
          </p:cNvPr>
          <p:cNvGrpSpPr/>
          <p:nvPr/>
        </p:nvGrpSpPr>
        <p:grpSpPr>
          <a:xfrm>
            <a:off x="9506286" y="1402753"/>
            <a:ext cx="2054552" cy="1674493"/>
            <a:chOff x="6877386" y="1364653"/>
            <a:chExt cx="2054552" cy="1674493"/>
          </a:xfrm>
        </p:grpSpPr>
        <p:pic>
          <p:nvPicPr>
            <p:cNvPr id="17" name="Picture 16" descr="A dinosaur in a dark room&#10;&#10;Description automatically generated">
              <a:extLst>
                <a:ext uri="{FF2B5EF4-FFF2-40B4-BE49-F238E27FC236}">
                  <a16:creationId xmlns:a16="http://schemas.microsoft.com/office/drawing/2014/main" id="{2CCFF785-C063-493A-948E-CC3780E61E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104823" flipH="1">
              <a:off x="6877386" y="1364653"/>
              <a:ext cx="2054552" cy="1674493"/>
            </a:xfrm>
            <a:prstGeom prst="rect">
              <a:avLst/>
            </a:prstGeom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07DA24E-E69A-4467-B23F-12312A06334D}"/>
                </a:ext>
              </a:extLst>
            </p:cNvPr>
            <p:cNvSpPr/>
            <p:nvPr/>
          </p:nvSpPr>
          <p:spPr>
            <a:xfrm rot="662367">
              <a:off x="7095457" y="1501975"/>
              <a:ext cx="990600" cy="9906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b="1" dirty="0"/>
                <a:t>reveal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31EF03D1-0374-453C-810E-8B82BD3A8098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75223" t="24914" r="20587" b="8540"/>
          <a:stretch/>
        </p:blipFill>
        <p:spPr>
          <a:xfrm>
            <a:off x="8394518" y="19051"/>
            <a:ext cx="765731" cy="6838949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919AB02F-AD00-463C-A2F1-681800FA970C}"/>
              </a:ext>
            </a:extLst>
          </p:cNvPr>
          <p:cNvSpPr/>
          <p:nvPr/>
        </p:nvSpPr>
        <p:spPr>
          <a:xfrm>
            <a:off x="4933387" y="1833163"/>
            <a:ext cx="4395670" cy="1079855"/>
          </a:xfrm>
          <a:prstGeom prst="rect">
            <a:avLst/>
          </a:prstGeom>
          <a:solidFill>
            <a:srgbClr val="FDE29D"/>
          </a:solidFill>
          <a:ln w="19050">
            <a:solidFill>
              <a:srgbClr val="F9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08000" bIns="108000" anchor="ctr"/>
          <a:lstStyle/>
          <a:p>
            <a:pPr algn="just"/>
            <a:r>
              <a:rPr lang="en-GB" dirty="0" err="1">
                <a:solidFill>
                  <a:schemeClr val="tx1"/>
                </a:solidFill>
              </a:rPr>
              <a:t>Tiddalick</a:t>
            </a:r>
            <a:r>
              <a:rPr lang="en-GB" dirty="0">
                <a:solidFill>
                  <a:schemeClr val="tx1"/>
                </a:solidFill>
              </a:rPr>
              <a:t> has tried to count forwards or backwards in steps of 4. Can you spot his mistakes?</a:t>
            </a:r>
          </a:p>
        </p:txBody>
      </p:sp>
    </p:spTree>
    <p:extLst>
      <p:ext uri="{BB962C8B-B14F-4D97-AF65-F5344CB8AC3E}">
        <p14:creationId xmlns:p14="http://schemas.microsoft.com/office/powerpoint/2010/main" val="387503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1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4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00"/>
                            </p:stCondLst>
                            <p:childTnLst>
                              <p:par>
                                <p:cTn id="3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733 -0.00023 L -0.08733 -3.7037E-7 C -0.08976 -0.00139 -0.09201 -0.00278 -0.09444 -0.00347 C -0.09618 -0.00417 -0.09792 -0.00417 -0.09965 -0.00417 C -0.10573 -0.00463 -0.11181 -0.00486 -0.11788 -0.00509 C -0.1283 -0.00787 -0.12135 -0.00648 -0.14497 -0.00509 C -0.14618 -0.00509 -0.14722 -0.0044 -0.14844 -0.00417 C -0.1566 -0.0037 -0.16476 -0.0037 -0.17292 -0.00347 C -0.19167 0.00185 -0.17622 -0.00185 -0.22083 -0.00116 C -0.23316 0.00046 -0.22517 -3.7037E-7 -0.24792 -0.00185 C -0.25226 -0.00231 -0.25608 -0.00255 -0.26024 -0.00347 C -0.26111 -0.0037 -0.26181 -0.00393 -0.26285 -0.00417 L -0.27917 -0.00347 " pathEditMode="relative" rAng="0" ptsTypes="AAAAAAAAAAAAA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01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 animBg="1"/>
      <p:bldP spid="84" grpId="0" animBg="1"/>
      <p:bldP spid="85" grpId="0" animBg="1"/>
      <p:bldP spid="87" grpId="0" animBg="1"/>
      <p:bldP spid="90" grpId="0" animBg="1"/>
      <p:bldP spid="91" grpId="0" animBg="1"/>
      <p:bldP spid="31" grpId="0" animBg="1"/>
      <p:bldP spid="31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>
            <a:extLst>
              <a:ext uri="{FF2B5EF4-FFF2-40B4-BE49-F238E27FC236}">
                <a16:creationId xmlns:a16="http://schemas.microsoft.com/office/drawing/2014/main" id="{6D9E9B4D-67E5-4170-93DE-56C1DD505C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090" r="6953"/>
          <a:stretch/>
        </p:blipFill>
        <p:spPr bwMode="auto">
          <a:xfrm>
            <a:off x="755650" y="1635522"/>
            <a:ext cx="7632700" cy="4462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07" name="Picture 2006" descr="A close up of a flower&#10;&#10;Description automatically generated">
            <a:extLst>
              <a:ext uri="{FF2B5EF4-FFF2-40B4-BE49-F238E27FC236}">
                <a16:creationId xmlns:a16="http://schemas.microsoft.com/office/drawing/2014/main" id="{1F6F987D-6AD0-4B9C-B6D7-7347F359FA7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0579" y="2913018"/>
            <a:ext cx="3248136" cy="1027612"/>
          </a:xfrm>
          <a:prstGeom prst="rect">
            <a:avLst/>
          </a:prstGeom>
        </p:spPr>
      </p:pic>
      <p:pic>
        <p:nvPicPr>
          <p:cNvPr id="2008" name="Picture 2007" descr="A close up of a flower&#10;&#10;Description automatically generated">
            <a:extLst>
              <a:ext uri="{FF2B5EF4-FFF2-40B4-BE49-F238E27FC236}">
                <a16:creationId xmlns:a16="http://schemas.microsoft.com/office/drawing/2014/main" id="{86377CA5-63A1-47B4-87C6-9E22715239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8897"/>
          <a:stretch/>
        </p:blipFill>
        <p:spPr>
          <a:xfrm flipH="1">
            <a:off x="751114" y="3609704"/>
            <a:ext cx="2634344" cy="102761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F1D27A8-5E93-421A-AA72-006360CA845F}"/>
              </a:ext>
            </a:extLst>
          </p:cNvPr>
          <p:cNvSpPr/>
          <p:nvPr/>
        </p:nvSpPr>
        <p:spPr>
          <a:xfrm>
            <a:off x="2152271" y="738188"/>
            <a:ext cx="4839466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b="1" dirty="0" err="1"/>
              <a:t>Tiddalick’s</a:t>
            </a:r>
            <a:r>
              <a:rPr lang="en-GB" altLang="en-US" sz="4000" b="1" dirty="0"/>
              <a:t> Thoughts</a:t>
            </a:r>
            <a:endParaRPr lang="en-GB" sz="4000" b="1" dirty="0"/>
          </a:p>
        </p:txBody>
      </p:sp>
      <p:pic>
        <p:nvPicPr>
          <p:cNvPr id="27" name="Picture 26" descr="A close up of a flower&#10;&#10;Description automatically generated">
            <a:extLst>
              <a:ext uri="{FF2B5EF4-FFF2-40B4-BE49-F238E27FC236}">
                <a16:creationId xmlns:a16="http://schemas.microsoft.com/office/drawing/2014/main" id="{2F52EBAC-28F9-412F-AEAC-6E79290BC6F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280322" y="2107474"/>
            <a:ext cx="3248136" cy="1027612"/>
          </a:xfrm>
          <a:prstGeom prst="rect">
            <a:avLst/>
          </a:prstGeom>
        </p:spPr>
      </p:pic>
      <p:pic>
        <p:nvPicPr>
          <p:cNvPr id="3864" name="Picture 3863" descr="A close up of a flower&#10;&#10;Description automatically generated">
            <a:extLst>
              <a:ext uri="{FF2B5EF4-FFF2-40B4-BE49-F238E27FC236}">
                <a16:creationId xmlns:a16="http://schemas.microsoft.com/office/drawing/2014/main" id="{D4C7DDF8-82C1-4B79-A9E5-C462140A07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502" t="26322"/>
          <a:stretch/>
        </p:blipFill>
        <p:spPr>
          <a:xfrm>
            <a:off x="751113" y="1648619"/>
            <a:ext cx="1477841" cy="757124"/>
          </a:xfrm>
          <a:prstGeom prst="rect">
            <a:avLst/>
          </a:prstGeom>
        </p:spPr>
      </p:pic>
      <p:grpSp>
        <p:nvGrpSpPr>
          <p:cNvPr id="71" name="ICONS">
            <a:extLst>
              <a:ext uri="{FF2B5EF4-FFF2-40B4-BE49-F238E27FC236}">
                <a16:creationId xmlns:a16="http://schemas.microsoft.com/office/drawing/2014/main" id="{9CD05DE4-6BD8-452E-B067-DE3CBB85D5B0}"/>
              </a:ext>
            </a:extLst>
          </p:cNvPr>
          <p:cNvGrpSpPr>
            <a:grpSpLocks/>
          </p:cNvGrpSpPr>
          <p:nvPr/>
        </p:nvGrpSpPr>
        <p:grpSpPr bwMode="auto">
          <a:xfrm>
            <a:off x="7480300" y="620713"/>
            <a:ext cx="1238250" cy="865187"/>
            <a:chOff x="7480751" y="621486"/>
            <a:chExt cx="1238498" cy="864000"/>
          </a:xfrm>
        </p:grpSpPr>
        <p:pic>
          <p:nvPicPr>
            <p:cNvPr id="74" name="Assessment" hidden="1">
              <a:extLst>
                <a:ext uri="{FF2B5EF4-FFF2-40B4-BE49-F238E27FC236}">
                  <a16:creationId xmlns:a16="http://schemas.microsoft.com/office/drawing/2014/main" id="{385F14E8-0FFC-47B9-A2F1-AF0AE62654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000" y="621486"/>
              <a:ext cx="864000" cy="86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7" name="Mental and Oral Starter" hidden="1">
              <a:extLst>
                <a:ext uri="{FF2B5EF4-FFF2-40B4-BE49-F238E27FC236}">
                  <a16:creationId xmlns:a16="http://schemas.microsoft.com/office/drawing/2014/main" id="{CB2D8D9F-9842-48D2-BA25-43A1A9731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0" name="Group Work" hidden="1">
              <a:extLst>
                <a:ext uri="{FF2B5EF4-FFF2-40B4-BE49-F238E27FC236}">
                  <a16:creationId xmlns:a16="http://schemas.microsoft.com/office/drawing/2014/main" id="{B9EC8282-AF59-4B21-8FA9-731626B11E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000" y="621486"/>
              <a:ext cx="864000" cy="86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3" name="Talking Partners">
              <a:extLst>
                <a:ext uri="{FF2B5EF4-FFF2-40B4-BE49-F238E27FC236}">
                  <a16:creationId xmlns:a16="http://schemas.microsoft.com/office/drawing/2014/main" id="{86807F3E-B389-4FC2-9CE2-2A95D84535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000" y="621486"/>
              <a:ext cx="864000" cy="86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6" name="Pairs" hidden="1">
              <a:extLst>
                <a:ext uri="{FF2B5EF4-FFF2-40B4-BE49-F238E27FC236}">
                  <a16:creationId xmlns:a16="http://schemas.microsoft.com/office/drawing/2014/main" id="{927AA79E-7AE6-40F5-BF0D-6FBC7ED7E4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000" y="621486"/>
              <a:ext cx="864000" cy="86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9" name="Individual Work" hidden="1">
              <a:extLst>
                <a:ext uri="{FF2B5EF4-FFF2-40B4-BE49-F238E27FC236}">
                  <a16:creationId xmlns:a16="http://schemas.microsoft.com/office/drawing/2014/main" id="{E121A1C9-4FE9-49C8-BBE6-50637B8AF2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000" y="621486"/>
              <a:ext cx="864000" cy="86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" name="Whole Class" hidden="1">
              <a:extLst>
                <a:ext uri="{FF2B5EF4-FFF2-40B4-BE49-F238E27FC236}">
                  <a16:creationId xmlns:a16="http://schemas.microsoft.com/office/drawing/2014/main" id="{89F39384-23EA-479A-BC95-4B8DCAB6F8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0751" y="621486"/>
              <a:ext cx="1238498" cy="86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Picture 5" descr="A picture containing fireworks, water, small, light&#10;&#10;Description automatically generated">
            <a:extLst>
              <a:ext uri="{FF2B5EF4-FFF2-40B4-BE49-F238E27FC236}">
                <a16:creationId xmlns:a16="http://schemas.microsoft.com/office/drawing/2014/main" id="{1E276F6C-A712-4D64-87F0-6E61E6EC103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146" b="3118"/>
          <a:stretch/>
        </p:blipFill>
        <p:spPr>
          <a:xfrm>
            <a:off x="755650" y="-551308"/>
            <a:ext cx="1880798" cy="6644133"/>
          </a:xfrm>
          <a:prstGeom prst="rect">
            <a:avLst/>
          </a:prstGeom>
        </p:spPr>
      </p:pic>
      <p:pic>
        <p:nvPicPr>
          <p:cNvPr id="4" name="Picture 3" descr="A picture containing sitting, food, side, table&#10;&#10;Description automatically generated">
            <a:extLst>
              <a:ext uri="{FF2B5EF4-FFF2-40B4-BE49-F238E27FC236}">
                <a16:creationId xmlns:a16="http://schemas.microsoft.com/office/drawing/2014/main" id="{13694214-FD9C-40A5-A7DD-C14E190FA769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558" b="23229"/>
          <a:stretch/>
        </p:blipFill>
        <p:spPr>
          <a:xfrm>
            <a:off x="739429" y="4541990"/>
            <a:ext cx="1913240" cy="1550835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B4CF5298-16C4-43F3-819A-A4804979453C}"/>
              </a:ext>
            </a:extLst>
          </p:cNvPr>
          <p:cNvSpPr/>
          <p:nvPr/>
        </p:nvSpPr>
        <p:spPr>
          <a:xfrm>
            <a:off x="723208" y="4789714"/>
            <a:ext cx="1659237" cy="1131938"/>
          </a:xfrm>
          <a:prstGeom prst="ellipse">
            <a:avLst/>
          </a:prstGeom>
          <a:solidFill>
            <a:schemeClr val="tx1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picture containing indoor, frog, sitting, pair&#10;&#10;Description automatically generated">
            <a:extLst>
              <a:ext uri="{FF2B5EF4-FFF2-40B4-BE49-F238E27FC236}">
                <a16:creationId xmlns:a16="http://schemas.microsoft.com/office/drawing/2014/main" id="{59F5D942-D1CD-4FB1-BFCC-42450ED2C74B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126"/>
          <a:stretch/>
        </p:blipFill>
        <p:spPr>
          <a:xfrm>
            <a:off x="739429" y="4190260"/>
            <a:ext cx="1793778" cy="1731392"/>
          </a:xfrm>
          <a:prstGeom prst="rect">
            <a:avLst/>
          </a:prstGeom>
        </p:spPr>
      </p:pic>
      <p:pic>
        <p:nvPicPr>
          <p:cNvPr id="10" name="Picture 9" descr="A picture containing fireworks, water, small, light&#10;&#10;Description automatically generated">
            <a:extLst>
              <a:ext uri="{FF2B5EF4-FFF2-40B4-BE49-F238E27FC236}">
                <a16:creationId xmlns:a16="http://schemas.microsoft.com/office/drawing/2014/main" id="{EF50D6A5-FE90-4320-98BF-7B514237F69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499" b="39236"/>
          <a:stretch/>
        </p:blipFill>
        <p:spPr>
          <a:xfrm>
            <a:off x="755650" y="1930400"/>
            <a:ext cx="1626794" cy="4167188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919AB02F-AD00-463C-A2F1-681800FA970C}"/>
              </a:ext>
            </a:extLst>
          </p:cNvPr>
          <p:cNvSpPr/>
          <p:nvPr/>
        </p:nvSpPr>
        <p:spPr>
          <a:xfrm>
            <a:off x="4586968" y="1748799"/>
            <a:ext cx="4714874" cy="967187"/>
          </a:xfrm>
          <a:prstGeom prst="rect">
            <a:avLst/>
          </a:prstGeom>
          <a:solidFill>
            <a:srgbClr val="FDE29D"/>
          </a:solidFill>
          <a:ln w="19050">
            <a:solidFill>
              <a:srgbClr val="F9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08000" bIns="108000" anchor="ctr"/>
          <a:lstStyle/>
          <a:p>
            <a:pPr algn="just"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GB" dirty="0" err="1">
                <a:solidFill>
                  <a:schemeClr val="tx1"/>
                </a:solidFill>
              </a:rPr>
              <a:t>Tiddalick</a:t>
            </a:r>
            <a:r>
              <a:rPr lang="en-GB" dirty="0">
                <a:solidFill>
                  <a:schemeClr val="tx1"/>
                </a:solidFill>
              </a:rPr>
              <a:t> has been doing lots of jumping across lily pads! He thinks he has found something out. </a:t>
            </a:r>
          </a:p>
        </p:txBody>
      </p:sp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id="{07D604AD-2086-4520-8A7A-510433EFC490}"/>
              </a:ext>
            </a:extLst>
          </p:cNvPr>
          <p:cNvSpPr/>
          <p:nvPr/>
        </p:nvSpPr>
        <p:spPr>
          <a:xfrm>
            <a:off x="2985700" y="4926855"/>
            <a:ext cx="2521108" cy="847725"/>
          </a:xfrm>
          <a:prstGeom prst="wedgeRoundRectCallout">
            <a:avLst>
              <a:gd name="adj1" fmla="val -70162"/>
              <a:gd name="adj2" fmla="val -69075"/>
              <a:gd name="adj3" fmla="val 16667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Multiples of four are also multiples of two.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DF818BA-254E-4C05-A121-603A17326BC2}"/>
              </a:ext>
            </a:extLst>
          </p:cNvPr>
          <p:cNvSpPr/>
          <p:nvPr/>
        </p:nvSpPr>
        <p:spPr>
          <a:xfrm>
            <a:off x="4586968" y="1748799"/>
            <a:ext cx="4714874" cy="967187"/>
          </a:xfrm>
          <a:prstGeom prst="rect">
            <a:avLst/>
          </a:prstGeom>
          <a:solidFill>
            <a:srgbClr val="FDE29D"/>
          </a:solidFill>
          <a:ln w="19050">
            <a:solidFill>
              <a:srgbClr val="F9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08000" bIns="108000" anchor="ctr"/>
          <a:lstStyle/>
          <a:p>
            <a:pPr algn="just"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Do you agree with </a:t>
            </a:r>
            <a:r>
              <a:rPr lang="en-GB" dirty="0" err="1">
                <a:solidFill>
                  <a:schemeClr val="tx1"/>
                </a:solidFill>
              </a:rPr>
              <a:t>Tiddalick</a:t>
            </a:r>
            <a:r>
              <a:rPr lang="en-GB" dirty="0">
                <a:solidFill>
                  <a:schemeClr val="tx1"/>
                </a:solidFill>
              </a:rPr>
              <a:t>? Give examples to show why you agree or disagree with </a:t>
            </a:r>
            <a:r>
              <a:rPr lang="en-GB" dirty="0" err="1">
                <a:solidFill>
                  <a:schemeClr val="tx1"/>
                </a:solidFill>
              </a:rPr>
              <a:t>Tiddalick</a:t>
            </a:r>
            <a:r>
              <a:rPr lang="en-GB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148E9853-F5D9-4C24-97CB-8BD7466C75AD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r="29143" b="19711"/>
          <a:stretch/>
        </p:blipFill>
        <p:spPr>
          <a:xfrm>
            <a:off x="6850503" y="4810383"/>
            <a:ext cx="1537847" cy="1282442"/>
          </a:xfrm>
          <a:prstGeom prst="rect">
            <a:avLst/>
          </a:prstGeom>
        </p:spPr>
      </p:pic>
      <p:pic>
        <p:nvPicPr>
          <p:cNvPr id="36" name="Picture 35" descr="A picture containing fireworks, water, small, light&#10;&#10;Description automatically generated">
            <a:extLst>
              <a:ext uri="{FF2B5EF4-FFF2-40B4-BE49-F238E27FC236}">
                <a16:creationId xmlns:a16="http://schemas.microsoft.com/office/drawing/2014/main" id="{CA14A35E-C24F-44C0-B189-09D304AA881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7456" t="24316" r="1" b="21920"/>
          <a:stretch/>
        </p:blipFill>
        <p:spPr>
          <a:xfrm flipH="1">
            <a:off x="7398818" y="2405743"/>
            <a:ext cx="989532" cy="3687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09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  <p:bldP spid="32" grpId="0" animBg="1"/>
      <p:bldP spid="3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6EA8AAD7-42C8-4CA5-B376-FE01ACD2CA33}"/>
              </a:ext>
            </a:extLst>
          </p:cNvPr>
          <p:cNvSpPr/>
          <p:nvPr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C66E5B41-1214-4A64-A57C-1E93857D7E8A}"/>
              </a:ext>
            </a:extLst>
          </p:cNvPr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33796" name="Title 1">
            <a:extLst>
              <a:ext uri="{FF2B5EF4-FFF2-40B4-BE49-F238E27FC236}">
                <a16:creationId xmlns:a16="http://schemas.microsoft.com/office/drawing/2014/main" id="{12268168-9EAB-4798-8B9C-EA9D8135307F}"/>
              </a:ext>
            </a:extLst>
          </p:cNvPr>
          <p:cNvSpPr txBox="1">
            <a:spLocks/>
          </p:cNvSpPr>
          <p:nvPr/>
        </p:nvSpPr>
        <p:spPr bwMode="auto"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/>
              <a:t>Success Criteria</a:t>
            </a:r>
          </a:p>
        </p:txBody>
      </p:sp>
      <p:sp>
        <p:nvSpPr>
          <p:cNvPr id="33797" name="Title 1">
            <a:extLst>
              <a:ext uri="{FF2B5EF4-FFF2-40B4-BE49-F238E27FC236}">
                <a16:creationId xmlns:a16="http://schemas.microsoft.com/office/drawing/2014/main" id="{028F35F4-3C35-41D6-A79A-721143758F94}"/>
              </a:ext>
            </a:extLst>
          </p:cNvPr>
          <p:cNvSpPr txBox="1">
            <a:spLocks/>
          </p:cNvSpPr>
          <p:nvPr/>
        </p:nvSpPr>
        <p:spPr bwMode="auto">
          <a:xfrm>
            <a:off x="628650" y="7350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/>
              <a:t>Aim</a:t>
            </a:r>
          </a:p>
        </p:txBody>
      </p:sp>
      <p:sp>
        <p:nvSpPr>
          <p:cNvPr id="33798" name="Content Placeholder 15">
            <a:extLst>
              <a:ext uri="{FF2B5EF4-FFF2-40B4-BE49-F238E27FC236}">
                <a16:creationId xmlns:a16="http://schemas.microsoft.com/office/drawing/2014/main" id="{CD18F7CF-63CF-4A79-B1EC-A97E9DCD76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27125"/>
            <a:ext cx="7886700" cy="1409700"/>
          </a:xfrm>
        </p:spPr>
        <p:txBody>
          <a:bodyPr/>
          <a:lstStyle/>
          <a:p>
            <a:pPr eaLnBrk="1" hangingPunct="1"/>
            <a:r>
              <a:rPr lang="en-GB" altLang="en-US" dirty="0"/>
              <a:t>To count in multiples of four.</a:t>
            </a:r>
          </a:p>
        </p:txBody>
      </p:sp>
      <p:sp>
        <p:nvSpPr>
          <p:cNvPr id="33799" name="Content Placeholder 15">
            <a:extLst>
              <a:ext uri="{FF2B5EF4-FFF2-40B4-BE49-F238E27FC236}">
                <a16:creationId xmlns:a16="http://schemas.microsoft.com/office/drawing/2014/main" id="{2F012802-9E48-4E66-9FD6-F31D0C2A71F0}"/>
              </a:ext>
            </a:extLst>
          </p:cNvPr>
          <p:cNvSpPr txBox="1">
            <a:spLocks/>
          </p:cNvSpPr>
          <p:nvPr/>
        </p:nvSpPr>
        <p:spPr bwMode="auto">
          <a:xfrm>
            <a:off x="628650" y="3467100"/>
            <a:ext cx="7886700" cy="240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252000" rIns="252000" bIns="180000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eaLnBrk="1" hangingPunct="1"/>
            <a:r>
              <a:rPr lang="en-GB" altLang="en-US" dirty="0"/>
              <a:t>I can count forwards in steps of four.</a:t>
            </a:r>
          </a:p>
          <a:p>
            <a:pPr eaLnBrk="1" hangingPunct="1"/>
            <a:r>
              <a:rPr lang="en-GB" altLang="en-US" dirty="0"/>
              <a:t>I can count backwards in steps of four.</a:t>
            </a:r>
          </a:p>
          <a:p>
            <a:pPr eaLnBrk="1" hangingPunct="1"/>
            <a:r>
              <a:rPr lang="en-GB" altLang="en-US" dirty="0"/>
              <a:t>I can recognise multiples of four.</a:t>
            </a:r>
          </a:p>
        </p:txBody>
      </p:sp>
      <p:pic>
        <p:nvPicPr>
          <p:cNvPr id="33800" name="Picture 1">
            <a:extLst>
              <a:ext uri="{FF2B5EF4-FFF2-40B4-BE49-F238E27FC236}">
                <a16:creationId xmlns:a16="http://schemas.microsoft.com/office/drawing/2014/main" id="{4A3F690C-7C89-45DF-98C3-87409D2BCA9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7625" y="61595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AF3139E8-0F08-4E24-BA89-D03F11BF6006}"/>
              </a:ext>
            </a:extLst>
          </p:cNvPr>
          <p:cNvSpPr/>
          <p:nvPr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3EE26281-6B0F-4B56-B155-65F7D40FB311}"/>
              </a:ext>
            </a:extLst>
          </p:cNvPr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14340" name="Title 1">
            <a:extLst>
              <a:ext uri="{FF2B5EF4-FFF2-40B4-BE49-F238E27FC236}">
                <a16:creationId xmlns:a16="http://schemas.microsoft.com/office/drawing/2014/main" id="{1909C455-09E7-46C2-B675-38CD296496E0}"/>
              </a:ext>
            </a:extLst>
          </p:cNvPr>
          <p:cNvSpPr txBox="1">
            <a:spLocks/>
          </p:cNvSpPr>
          <p:nvPr/>
        </p:nvSpPr>
        <p:spPr bwMode="auto"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/>
              <a:t>Success Criteria</a:t>
            </a:r>
          </a:p>
        </p:txBody>
      </p:sp>
      <p:sp>
        <p:nvSpPr>
          <p:cNvPr id="14341" name="Title 1">
            <a:extLst>
              <a:ext uri="{FF2B5EF4-FFF2-40B4-BE49-F238E27FC236}">
                <a16:creationId xmlns:a16="http://schemas.microsoft.com/office/drawing/2014/main" id="{411B450C-8A43-470A-9509-25E6CC2F9EA1}"/>
              </a:ext>
            </a:extLst>
          </p:cNvPr>
          <p:cNvSpPr txBox="1">
            <a:spLocks/>
          </p:cNvSpPr>
          <p:nvPr/>
        </p:nvSpPr>
        <p:spPr bwMode="auto">
          <a:xfrm>
            <a:off x="628650" y="7350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/>
              <a:t>Aim</a:t>
            </a:r>
          </a:p>
        </p:txBody>
      </p:sp>
      <p:sp>
        <p:nvSpPr>
          <p:cNvPr id="14342" name="Content Placeholder 15">
            <a:extLst>
              <a:ext uri="{FF2B5EF4-FFF2-40B4-BE49-F238E27FC236}">
                <a16:creationId xmlns:a16="http://schemas.microsoft.com/office/drawing/2014/main" id="{CFCEB008-F34D-446C-99A4-BDEF313573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27125"/>
            <a:ext cx="7886700" cy="1409700"/>
          </a:xfrm>
        </p:spPr>
        <p:txBody>
          <a:bodyPr/>
          <a:lstStyle/>
          <a:p>
            <a:pPr eaLnBrk="1" hangingPunct="1"/>
            <a:r>
              <a:rPr lang="en-GB" altLang="en-US" dirty="0"/>
              <a:t>To count in multiples of four.</a:t>
            </a:r>
          </a:p>
        </p:txBody>
      </p:sp>
      <p:sp>
        <p:nvSpPr>
          <p:cNvPr id="14343" name="Content Placeholder 15">
            <a:extLst>
              <a:ext uri="{FF2B5EF4-FFF2-40B4-BE49-F238E27FC236}">
                <a16:creationId xmlns:a16="http://schemas.microsoft.com/office/drawing/2014/main" id="{C4178F4E-74CB-42C7-A335-7521E89B50D6}"/>
              </a:ext>
            </a:extLst>
          </p:cNvPr>
          <p:cNvSpPr txBox="1">
            <a:spLocks/>
          </p:cNvSpPr>
          <p:nvPr/>
        </p:nvSpPr>
        <p:spPr bwMode="auto">
          <a:xfrm>
            <a:off x="628650" y="3467100"/>
            <a:ext cx="7886700" cy="240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252000" rIns="252000" bIns="180000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eaLnBrk="1" hangingPunct="1"/>
            <a:r>
              <a:rPr lang="en-GB" altLang="en-US" dirty="0"/>
              <a:t>I can count forwards in steps of four.</a:t>
            </a:r>
          </a:p>
          <a:p>
            <a:pPr eaLnBrk="1" hangingPunct="1"/>
            <a:r>
              <a:rPr lang="en-GB" altLang="en-US" dirty="0"/>
              <a:t>I can count backwards in steps of four.</a:t>
            </a:r>
          </a:p>
          <a:p>
            <a:pPr eaLnBrk="1" hangingPunct="1"/>
            <a:r>
              <a:rPr lang="en-GB" altLang="en-US" dirty="0"/>
              <a:t>I can recognise multiples of four.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778CD199-A465-44D4-B310-FDDBB1E2EC9F}"/>
              </a:ext>
            </a:extLst>
          </p:cNvPr>
          <p:cNvSpPr/>
          <p:nvPr/>
        </p:nvSpPr>
        <p:spPr>
          <a:xfrm>
            <a:off x="3081338" y="760413"/>
            <a:ext cx="2981325" cy="61436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b="1" dirty="0">
                <a:latin typeface="+mn-lt"/>
              </a:rPr>
              <a:t>Remember It</a:t>
            </a:r>
            <a:endParaRPr lang="en-GB" sz="4000" b="1" dirty="0">
              <a:latin typeface="+mn-lt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398B313-B64E-426D-8E68-5EB304284F07}"/>
              </a:ext>
            </a:extLst>
          </p:cNvPr>
          <p:cNvSpPr/>
          <p:nvPr/>
        </p:nvSpPr>
        <p:spPr>
          <a:xfrm>
            <a:off x="755650" y="1601788"/>
            <a:ext cx="6772614" cy="614362"/>
          </a:xfrm>
          <a:prstGeom prst="rect">
            <a:avLst/>
          </a:prstGeom>
          <a:solidFill>
            <a:srgbClr val="90BD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chemeClr val="tx1"/>
                </a:solidFill>
              </a:rPr>
              <a:t>How far can you count forwards in twos? </a:t>
            </a:r>
            <a:br>
              <a:rPr lang="en-GB" sz="1600" dirty="0">
                <a:solidFill>
                  <a:schemeClr val="tx1"/>
                </a:solidFill>
              </a:rPr>
            </a:br>
            <a:r>
              <a:rPr lang="en-GB" sz="1600" dirty="0">
                <a:solidFill>
                  <a:schemeClr val="tx1"/>
                </a:solidFill>
              </a:rPr>
              <a:t>Can you count to 40? 80? 100?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C28DBFB-6DC9-4ACC-807C-96CD20125872}"/>
              </a:ext>
            </a:extLst>
          </p:cNvPr>
          <p:cNvSpPr/>
          <p:nvPr/>
        </p:nvSpPr>
        <p:spPr>
          <a:xfrm>
            <a:off x="755649" y="2273239"/>
            <a:ext cx="6879147" cy="526864"/>
          </a:xfrm>
          <a:prstGeom prst="rect">
            <a:avLst/>
          </a:prstGeom>
          <a:solidFill>
            <a:srgbClr val="FBC5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chemeClr val="tx1"/>
                </a:solidFill>
              </a:rPr>
              <a:t>Can you count backwards in twos from 40? 80? 100?</a:t>
            </a:r>
          </a:p>
        </p:txBody>
      </p:sp>
      <p:pic>
        <p:nvPicPr>
          <p:cNvPr id="16391" name="Picture 4" descr="A picture containing food, person, night&#10;&#10;Description automatically generated">
            <a:extLst>
              <a:ext uri="{FF2B5EF4-FFF2-40B4-BE49-F238E27FC236}">
                <a16:creationId xmlns:a16="http://schemas.microsoft.com/office/drawing/2014/main" id="{B14EAFF0-77CC-49B7-9BFC-BC22CED76A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0038" r="11702" b="13629"/>
          <a:stretch/>
        </p:blipFill>
        <p:spPr bwMode="auto">
          <a:xfrm>
            <a:off x="755650" y="5657191"/>
            <a:ext cx="7632700" cy="433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19" descr="A screen shot of a window&#10;&#10;Description automatically generated">
            <a:extLst>
              <a:ext uri="{FF2B5EF4-FFF2-40B4-BE49-F238E27FC236}">
                <a16:creationId xmlns:a16="http://schemas.microsoft.com/office/drawing/2014/main" id="{01188D2A-AA5C-4CA8-ADA5-6BF6309738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2864"/>
          <a:stretch/>
        </p:blipFill>
        <p:spPr bwMode="auto">
          <a:xfrm>
            <a:off x="1800225" y="5769903"/>
            <a:ext cx="2962275" cy="321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2ACDE2D3-F5AE-46DF-B495-6B8FA052A1C0}"/>
              </a:ext>
            </a:extLst>
          </p:cNvPr>
          <p:cNvSpPr/>
          <p:nvPr/>
        </p:nvSpPr>
        <p:spPr>
          <a:xfrm>
            <a:off x="6629398" y="5671040"/>
            <a:ext cx="457200" cy="419890"/>
          </a:xfrm>
          <a:prstGeom prst="triangle">
            <a:avLst>
              <a:gd name="adj" fmla="val 72917"/>
            </a:avLst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3920BF8-4D30-4FD1-863C-E2704A6CE5A6}"/>
              </a:ext>
            </a:extLst>
          </p:cNvPr>
          <p:cNvSpPr/>
          <p:nvPr/>
        </p:nvSpPr>
        <p:spPr>
          <a:xfrm>
            <a:off x="755649" y="2857976"/>
            <a:ext cx="7243131" cy="614362"/>
          </a:xfrm>
          <a:prstGeom prst="rect">
            <a:avLst/>
          </a:prstGeom>
          <a:solidFill>
            <a:srgbClr val="90BD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chemeClr val="tx1"/>
                </a:solidFill>
              </a:rPr>
              <a:t>If you count forwards in twos from 10, what will be the tenth number </a:t>
            </a:r>
            <a:br>
              <a:rPr lang="en-GB" sz="1600" dirty="0">
                <a:solidFill>
                  <a:schemeClr val="tx1"/>
                </a:solidFill>
              </a:rPr>
            </a:br>
            <a:r>
              <a:rPr lang="en-GB" sz="1600" dirty="0">
                <a:solidFill>
                  <a:schemeClr val="tx1"/>
                </a:solidFill>
              </a:rPr>
              <a:t>you say?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8669DEB-0E8F-49C2-BC1C-162C26D8D79C}"/>
              </a:ext>
            </a:extLst>
          </p:cNvPr>
          <p:cNvSpPr/>
          <p:nvPr/>
        </p:nvSpPr>
        <p:spPr>
          <a:xfrm>
            <a:off x="755649" y="3529426"/>
            <a:ext cx="7154353" cy="688975"/>
          </a:xfrm>
          <a:prstGeom prst="rect">
            <a:avLst/>
          </a:prstGeom>
          <a:solidFill>
            <a:srgbClr val="FBC5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chemeClr val="tx1"/>
                </a:solidFill>
              </a:rPr>
              <a:t>If you count forwards in twos from 30, what will </a:t>
            </a:r>
            <a:r>
              <a:rPr lang="en-GB" sz="1600">
                <a:solidFill>
                  <a:schemeClr val="tx1"/>
                </a:solidFill>
              </a:rPr>
              <a:t>be the eighth </a:t>
            </a:r>
            <a:br>
              <a:rPr lang="en-GB" sz="1600">
                <a:solidFill>
                  <a:schemeClr val="tx1"/>
                </a:solidFill>
              </a:rPr>
            </a:br>
            <a:r>
              <a:rPr lang="en-GB" sz="1600">
                <a:solidFill>
                  <a:schemeClr val="tx1"/>
                </a:solidFill>
              </a:rPr>
              <a:t>number </a:t>
            </a:r>
            <a:r>
              <a:rPr lang="en-GB" sz="1600" dirty="0">
                <a:solidFill>
                  <a:schemeClr val="tx1"/>
                </a:solidFill>
              </a:rPr>
              <a:t>you say?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0CBA933-C78E-407E-AEC9-C8BDFADAA063}"/>
              </a:ext>
            </a:extLst>
          </p:cNvPr>
          <p:cNvSpPr/>
          <p:nvPr/>
        </p:nvSpPr>
        <p:spPr>
          <a:xfrm>
            <a:off x="755650" y="4264508"/>
            <a:ext cx="6330948" cy="614362"/>
          </a:xfrm>
          <a:prstGeom prst="rect">
            <a:avLst/>
          </a:prstGeom>
          <a:solidFill>
            <a:srgbClr val="90BD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chemeClr val="tx1"/>
                </a:solidFill>
              </a:rPr>
              <a:t>If you count forwards in twos from 40, what will be the sixth number you say?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5BC13C2-CB8F-4518-BE1B-623BB417E0CA}"/>
              </a:ext>
            </a:extLst>
          </p:cNvPr>
          <p:cNvSpPr/>
          <p:nvPr/>
        </p:nvSpPr>
        <p:spPr>
          <a:xfrm>
            <a:off x="755650" y="4935958"/>
            <a:ext cx="6257710" cy="688975"/>
          </a:xfrm>
          <a:prstGeom prst="rect">
            <a:avLst/>
          </a:prstGeom>
          <a:solidFill>
            <a:srgbClr val="FBC5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chemeClr val="tx1"/>
                </a:solidFill>
              </a:rPr>
              <a:t>If you count forwards in twos from 50, what will be the twelfth number you say?</a:t>
            </a:r>
          </a:p>
        </p:txBody>
      </p:sp>
      <p:pic>
        <p:nvPicPr>
          <p:cNvPr id="16398" name="Picture 7" descr="A picture containing shirt&#10;&#10;Description automatically generated">
            <a:extLst>
              <a:ext uri="{FF2B5EF4-FFF2-40B4-BE49-F238E27FC236}">
                <a16:creationId xmlns:a16="http://schemas.microsoft.com/office/drawing/2014/main" id="{FF4FA296-95CC-404E-A357-033C4E1E1E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7640" b="28033"/>
          <a:stretch/>
        </p:blipFill>
        <p:spPr bwMode="auto">
          <a:xfrm>
            <a:off x="6920289" y="1298359"/>
            <a:ext cx="1468061" cy="4792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4C9429-EFCC-47C8-A42E-01FCF3635D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8389"/>
          <a:stretch/>
        </p:blipFill>
        <p:spPr>
          <a:xfrm>
            <a:off x="1117414" y="5761025"/>
            <a:ext cx="682811" cy="331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316AF3-8408-4620-A78B-DE25CA07F4E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6483"/>
          <a:stretch/>
        </p:blipFill>
        <p:spPr>
          <a:xfrm>
            <a:off x="3903569" y="5625656"/>
            <a:ext cx="1792379" cy="4633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9" grpId="0" animBg="1"/>
      <p:bldP spid="18" grpId="0" animBg="1"/>
      <p:bldP spid="20" grpId="0" animBg="1"/>
      <p:bldP spid="22" grpId="0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7AF46E33-0DAC-4633-978A-E3B88B921CDC}"/>
              </a:ext>
            </a:extLst>
          </p:cNvPr>
          <p:cNvSpPr/>
          <p:nvPr/>
        </p:nvSpPr>
        <p:spPr>
          <a:xfrm>
            <a:off x="2253258" y="738188"/>
            <a:ext cx="4637488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b="1" dirty="0"/>
              <a:t>Forward Frog Leaps</a:t>
            </a:r>
            <a:endParaRPr lang="en-GB" sz="4000" b="1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D07FA43-2A3D-40E2-83F3-0F670DECFA3F}"/>
              </a:ext>
            </a:extLst>
          </p:cNvPr>
          <p:cNvSpPr/>
          <p:nvPr/>
        </p:nvSpPr>
        <p:spPr>
          <a:xfrm>
            <a:off x="755650" y="1503363"/>
            <a:ext cx="7632700" cy="547687"/>
          </a:xfrm>
          <a:prstGeom prst="rect">
            <a:avLst/>
          </a:prstGeom>
          <a:solidFill>
            <a:srgbClr val="FDE2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GB" dirty="0" err="1">
                <a:solidFill>
                  <a:schemeClr val="tx1"/>
                </a:solidFill>
              </a:rPr>
              <a:t>Tiddalick</a:t>
            </a:r>
            <a:r>
              <a:rPr lang="en-GB" dirty="0">
                <a:solidFill>
                  <a:schemeClr val="tx1"/>
                </a:solidFill>
              </a:rPr>
              <a:t> loves to count while he is jumping on the lily pads.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36569CC-7B36-40A5-A811-1E0C65E14D7E}"/>
              </a:ext>
            </a:extLst>
          </p:cNvPr>
          <p:cNvSpPr/>
          <p:nvPr/>
        </p:nvSpPr>
        <p:spPr>
          <a:xfrm>
            <a:off x="755650" y="2141538"/>
            <a:ext cx="7632700" cy="517525"/>
          </a:xfrm>
          <a:prstGeom prst="rect">
            <a:avLst/>
          </a:prstGeom>
          <a:solidFill>
            <a:srgbClr val="FBC5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Today, he is going to count in multiples of 4.</a:t>
            </a:r>
          </a:p>
        </p:txBody>
      </p:sp>
      <p:pic>
        <p:nvPicPr>
          <p:cNvPr id="21509" name="Picture 1">
            <a:extLst>
              <a:ext uri="{FF2B5EF4-FFF2-40B4-BE49-F238E27FC236}">
                <a16:creationId xmlns:a16="http://schemas.microsoft.com/office/drawing/2014/main" id="{100D3E16-9496-4D00-8A2A-17A87D466C8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751" b="18204"/>
          <a:stretch>
            <a:fillRect/>
          </a:stretch>
        </p:blipFill>
        <p:spPr bwMode="auto">
          <a:xfrm>
            <a:off x="755650" y="2749550"/>
            <a:ext cx="7632700" cy="334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2">
            <a:extLst>
              <a:ext uri="{FF2B5EF4-FFF2-40B4-BE49-F238E27FC236}">
                <a16:creationId xmlns:a16="http://schemas.microsoft.com/office/drawing/2014/main" id="{E5953144-A419-4F60-8EC0-6946D0E9749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63763" y="5059363"/>
            <a:ext cx="1179512" cy="103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50">
            <a:extLst>
              <a:ext uri="{FF2B5EF4-FFF2-40B4-BE49-F238E27FC236}">
                <a16:creationId xmlns:a16="http://schemas.microsoft.com/office/drawing/2014/main" id="{FECBC72D-90E9-4A00-B77B-E3D8FA7D9D4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51388" y="4964113"/>
            <a:ext cx="796925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78404FA1-9374-4E9F-AF94-8DA3D92DDE33}"/>
              </a:ext>
            </a:extLst>
          </p:cNvPr>
          <p:cNvSpPr/>
          <p:nvPr/>
        </p:nvSpPr>
        <p:spPr>
          <a:xfrm>
            <a:off x="1419225" y="3429001"/>
            <a:ext cx="1542841" cy="1371600"/>
          </a:xfrm>
          <a:prstGeom prst="wedgeRoundRectCallout">
            <a:avLst>
              <a:gd name="adj1" fmla="val 33159"/>
              <a:gd name="adj2" fmla="val 65856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What are multiples of 4?</a:t>
            </a:r>
          </a:p>
        </p:txBody>
      </p:sp>
      <p:sp>
        <p:nvSpPr>
          <p:cNvPr id="53" name="Rounded Rectangular Callout 52">
            <a:extLst>
              <a:ext uri="{FF2B5EF4-FFF2-40B4-BE49-F238E27FC236}">
                <a16:creationId xmlns:a16="http://schemas.microsoft.com/office/drawing/2014/main" id="{30C8F757-8FD8-44E9-BC5A-0382000305C0}"/>
              </a:ext>
            </a:extLst>
          </p:cNvPr>
          <p:cNvSpPr/>
          <p:nvPr/>
        </p:nvSpPr>
        <p:spPr bwMode="auto">
          <a:xfrm>
            <a:off x="3555460" y="2897945"/>
            <a:ext cx="2626475" cy="1234319"/>
          </a:xfrm>
          <a:prstGeom prst="wedgeRoundRectCallout">
            <a:avLst>
              <a:gd name="adj1" fmla="val 4742"/>
              <a:gd name="adj2" fmla="val 91488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chemeClr val="tx1"/>
                </a:solidFill>
              </a:rPr>
              <a:t>Multiples of 4 are a counting pattern where we start at 0 and count in steps of 4.</a:t>
            </a:r>
          </a:p>
        </p:txBody>
      </p:sp>
      <p:pic>
        <p:nvPicPr>
          <p:cNvPr id="25" name="Picture 50">
            <a:extLst>
              <a:ext uri="{FF2B5EF4-FFF2-40B4-BE49-F238E27FC236}">
                <a16:creationId xmlns:a16="http://schemas.microsoft.com/office/drawing/2014/main" id="{579A9610-37B4-4683-A394-1A6605BED4C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3727591" y="4731798"/>
            <a:ext cx="654780" cy="575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0" grpId="0" animBg="1"/>
      <p:bldP spid="4" grpId="0" animBg="1"/>
      <p:bldP spid="5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7AF46E33-0DAC-4633-978A-E3B88B921CDC}"/>
              </a:ext>
            </a:extLst>
          </p:cNvPr>
          <p:cNvSpPr/>
          <p:nvPr/>
        </p:nvSpPr>
        <p:spPr>
          <a:xfrm>
            <a:off x="2253258" y="738188"/>
            <a:ext cx="4637488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b="1" dirty="0"/>
              <a:t>Forward Frog Leaps</a:t>
            </a:r>
            <a:endParaRPr lang="en-GB" sz="4000" b="1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D07FA43-2A3D-40E2-83F3-0F670DECFA3F}"/>
              </a:ext>
            </a:extLst>
          </p:cNvPr>
          <p:cNvSpPr/>
          <p:nvPr/>
        </p:nvSpPr>
        <p:spPr>
          <a:xfrm>
            <a:off x="755650" y="1503363"/>
            <a:ext cx="7632700" cy="547687"/>
          </a:xfrm>
          <a:prstGeom prst="rect">
            <a:avLst/>
          </a:prstGeom>
          <a:solidFill>
            <a:srgbClr val="FDE2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GB" dirty="0" err="1">
                <a:solidFill>
                  <a:schemeClr val="tx1"/>
                </a:solidFill>
              </a:rPr>
              <a:t>Tiddalick</a:t>
            </a:r>
            <a:r>
              <a:rPr lang="en-GB" dirty="0">
                <a:solidFill>
                  <a:schemeClr val="tx1"/>
                </a:solidFill>
              </a:rPr>
              <a:t> loves to count while he is jumping on the lily pads.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36569CC-7B36-40A5-A811-1E0C65E14D7E}"/>
              </a:ext>
            </a:extLst>
          </p:cNvPr>
          <p:cNvSpPr/>
          <p:nvPr/>
        </p:nvSpPr>
        <p:spPr>
          <a:xfrm>
            <a:off x="755650" y="2141538"/>
            <a:ext cx="7632700" cy="517525"/>
          </a:xfrm>
          <a:prstGeom prst="rect">
            <a:avLst/>
          </a:prstGeom>
          <a:solidFill>
            <a:srgbClr val="FBC5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Today, he is going to count in multiples of 4.</a:t>
            </a:r>
          </a:p>
        </p:txBody>
      </p:sp>
      <p:pic>
        <p:nvPicPr>
          <p:cNvPr id="21509" name="Picture 1">
            <a:extLst>
              <a:ext uri="{FF2B5EF4-FFF2-40B4-BE49-F238E27FC236}">
                <a16:creationId xmlns:a16="http://schemas.microsoft.com/office/drawing/2014/main" id="{100D3E16-9496-4D00-8A2A-17A87D466C8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751" b="18204"/>
          <a:stretch>
            <a:fillRect/>
          </a:stretch>
        </p:blipFill>
        <p:spPr bwMode="auto">
          <a:xfrm>
            <a:off x="755650" y="2749550"/>
            <a:ext cx="7632700" cy="334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2">
            <a:extLst>
              <a:ext uri="{FF2B5EF4-FFF2-40B4-BE49-F238E27FC236}">
                <a16:creationId xmlns:a16="http://schemas.microsoft.com/office/drawing/2014/main" id="{E5953144-A419-4F60-8EC0-6946D0E9749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63763" y="5059363"/>
            <a:ext cx="1179512" cy="103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50">
            <a:extLst>
              <a:ext uri="{FF2B5EF4-FFF2-40B4-BE49-F238E27FC236}">
                <a16:creationId xmlns:a16="http://schemas.microsoft.com/office/drawing/2014/main" id="{FECBC72D-90E9-4A00-B77B-E3D8FA7D9D4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51388" y="4964113"/>
            <a:ext cx="796925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78404FA1-9374-4E9F-AF94-8DA3D92DDE33}"/>
              </a:ext>
            </a:extLst>
          </p:cNvPr>
          <p:cNvSpPr/>
          <p:nvPr/>
        </p:nvSpPr>
        <p:spPr>
          <a:xfrm>
            <a:off x="1419225" y="3429001"/>
            <a:ext cx="1542841" cy="1371600"/>
          </a:xfrm>
          <a:prstGeom prst="wedgeRoundRectCallout">
            <a:avLst>
              <a:gd name="adj1" fmla="val 33159"/>
              <a:gd name="adj2" fmla="val 65856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How will you count in multiples of 4?</a:t>
            </a:r>
          </a:p>
        </p:txBody>
      </p:sp>
      <p:sp>
        <p:nvSpPr>
          <p:cNvPr id="53" name="Rounded Rectangular Callout 52">
            <a:extLst>
              <a:ext uri="{FF2B5EF4-FFF2-40B4-BE49-F238E27FC236}">
                <a16:creationId xmlns:a16="http://schemas.microsoft.com/office/drawing/2014/main" id="{30C8F757-8FD8-44E9-BC5A-0382000305C0}"/>
              </a:ext>
            </a:extLst>
          </p:cNvPr>
          <p:cNvSpPr/>
          <p:nvPr/>
        </p:nvSpPr>
        <p:spPr bwMode="auto">
          <a:xfrm>
            <a:off x="3555461" y="3249228"/>
            <a:ext cx="1992852" cy="883036"/>
          </a:xfrm>
          <a:prstGeom prst="wedgeRoundRectCallout">
            <a:avLst>
              <a:gd name="adj1" fmla="val 4742"/>
              <a:gd name="adj2" fmla="val 91488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chemeClr val="tx1"/>
                </a:solidFill>
              </a:rPr>
              <a:t>I will start at 0 and count along in steps of 4.</a:t>
            </a:r>
          </a:p>
        </p:txBody>
      </p:sp>
      <p:sp>
        <p:nvSpPr>
          <p:cNvPr id="58" name="Rounded Rectangular Callout 57">
            <a:extLst>
              <a:ext uri="{FF2B5EF4-FFF2-40B4-BE49-F238E27FC236}">
                <a16:creationId xmlns:a16="http://schemas.microsoft.com/office/drawing/2014/main" id="{7BD1E633-5CB7-4E50-806B-562401C27AD8}"/>
              </a:ext>
            </a:extLst>
          </p:cNvPr>
          <p:cNvSpPr/>
          <p:nvPr/>
        </p:nvSpPr>
        <p:spPr bwMode="auto">
          <a:xfrm>
            <a:off x="5790484" y="4621213"/>
            <a:ext cx="1148333" cy="438150"/>
          </a:xfrm>
          <a:prstGeom prst="wedgeRoundRectCallout">
            <a:avLst>
              <a:gd name="adj1" fmla="val -89571"/>
              <a:gd name="adj2" fmla="val -84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chemeClr val="tx1"/>
                </a:solidFill>
              </a:rPr>
              <a:t>0, 4, 8…</a:t>
            </a:r>
          </a:p>
        </p:txBody>
      </p:sp>
      <p:pic>
        <p:nvPicPr>
          <p:cNvPr id="25" name="Picture 50">
            <a:extLst>
              <a:ext uri="{FF2B5EF4-FFF2-40B4-BE49-F238E27FC236}">
                <a16:creationId xmlns:a16="http://schemas.microsoft.com/office/drawing/2014/main" id="{579A9610-37B4-4683-A394-1A6605BED4C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3727591" y="4731798"/>
            <a:ext cx="654780" cy="575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6545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3" grpId="0" animBg="1"/>
      <p:bldP spid="5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0">
            <a:extLst>
              <a:ext uri="{FF2B5EF4-FFF2-40B4-BE49-F238E27FC236}">
                <a16:creationId xmlns:a16="http://schemas.microsoft.com/office/drawing/2014/main" id="{A15C603C-7F84-42B3-A3F7-E9BC1D9269A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9004"/>
          <a:stretch>
            <a:fillRect/>
          </a:stretch>
        </p:blipFill>
        <p:spPr bwMode="auto">
          <a:xfrm>
            <a:off x="755650" y="2749550"/>
            <a:ext cx="7632700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4AA95BB-34A8-4583-92A7-ED1882E3AFDE}"/>
              </a:ext>
            </a:extLst>
          </p:cNvPr>
          <p:cNvSpPr/>
          <p:nvPr/>
        </p:nvSpPr>
        <p:spPr>
          <a:xfrm>
            <a:off x="503238" y="3154363"/>
            <a:ext cx="8137525" cy="15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22532" name="Picture 47">
            <a:extLst>
              <a:ext uri="{FF2B5EF4-FFF2-40B4-BE49-F238E27FC236}">
                <a16:creationId xmlns:a16="http://schemas.microsoft.com/office/drawing/2014/main" id="{580B3841-D7E9-4D5E-BAAA-0192AB7685E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9189"/>
          <a:stretch>
            <a:fillRect/>
          </a:stretch>
        </p:blipFill>
        <p:spPr bwMode="auto">
          <a:xfrm rot="9000000">
            <a:off x="7169702" y="3741738"/>
            <a:ext cx="503238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38">
            <a:extLst>
              <a:ext uri="{FF2B5EF4-FFF2-40B4-BE49-F238E27FC236}">
                <a16:creationId xmlns:a16="http://schemas.microsoft.com/office/drawing/2014/main" id="{45CC7C42-A309-4674-87E1-35916A2B28D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9189"/>
          <a:stretch>
            <a:fillRect/>
          </a:stretch>
        </p:blipFill>
        <p:spPr bwMode="auto">
          <a:xfrm rot="9000000">
            <a:off x="1468323" y="3741738"/>
            <a:ext cx="503238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40">
            <a:extLst>
              <a:ext uri="{FF2B5EF4-FFF2-40B4-BE49-F238E27FC236}">
                <a16:creationId xmlns:a16="http://schemas.microsoft.com/office/drawing/2014/main" id="{0A9FF9BB-3231-4F04-92B6-26D5BBE6DB2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9189"/>
          <a:stretch>
            <a:fillRect/>
          </a:stretch>
        </p:blipFill>
        <p:spPr bwMode="auto">
          <a:xfrm rot="9000000">
            <a:off x="2180996" y="3741738"/>
            <a:ext cx="5032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41">
            <a:extLst>
              <a:ext uri="{FF2B5EF4-FFF2-40B4-BE49-F238E27FC236}">
                <a16:creationId xmlns:a16="http://schemas.microsoft.com/office/drawing/2014/main" id="{9F3095DC-3CB2-4C29-8509-5D1A78CD947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9189"/>
          <a:stretch>
            <a:fillRect/>
          </a:stretch>
        </p:blipFill>
        <p:spPr bwMode="auto">
          <a:xfrm rot="9000000">
            <a:off x="2893668" y="3741738"/>
            <a:ext cx="5032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42">
            <a:extLst>
              <a:ext uri="{FF2B5EF4-FFF2-40B4-BE49-F238E27FC236}">
                <a16:creationId xmlns:a16="http://schemas.microsoft.com/office/drawing/2014/main" id="{241EE986-8AAE-4099-AABC-F61986BCD5B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9189"/>
          <a:stretch>
            <a:fillRect/>
          </a:stretch>
        </p:blipFill>
        <p:spPr bwMode="auto">
          <a:xfrm rot="9000000">
            <a:off x="3606340" y="3741738"/>
            <a:ext cx="503238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43">
            <a:extLst>
              <a:ext uri="{FF2B5EF4-FFF2-40B4-BE49-F238E27FC236}">
                <a16:creationId xmlns:a16="http://schemas.microsoft.com/office/drawing/2014/main" id="{BF6731F4-C12E-4AF0-9D48-FF7D61CC102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9189"/>
          <a:stretch>
            <a:fillRect/>
          </a:stretch>
        </p:blipFill>
        <p:spPr bwMode="auto">
          <a:xfrm rot="9000000">
            <a:off x="4319013" y="3741738"/>
            <a:ext cx="5032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Picture 44">
            <a:extLst>
              <a:ext uri="{FF2B5EF4-FFF2-40B4-BE49-F238E27FC236}">
                <a16:creationId xmlns:a16="http://schemas.microsoft.com/office/drawing/2014/main" id="{F650E881-8C72-416C-8DC0-0FCB0EC6B2D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9189"/>
          <a:stretch>
            <a:fillRect/>
          </a:stretch>
        </p:blipFill>
        <p:spPr bwMode="auto">
          <a:xfrm rot="9000000">
            <a:off x="5031685" y="3741738"/>
            <a:ext cx="5032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9" name="Picture 45">
            <a:extLst>
              <a:ext uri="{FF2B5EF4-FFF2-40B4-BE49-F238E27FC236}">
                <a16:creationId xmlns:a16="http://schemas.microsoft.com/office/drawing/2014/main" id="{F910C182-4DEE-41DC-86F4-9E97FB08971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9189"/>
          <a:stretch>
            <a:fillRect/>
          </a:stretch>
        </p:blipFill>
        <p:spPr bwMode="auto">
          <a:xfrm rot="9000000">
            <a:off x="5744357" y="3741738"/>
            <a:ext cx="5032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0" name="Picture 46">
            <a:extLst>
              <a:ext uri="{FF2B5EF4-FFF2-40B4-BE49-F238E27FC236}">
                <a16:creationId xmlns:a16="http://schemas.microsoft.com/office/drawing/2014/main" id="{F73F6725-86C7-45A9-A950-B3F776F40DD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9189"/>
          <a:stretch>
            <a:fillRect/>
          </a:stretch>
        </p:blipFill>
        <p:spPr bwMode="auto">
          <a:xfrm rot="9000000">
            <a:off x="6457029" y="3741738"/>
            <a:ext cx="503238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1" name="Picture 48">
            <a:extLst>
              <a:ext uri="{FF2B5EF4-FFF2-40B4-BE49-F238E27FC236}">
                <a16:creationId xmlns:a16="http://schemas.microsoft.com/office/drawing/2014/main" id="{A89B748F-E88D-4273-9CAF-C53B304A55F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9189"/>
          <a:stretch>
            <a:fillRect/>
          </a:stretch>
        </p:blipFill>
        <p:spPr bwMode="auto">
          <a:xfrm rot="9000000">
            <a:off x="7882373" y="3741738"/>
            <a:ext cx="503238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2" name="Picture 5">
            <a:extLst>
              <a:ext uri="{FF2B5EF4-FFF2-40B4-BE49-F238E27FC236}">
                <a16:creationId xmlns:a16="http://schemas.microsoft.com/office/drawing/2014/main" id="{3FFF9D49-F24C-4BF7-866E-7EB11374BD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9189"/>
          <a:stretch>
            <a:fillRect/>
          </a:stretch>
        </p:blipFill>
        <p:spPr bwMode="auto">
          <a:xfrm rot="9000000">
            <a:off x="755650" y="3733800"/>
            <a:ext cx="503238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F1D27A8-5E93-421A-AA72-006360CA845F}"/>
              </a:ext>
            </a:extLst>
          </p:cNvPr>
          <p:cNvSpPr/>
          <p:nvPr/>
        </p:nvSpPr>
        <p:spPr>
          <a:xfrm>
            <a:off x="2253256" y="738188"/>
            <a:ext cx="4637488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b="1" dirty="0"/>
              <a:t>Forward Frog Leaps</a:t>
            </a:r>
            <a:endParaRPr lang="en-GB" sz="4000" b="1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19AB02F-AD00-463C-A2F1-681800FA970C}"/>
              </a:ext>
            </a:extLst>
          </p:cNvPr>
          <p:cNvSpPr/>
          <p:nvPr/>
        </p:nvSpPr>
        <p:spPr>
          <a:xfrm>
            <a:off x="755650" y="1503363"/>
            <a:ext cx="7632700" cy="547687"/>
          </a:xfrm>
          <a:prstGeom prst="rect">
            <a:avLst/>
          </a:prstGeom>
          <a:solidFill>
            <a:srgbClr val="FDE2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GB" dirty="0" err="1">
                <a:solidFill>
                  <a:schemeClr val="tx1"/>
                </a:solidFill>
              </a:rPr>
              <a:t>Tiddalick</a:t>
            </a:r>
            <a:r>
              <a:rPr lang="en-GB" dirty="0">
                <a:solidFill>
                  <a:schemeClr val="tx1"/>
                </a:solidFill>
              </a:rPr>
              <a:t> wants to count in multiples of 4 from zero.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B022066-8370-4223-B0DD-70FA8B5EC043}"/>
              </a:ext>
            </a:extLst>
          </p:cNvPr>
          <p:cNvSpPr/>
          <p:nvPr/>
        </p:nvSpPr>
        <p:spPr>
          <a:xfrm>
            <a:off x="755650" y="2141538"/>
            <a:ext cx="7632700" cy="517525"/>
          </a:xfrm>
          <a:prstGeom prst="rect">
            <a:avLst/>
          </a:prstGeom>
          <a:solidFill>
            <a:srgbClr val="FBC5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Let’s help him!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226DBF4-994C-4FC4-9C92-3BDC04A209C2}"/>
              </a:ext>
            </a:extLst>
          </p:cNvPr>
          <p:cNvSpPr/>
          <p:nvPr/>
        </p:nvSpPr>
        <p:spPr>
          <a:xfrm>
            <a:off x="755650" y="5575300"/>
            <a:ext cx="7632700" cy="517525"/>
          </a:xfrm>
          <a:prstGeom prst="rect">
            <a:avLst/>
          </a:prstGeom>
          <a:solidFill>
            <a:srgbClr val="FBC5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GB" sz="1600" dirty="0">
                <a:solidFill>
                  <a:schemeClr val="tx1"/>
                </a:solidFill>
              </a:rPr>
              <a:t>To count in multiples of 4, </a:t>
            </a:r>
            <a:r>
              <a:rPr lang="en-GB" sz="1600" dirty="0" err="1">
                <a:solidFill>
                  <a:schemeClr val="tx1"/>
                </a:solidFill>
              </a:rPr>
              <a:t>Tiddalick</a:t>
            </a:r>
            <a:r>
              <a:rPr lang="en-GB" sz="1600" dirty="0">
                <a:solidFill>
                  <a:schemeClr val="tx1"/>
                </a:solidFill>
              </a:rPr>
              <a:t> adds four on each jump.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AA245E9-7309-42E4-8D5E-70DE221727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9298" y="3841750"/>
            <a:ext cx="29848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GB" altLang="en-US" sz="1400" b="1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5ABDD4B-4ECA-42CB-BC15-60A65AE23C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3292" y="3849688"/>
            <a:ext cx="28886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GB" altLang="en-US" sz="14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BDF19DB-185F-4B1D-B6B9-A3DCB8BB3C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0477" y="3848100"/>
            <a:ext cx="29046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GB" altLang="en-US" sz="1400" b="1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1B56BE7-77B0-46FF-B549-58F9DA8392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7487" y="3856038"/>
            <a:ext cx="35298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GB" altLang="en-US" sz="1400" b="1" dirty="0">
                <a:solidFill>
                  <a:schemeClr val="bg1"/>
                </a:solidFill>
              </a:rPr>
              <a:t>12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607075B-C9AE-4EDE-A6E6-89458D4E4E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8185" y="3856038"/>
            <a:ext cx="35779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GB" altLang="en-US" sz="1400" b="1" dirty="0">
                <a:solidFill>
                  <a:schemeClr val="bg1"/>
                </a:solidFill>
              </a:rPr>
              <a:t>16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DF0AF8F-FDB1-4D56-9D6E-1CE740E56D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1130" y="3856038"/>
            <a:ext cx="39305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GB" altLang="en-US" sz="1400" b="1" dirty="0">
                <a:solidFill>
                  <a:schemeClr val="bg1"/>
                </a:solidFill>
              </a:rPr>
              <a:t>20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12233EA-6ADE-432F-B4E1-4DFC1A3225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2497" y="3868738"/>
            <a:ext cx="38343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GB" altLang="en-US" sz="1400" b="1" dirty="0">
                <a:solidFill>
                  <a:schemeClr val="bg1"/>
                </a:solidFill>
              </a:rPr>
              <a:t>24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6C224B4-34ED-427B-80FD-8A3A0832CA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4584" y="3868738"/>
            <a:ext cx="38504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GB" altLang="en-US" sz="1400" b="1" dirty="0">
                <a:solidFill>
                  <a:schemeClr val="bg1"/>
                </a:solidFill>
              </a:rPr>
              <a:t>28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A7238BE-2EBE-41F3-85A1-505FABF5EB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9895" y="3868738"/>
            <a:ext cx="37221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GB" altLang="en-US" sz="1400" b="1" dirty="0">
                <a:solidFill>
                  <a:schemeClr val="bg1"/>
                </a:solidFill>
              </a:rPr>
              <a:t>32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DE13ADE-9996-46C8-99A5-0F9130EB0F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2513" y="3868738"/>
            <a:ext cx="37702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GB" altLang="en-US" sz="1400" b="1" dirty="0">
                <a:solidFill>
                  <a:schemeClr val="bg1"/>
                </a:solidFill>
              </a:rPr>
              <a:t>36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9A3AC16-9670-4B8C-8A6C-25B23786AC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4844" y="3863975"/>
            <a:ext cx="40267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GB" altLang="en-US" sz="1400" b="1" dirty="0">
                <a:solidFill>
                  <a:schemeClr val="bg1"/>
                </a:solidFill>
              </a:rPr>
              <a:t>40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9BA4D2B-8F80-4589-A1AF-390D661DF0C6}"/>
              </a:ext>
            </a:extLst>
          </p:cNvPr>
          <p:cNvGrpSpPr>
            <a:grpSpLocks/>
          </p:cNvGrpSpPr>
          <p:nvPr/>
        </p:nvGrpSpPr>
        <p:grpSpPr bwMode="auto">
          <a:xfrm>
            <a:off x="962002" y="3282950"/>
            <a:ext cx="808185" cy="771525"/>
            <a:chOff x="819459" y="3255155"/>
            <a:chExt cx="829672" cy="757881"/>
          </a:xfrm>
        </p:grpSpPr>
        <p:sp>
          <p:nvSpPr>
            <p:cNvPr id="50" name="Circular Arrow 49">
              <a:extLst>
                <a:ext uri="{FF2B5EF4-FFF2-40B4-BE49-F238E27FC236}">
                  <a16:creationId xmlns:a16="http://schemas.microsoft.com/office/drawing/2014/main" id="{D417D613-1FC5-4FC6-9DF4-679381483ECA}"/>
                </a:ext>
              </a:extLst>
            </p:cNvPr>
            <p:cNvSpPr/>
            <p:nvPr/>
          </p:nvSpPr>
          <p:spPr>
            <a:xfrm>
              <a:off x="819459" y="3255155"/>
              <a:ext cx="829672" cy="757881"/>
            </a:xfrm>
            <a:prstGeom prst="circularArrow">
              <a:avLst/>
            </a:prstGeom>
            <a:solidFill>
              <a:srgbClr val="4B8B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2598" name="Rectangle 51">
              <a:extLst>
                <a:ext uri="{FF2B5EF4-FFF2-40B4-BE49-F238E27FC236}">
                  <a16:creationId xmlns:a16="http://schemas.microsoft.com/office/drawing/2014/main" id="{6085C569-7822-426A-8D63-C8B223FEC2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1181" y="3376920"/>
              <a:ext cx="36260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1200">
                  <a:solidFill>
                    <a:srgbClr val="4B8BDF"/>
                  </a:solidFill>
                </a:rPr>
                <a:t>+4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D31B3235-E524-49F3-840D-99ED074BDB80}"/>
              </a:ext>
            </a:extLst>
          </p:cNvPr>
          <p:cNvGrpSpPr>
            <a:grpSpLocks/>
          </p:cNvGrpSpPr>
          <p:nvPr/>
        </p:nvGrpSpPr>
        <p:grpSpPr bwMode="auto">
          <a:xfrm>
            <a:off x="1683635" y="3282950"/>
            <a:ext cx="835594" cy="771525"/>
            <a:chOff x="819459" y="3255155"/>
            <a:chExt cx="829672" cy="757881"/>
          </a:xfrm>
        </p:grpSpPr>
        <p:sp>
          <p:nvSpPr>
            <p:cNvPr id="67" name="Circular Arrow 66">
              <a:extLst>
                <a:ext uri="{FF2B5EF4-FFF2-40B4-BE49-F238E27FC236}">
                  <a16:creationId xmlns:a16="http://schemas.microsoft.com/office/drawing/2014/main" id="{510877A2-E6D4-41E4-8D40-53F9D971246E}"/>
                </a:ext>
              </a:extLst>
            </p:cNvPr>
            <p:cNvSpPr/>
            <p:nvPr/>
          </p:nvSpPr>
          <p:spPr>
            <a:xfrm>
              <a:off x="819459" y="3255155"/>
              <a:ext cx="829672" cy="757881"/>
            </a:xfrm>
            <a:prstGeom prst="circularArrow">
              <a:avLst/>
            </a:prstGeom>
            <a:solidFill>
              <a:srgbClr val="4B8B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2596" name="Rectangle 67">
              <a:extLst>
                <a:ext uri="{FF2B5EF4-FFF2-40B4-BE49-F238E27FC236}">
                  <a16:creationId xmlns:a16="http://schemas.microsoft.com/office/drawing/2014/main" id="{993FFAE8-21A6-4739-BC7B-4AB9C07674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1181" y="3376920"/>
              <a:ext cx="36260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1200">
                  <a:solidFill>
                    <a:srgbClr val="4B8BDF"/>
                  </a:solidFill>
                </a:rPr>
                <a:t>+4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5900479C-D614-4423-B13A-E83863D6CEEF}"/>
              </a:ext>
            </a:extLst>
          </p:cNvPr>
          <p:cNvGrpSpPr>
            <a:grpSpLocks/>
          </p:cNvGrpSpPr>
          <p:nvPr/>
        </p:nvGrpSpPr>
        <p:grpSpPr bwMode="auto">
          <a:xfrm>
            <a:off x="2439594" y="3287713"/>
            <a:ext cx="690925" cy="758825"/>
            <a:chOff x="819459" y="3255155"/>
            <a:chExt cx="714042" cy="757881"/>
          </a:xfrm>
        </p:grpSpPr>
        <p:sp>
          <p:nvSpPr>
            <p:cNvPr id="70" name="Circular Arrow 69">
              <a:extLst>
                <a:ext uri="{FF2B5EF4-FFF2-40B4-BE49-F238E27FC236}">
                  <a16:creationId xmlns:a16="http://schemas.microsoft.com/office/drawing/2014/main" id="{232CE14E-6BDC-49BD-9A29-657BF41F9F34}"/>
                </a:ext>
              </a:extLst>
            </p:cNvPr>
            <p:cNvSpPr/>
            <p:nvPr/>
          </p:nvSpPr>
          <p:spPr>
            <a:xfrm>
              <a:off x="819459" y="3255155"/>
              <a:ext cx="714042" cy="757881"/>
            </a:xfrm>
            <a:prstGeom prst="circularArrow">
              <a:avLst/>
            </a:prstGeom>
            <a:solidFill>
              <a:srgbClr val="4B8B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2594" name="Rectangle 70">
              <a:extLst>
                <a:ext uri="{FF2B5EF4-FFF2-40B4-BE49-F238E27FC236}">
                  <a16:creationId xmlns:a16="http://schemas.microsoft.com/office/drawing/2014/main" id="{CC3306DF-F121-40A0-8844-829E0C55BB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6131" y="3376920"/>
              <a:ext cx="36260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1200" dirty="0">
                  <a:solidFill>
                    <a:srgbClr val="4B8BDF"/>
                  </a:solidFill>
                </a:rPr>
                <a:t>+4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790A800A-40B4-4AB2-9554-6A28A417BF12}"/>
              </a:ext>
            </a:extLst>
          </p:cNvPr>
          <p:cNvGrpSpPr>
            <a:grpSpLocks/>
          </p:cNvGrpSpPr>
          <p:nvPr/>
        </p:nvGrpSpPr>
        <p:grpSpPr bwMode="auto">
          <a:xfrm>
            <a:off x="3061146" y="3282950"/>
            <a:ext cx="806718" cy="782638"/>
            <a:chOff x="819459" y="3255155"/>
            <a:chExt cx="714042" cy="757881"/>
          </a:xfrm>
        </p:grpSpPr>
        <p:sp>
          <p:nvSpPr>
            <p:cNvPr id="73" name="Circular Arrow 72">
              <a:extLst>
                <a:ext uri="{FF2B5EF4-FFF2-40B4-BE49-F238E27FC236}">
                  <a16:creationId xmlns:a16="http://schemas.microsoft.com/office/drawing/2014/main" id="{943A270E-189C-45F2-94C7-011C2955A95C}"/>
                </a:ext>
              </a:extLst>
            </p:cNvPr>
            <p:cNvSpPr/>
            <p:nvPr/>
          </p:nvSpPr>
          <p:spPr>
            <a:xfrm>
              <a:off x="819459" y="3255155"/>
              <a:ext cx="714042" cy="757881"/>
            </a:xfrm>
            <a:prstGeom prst="circularArrow">
              <a:avLst/>
            </a:prstGeom>
            <a:solidFill>
              <a:srgbClr val="4B8B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2592" name="Rectangle 73">
              <a:extLst>
                <a:ext uri="{FF2B5EF4-FFF2-40B4-BE49-F238E27FC236}">
                  <a16:creationId xmlns:a16="http://schemas.microsoft.com/office/drawing/2014/main" id="{5F2BFFDB-C21F-48E4-87F6-7499C9869A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9749" y="3376920"/>
              <a:ext cx="36260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1200" dirty="0">
                  <a:solidFill>
                    <a:srgbClr val="4B8BDF"/>
                  </a:solidFill>
                </a:rPr>
                <a:t>+4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B650BBA8-2811-4F8B-AE82-DE6A3EBEFB6A}"/>
              </a:ext>
            </a:extLst>
          </p:cNvPr>
          <p:cNvGrpSpPr>
            <a:grpSpLocks/>
          </p:cNvGrpSpPr>
          <p:nvPr/>
        </p:nvGrpSpPr>
        <p:grpSpPr bwMode="auto">
          <a:xfrm>
            <a:off x="3803291" y="3282950"/>
            <a:ext cx="694066" cy="785813"/>
            <a:chOff x="819459" y="3255155"/>
            <a:chExt cx="714042" cy="757881"/>
          </a:xfrm>
        </p:grpSpPr>
        <p:sp>
          <p:nvSpPr>
            <p:cNvPr id="76" name="Circular Arrow 75">
              <a:extLst>
                <a:ext uri="{FF2B5EF4-FFF2-40B4-BE49-F238E27FC236}">
                  <a16:creationId xmlns:a16="http://schemas.microsoft.com/office/drawing/2014/main" id="{645F1206-BCFD-4874-A47A-57E4594E60CA}"/>
                </a:ext>
              </a:extLst>
            </p:cNvPr>
            <p:cNvSpPr/>
            <p:nvPr/>
          </p:nvSpPr>
          <p:spPr>
            <a:xfrm>
              <a:off x="819459" y="3255155"/>
              <a:ext cx="714042" cy="757881"/>
            </a:xfrm>
            <a:prstGeom prst="circularArrow">
              <a:avLst/>
            </a:prstGeom>
            <a:solidFill>
              <a:srgbClr val="4B8B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2590" name="Rectangle 76">
              <a:extLst>
                <a:ext uri="{FF2B5EF4-FFF2-40B4-BE49-F238E27FC236}">
                  <a16:creationId xmlns:a16="http://schemas.microsoft.com/office/drawing/2014/main" id="{DCF8E087-B7C9-40B5-86F1-11F8BAB816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4647" y="3376920"/>
              <a:ext cx="36260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1200" dirty="0">
                  <a:solidFill>
                    <a:srgbClr val="4B8BDF"/>
                  </a:solidFill>
                </a:rPr>
                <a:t>+4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E22D741B-0750-4A8E-8896-4A1D308046C6}"/>
              </a:ext>
            </a:extLst>
          </p:cNvPr>
          <p:cNvGrpSpPr>
            <a:grpSpLocks/>
          </p:cNvGrpSpPr>
          <p:nvPr/>
        </p:nvGrpSpPr>
        <p:grpSpPr bwMode="auto">
          <a:xfrm>
            <a:off x="4421363" y="3282950"/>
            <a:ext cx="877848" cy="790575"/>
            <a:chOff x="819458" y="3255155"/>
            <a:chExt cx="881119" cy="757881"/>
          </a:xfrm>
        </p:grpSpPr>
        <p:sp>
          <p:nvSpPr>
            <p:cNvPr id="79" name="Circular Arrow 78">
              <a:extLst>
                <a:ext uri="{FF2B5EF4-FFF2-40B4-BE49-F238E27FC236}">
                  <a16:creationId xmlns:a16="http://schemas.microsoft.com/office/drawing/2014/main" id="{50E4B9FB-D93D-4B44-89BC-5E326717B17A}"/>
                </a:ext>
              </a:extLst>
            </p:cNvPr>
            <p:cNvSpPr/>
            <p:nvPr/>
          </p:nvSpPr>
          <p:spPr>
            <a:xfrm>
              <a:off x="819458" y="3255155"/>
              <a:ext cx="881119" cy="757881"/>
            </a:xfrm>
            <a:prstGeom prst="circularArrow">
              <a:avLst/>
            </a:prstGeom>
            <a:solidFill>
              <a:srgbClr val="4B8B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2588" name="Rectangle 79">
              <a:extLst>
                <a:ext uri="{FF2B5EF4-FFF2-40B4-BE49-F238E27FC236}">
                  <a16:creationId xmlns:a16="http://schemas.microsoft.com/office/drawing/2014/main" id="{804EFA11-0765-4340-AC9B-9E2DAE2619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1181" y="3376920"/>
              <a:ext cx="36260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1200">
                  <a:solidFill>
                    <a:srgbClr val="4B8BDF"/>
                  </a:solidFill>
                </a:rPr>
                <a:t>+4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CC33DEA5-F7C3-49BF-A59C-F909C09AF311}"/>
              </a:ext>
            </a:extLst>
          </p:cNvPr>
          <p:cNvGrpSpPr>
            <a:grpSpLocks/>
          </p:cNvGrpSpPr>
          <p:nvPr/>
        </p:nvGrpSpPr>
        <p:grpSpPr bwMode="auto">
          <a:xfrm>
            <a:off x="5237154" y="3275013"/>
            <a:ext cx="793770" cy="790575"/>
            <a:chOff x="819458" y="3255155"/>
            <a:chExt cx="881119" cy="757881"/>
          </a:xfrm>
        </p:grpSpPr>
        <p:sp>
          <p:nvSpPr>
            <p:cNvPr id="82" name="Circular Arrow 81">
              <a:extLst>
                <a:ext uri="{FF2B5EF4-FFF2-40B4-BE49-F238E27FC236}">
                  <a16:creationId xmlns:a16="http://schemas.microsoft.com/office/drawing/2014/main" id="{12D753EF-5BCD-493D-B3DC-CCE30BE251C4}"/>
                </a:ext>
              </a:extLst>
            </p:cNvPr>
            <p:cNvSpPr/>
            <p:nvPr/>
          </p:nvSpPr>
          <p:spPr>
            <a:xfrm>
              <a:off x="819458" y="3255155"/>
              <a:ext cx="881119" cy="757881"/>
            </a:xfrm>
            <a:prstGeom prst="circularArrow">
              <a:avLst/>
            </a:prstGeom>
            <a:solidFill>
              <a:srgbClr val="4B8B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2586" name="Rectangle 82">
              <a:extLst>
                <a:ext uri="{FF2B5EF4-FFF2-40B4-BE49-F238E27FC236}">
                  <a16:creationId xmlns:a16="http://schemas.microsoft.com/office/drawing/2014/main" id="{1898639A-DF58-45D9-8DF3-F47C67BF6C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1181" y="3376920"/>
              <a:ext cx="36260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1200">
                  <a:solidFill>
                    <a:srgbClr val="4B8BDF"/>
                  </a:solidFill>
                </a:rPr>
                <a:t>+4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1DC92565-F5EF-4BA4-B607-0721F4E35E1A}"/>
              </a:ext>
            </a:extLst>
          </p:cNvPr>
          <p:cNvGrpSpPr>
            <a:grpSpLocks/>
          </p:cNvGrpSpPr>
          <p:nvPr/>
        </p:nvGrpSpPr>
        <p:grpSpPr bwMode="auto">
          <a:xfrm>
            <a:off x="5961027" y="3298826"/>
            <a:ext cx="705220" cy="762000"/>
            <a:chOff x="819458" y="3255155"/>
            <a:chExt cx="881119" cy="757881"/>
          </a:xfrm>
        </p:grpSpPr>
        <p:sp>
          <p:nvSpPr>
            <p:cNvPr id="85" name="Circular Arrow 84">
              <a:extLst>
                <a:ext uri="{FF2B5EF4-FFF2-40B4-BE49-F238E27FC236}">
                  <a16:creationId xmlns:a16="http://schemas.microsoft.com/office/drawing/2014/main" id="{87F3B221-0340-48F4-8DAA-6F58046158C6}"/>
                </a:ext>
              </a:extLst>
            </p:cNvPr>
            <p:cNvSpPr/>
            <p:nvPr/>
          </p:nvSpPr>
          <p:spPr>
            <a:xfrm>
              <a:off x="819458" y="3255155"/>
              <a:ext cx="881119" cy="757881"/>
            </a:xfrm>
            <a:prstGeom prst="circularArrow">
              <a:avLst/>
            </a:prstGeom>
            <a:solidFill>
              <a:srgbClr val="4B8B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2584" name="Rectangle 85">
              <a:extLst>
                <a:ext uri="{FF2B5EF4-FFF2-40B4-BE49-F238E27FC236}">
                  <a16:creationId xmlns:a16="http://schemas.microsoft.com/office/drawing/2014/main" id="{3500AFE6-3C43-45BE-A691-44DC8D9232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1181" y="3376920"/>
              <a:ext cx="36260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1200">
                  <a:solidFill>
                    <a:srgbClr val="4B8BDF"/>
                  </a:solidFill>
                </a:rPr>
                <a:t>+4</a:t>
              </a: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CF39A776-CA05-4C16-A6BE-B9B4E7243EDB}"/>
              </a:ext>
            </a:extLst>
          </p:cNvPr>
          <p:cNvGrpSpPr>
            <a:grpSpLocks/>
          </p:cNvGrpSpPr>
          <p:nvPr/>
        </p:nvGrpSpPr>
        <p:grpSpPr bwMode="auto">
          <a:xfrm>
            <a:off x="6608763" y="3265488"/>
            <a:ext cx="885867" cy="790575"/>
            <a:chOff x="819458" y="3255155"/>
            <a:chExt cx="881119" cy="757881"/>
          </a:xfrm>
        </p:grpSpPr>
        <p:sp>
          <p:nvSpPr>
            <p:cNvPr id="88" name="Circular Arrow 87">
              <a:extLst>
                <a:ext uri="{FF2B5EF4-FFF2-40B4-BE49-F238E27FC236}">
                  <a16:creationId xmlns:a16="http://schemas.microsoft.com/office/drawing/2014/main" id="{D9282AE3-DA1D-4CEE-9DB2-32A34A40A794}"/>
                </a:ext>
              </a:extLst>
            </p:cNvPr>
            <p:cNvSpPr/>
            <p:nvPr/>
          </p:nvSpPr>
          <p:spPr>
            <a:xfrm>
              <a:off x="819458" y="3255155"/>
              <a:ext cx="881119" cy="757881"/>
            </a:xfrm>
            <a:prstGeom prst="circularArrow">
              <a:avLst/>
            </a:prstGeom>
            <a:solidFill>
              <a:srgbClr val="4B8B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2582" name="Rectangle 88">
              <a:extLst>
                <a:ext uri="{FF2B5EF4-FFF2-40B4-BE49-F238E27FC236}">
                  <a16:creationId xmlns:a16="http://schemas.microsoft.com/office/drawing/2014/main" id="{2B06F216-77CC-4B44-9BF7-61C2FC9817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1181" y="3376920"/>
              <a:ext cx="36260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1200">
                  <a:solidFill>
                    <a:srgbClr val="4B8BDF"/>
                  </a:solidFill>
                </a:rPr>
                <a:t>+4</a:t>
              </a: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441D069F-4BA5-45B5-82DD-539A2763CD11}"/>
              </a:ext>
            </a:extLst>
          </p:cNvPr>
          <p:cNvGrpSpPr>
            <a:grpSpLocks/>
          </p:cNvGrpSpPr>
          <p:nvPr/>
        </p:nvGrpSpPr>
        <p:grpSpPr bwMode="auto">
          <a:xfrm>
            <a:off x="7442480" y="3294063"/>
            <a:ext cx="772730" cy="757237"/>
            <a:chOff x="819458" y="3255155"/>
            <a:chExt cx="681791" cy="757881"/>
          </a:xfrm>
        </p:grpSpPr>
        <p:sp>
          <p:nvSpPr>
            <p:cNvPr id="91" name="Circular Arrow 90">
              <a:extLst>
                <a:ext uri="{FF2B5EF4-FFF2-40B4-BE49-F238E27FC236}">
                  <a16:creationId xmlns:a16="http://schemas.microsoft.com/office/drawing/2014/main" id="{9A04ABFD-6960-48F8-BF1F-B34A6C553B44}"/>
                </a:ext>
              </a:extLst>
            </p:cNvPr>
            <p:cNvSpPr/>
            <p:nvPr/>
          </p:nvSpPr>
          <p:spPr>
            <a:xfrm>
              <a:off x="819458" y="3255155"/>
              <a:ext cx="681791" cy="757881"/>
            </a:xfrm>
            <a:prstGeom prst="circularArrow">
              <a:avLst/>
            </a:prstGeom>
            <a:solidFill>
              <a:srgbClr val="4B8B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2580" name="Rectangle 91">
              <a:extLst>
                <a:ext uri="{FF2B5EF4-FFF2-40B4-BE49-F238E27FC236}">
                  <a16:creationId xmlns:a16="http://schemas.microsoft.com/office/drawing/2014/main" id="{DC540A31-FF8C-4740-830B-6CA0EDA203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4181" y="3376920"/>
              <a:ext cx="36260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1200" dirty="0">
                  <a:solidFill>
                    <a:srgbClr val="4B8BDF"/>
                  </a:solidFill>
                </a:rPr>
                <a:t>+4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2D01ACE-2C8F-4D41-8B31-ED80B07150A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688" y="3287713"/>
            <a:ext cx="544512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3CB8214C-1B66-4B87-B9DD-29532D06669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7757" y="3290888"/>
            <a:ext cx="542925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C713101E-C376-4B2D-9BCE-C251ED9CEC5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8115" y="3295650"/>
            <a:ext cx="544513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DE15000A-219C-46A3-89DC-9D2C3EF166D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89805" y="3309938"/>
            <a:ext cx="544513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03F8A269-FA6B-4710-BA20-F3133298056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5947" y="3314700"/>
            <a:ext cx="542925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0868C484-C122-451E-B8FA-75DF500E832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71626" y="3319463"/>
            <a:ext cx="544512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F3693C8A-4016-4D51-B492-169B3523A8C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7904" y="3324225"/>
            <a:ext cx="544513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3F5DEC9F-055D-4C83-8BA2-2218F787E64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95459" y="3328988"/>
            <a:ext cx="542925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DB0BC4A1-7D47-472D-B476-ADF96DAC9F2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8031" y="3333750"/>
            <a:ext cx="54451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E9856EB7-D694-4284-8472-AF98B278810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15188" y="3338513"/>
            <a:ext cx="542925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94A2B0B0-9901-4B78-9FC6-562149EC84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16863" y="3343275"/>
            <a:ext cx="542925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" name="ICONS">
            <a:extLst>
              <a:ext uri="{FF2B5EF4-FFF2-40B4-BE49-F238E27FC236}">
                <a16:creationId xmlns:a16="http://schemas.microsoft.com/office/drawing/2014/main" id="{9CD05DE4-6BD8-452E-B067-DE3CBB85D5B0}"/>
              </a:ext>
            </a:extLst>
          </p:cNvPr>
          <p:cNvGrpSpPr>
            <a:grpSpLocks/>
          </p:cNvGrpSpPr>
          <p:nvPr/>
        </p:nvGrpSpPr>
        <p:grpSpPr bwMode="auto">
          <a:xfrm>
            <a:off x="7480300" y="620713"/>
            <a:ext cx="1238250" cy="865187"/>
            <a:chOff x="7480751" y="621486"/>
            <a:chExt cx="1238498" cy="864000"/>
          </a:xfrm>
        </p:grpSpPr>
        <p:pic>
          <p:nvPicPr>
            <p:cNvPr id="74" name="Assessment" hidden="1">
              <a:extLst>
                <a:ext uri="{FF2B5EF4-FFF2-40B4-BE49-F238E27FC236}">
                  <a16:creationId xmlns:a16="http://schemas.microsoft.com/office/drawing/2014/main" id="{385F14E8-0FFC-47B9-A2F1-AF0AE62654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000" y="621486"/>
              <a:ext cx="864000" cy="86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7" name="Mental and Oral Starter" hidden="1">
              <a:extLst>
                <a:ext uri="{FF2B5EF4-FFF2-40B4-BE49-F238E27FC236}">
                  <a16:creationId xmlns:a16="http://schemas.microsoft.com/office/drawing/2014/main" id="{CB2D8D9F-9842-48D2-BA25-43A1A9731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0" name="Group Work" hidden="1">
              <a:extLst>
                <a:ext uri="{FF2B5EF4-FFF2-40B4-BE49-F238E27FC236}">
                  <a16:creationId xmlns:a16="http://schemas.microsoft.com/office/drawing/2014/main" id="{B9EC8282-AF59-4B21-8FA9-731626B11E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000" y="621486"/>
              <a:ext cx="864000" cy="86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3" name="Talking Partners" hidden="1">
              <a:extLst>
                <a:ext uri="{FF2B5EF4-FFF2-40B4-BE49-F238E27FC236}">
                  <a16:creationId xmlns:a16="http://schemas.microsoft.com/office/drawing/2014/main" id="{86807F3E-B389-4FC2-9CE2-2A95D84535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000" y="621486"/>
              <a:ext cx="864000" cy="86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6" name="Pairs" hidden="1">
              <a:extLst>
                <a:ext uri="{FF2B5EF4-FFF2-40B4-BE49-F238E27FC236}">
                  <a16:creationId xmlns:a16="http://schemas.microsoft.com/office/drawing/2014/main" id="{927AA79E-7AE6-40F5-BF0D-6FBC7ED7E4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000" y="621486"/>
              <a:ext cx="864000" cy="86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9" name="Individual Work" hidden="1">
              <a:extLst>
                <a:ext uri="{FF2B5EF4-FFF2-40B4-BE49-F238E27FC236}">
                  <a16:creationId xmlns:a16="http://schemas.microsoft.com/office/drawing/2014/main" id="{E121A1C9-4FE9-49C8-BBE6-50637B8AF2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000" y="621486"/>
              <a:ext cx="864000" cy="86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" name="Whole Class">
              <a:extLst>
                <a:ext uri="{FF2B5EF4-FFF2-40B4-BE49-F238E27FC236}">
                  <a16:creationId xmlns:a16="http://schemas.microsoft.com/office/drawing/2014/main" id="{89F39384-23EA-479A-BC95-4B8DCAB6F8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0751" y="621486"/>
              <a:ext cx="1238498" cy="86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 nodeType="clickPar">
                      <p:stCondLst>
                        <p:cond delay="indefinite"/>
                      </p:stCondLst>
                      <p:childTnLst>
                        <p:par>
                          <p:cTn id="1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 nodeType="clickPar">
                      <p:stCondLst>
                        <p:cond delay="indefinite"/>
                      </p:stCondLst>
                      <p:childTnLst>
                        <p:par>
                          <p:cTn id="1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6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7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  <p:bldP spid="27" grpId="0"/>
      <p:bldP spid="28" grpId="0"/>
      <p:bldP spid="29" grpId="0"/>
      <p:bldP spid="30" grpId="0"/>
      <p:bldP spid="32" grpId="0"/>
      <p:bldP spid="33" grpId="0"/>
      <p:bldP spid="34" grpId="0"/>
      <p:bldP spid="35" grpId="0"/>
      <p:bldP spid="36" grpId="0"/>
      <p:bldP spid="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0">
            <a:extLst>
              <a:ext uri="{FF2B5EF4-FFF2-40B4-BE49-F238E27FC236}">
                <a16:creationId xmlns:a16="http://schemas.microsoft.com/office/drawing/2014/main" id="{03C9A003-C111-4E4F-B6F2-B66F3268EF5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305"/>
          <a:stretch>
            <a:fillRect/>
          </a:stretch>
        </p:blipFill>
        <p:spPr bwMode="auto">
          <a:xfrm>
            <a:off x="755650" y="2281238"/>
            <a:ext cx="7632700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2BB0F86-9868-44C6-A7A9-D36BF5F1E3C7}"/>
              </a:ext>
            </a:extLst>
          </p:cNvPr>
          <p:cNvSpPr/>
          <p:nvPr/>
        </p:nvSpPr>
        <p:spPr>
          <a:xfrm>
            <a:off x="503238" y="2878138"/>
            <a:ext cx="8137525" cy="15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23556" name="Picture 47">
            <a:extLst>
              <a:ext uri="{FF2B5EF4-FFF2-40B4-BE49-F238E27FC236}">
                <a16:creationId xmlns:a16="http://schemas.microsoft.com/office/drawing/2014/main" id="{DBD1E187-5B70-445C-B134-C33C1A2376D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9189"/>
          <a:stretch>
            <a:fillRect/>
          </a:stretch>
        </p:blipFill>
        <p:spPr bwMode="auto">
          <a:xfrm rot="9000000">
            <a:off x="7179944" y="3465513"/>
            <a:ext cx="503238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38">
            <a:extLst>
              <a:ext uri="{FF2B5EF4-FFF2-40B4-BE49-F238E27FC236}">
                <a16:creationId xmlns:a16="http://schemas.microsoft.com/office/drawing/2014/main" id="{E6E8C699-9181-420E-B296-B96BD1B95B0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9189"/>
          <a:stretch>
            <a:fillRect/>
          </a:stretch>
        </p:blipFill>
        <p:spPr bwMode="auto">
          <a:xfrm rot="9000000">
            <a:off x="1469461" y="3465513"/>
            <a:ext cx="503238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40">
            <a:extLst>
              <a:ext uri="{FF2B5EF4-FFF2-40B4-BE49-F238E27FC236}">
                <a16:creationId xmlns:a16="http://schemas.microsoft.com/office/drawing/2014/main" id="{A19FB7CE-CD0C-4D08-B7C3-4141C1AD9AD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9189"/>
          <a:stretch>
            <a:fillRect/>
          </a:stretch>
        </p:blipFill>
        <p:spPr bwMode="auto">
          <a:xfrm rot="9000000">
            <a:off x="2183272" y="3465513"/>
            <a:ext cx="5032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41">
            <a:extLst>
              <a:ext uri="{FF2B5EF4-FFF2-40B4-BE49-F238E27FC236}">
                <a16:creationId xmlns:a16="http://schemas.microsoft.com/office/drawing/2014/main" id="{56DA0040-A4D9-4134-A6DF-B1465AA1B4D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9189"/>
          <a:stretch>
            <a:fillRect/>
          </a:stretch>
        </p:blipFill>
        <p:spPr bwMode="auto">
          <a:xfrm rot="9000000">
            <a:off x="2897082" y="3465513"/>
            <a:ext cx="5032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Picture 42">
            <a:extLst>
              <a:ext uri="{FF2B5EF4-FFF2-40B4-BE49-F238E27FC236}">
                <a16:creationId xmlns:a16="http://schemas.microsoft.com/office/drawing/2014/main" id="{ED66D7EA-F192-4CFD-971B-0795ACE99E0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9189"/>
          <a:stretch>
            <a:fillRect/>
          </a:stretch>
        </p:blipFill>
        <p:spPr bwMode="auto">
          <a:xfrm rot="9000000">
            <a:off x="3610892" y="3465513"/>
            <a:ext cx="503238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1" name="Picture 43">
            <a:extLst>
              <a:ext uri="{FF2B5EF4-FFF2-40B4-BE49-F238E27FC236}">
                <a16:creationId xmlns:a16="http://schemas.microsoft.com/office/drawing/2014/main" id="{B5C45CE8-C3E0-475F-968C-6C81FFFF4C5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9189"/>
          <a:stretch>
            <a:fillRect/>
          </a:stretch>
        </p:blipFill>
        <p:spPr bwMode="auto">
          <a:xfrm rot="9000000">
            <a:off x="4324703" y="3465513"/>
            <a:ext cx="5032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2" name="Picture 44">
            <a:extLst>
              <a:ext uri="{FF2B5EF4-FFF2-40B4-BE49-F238E27FC236}">
                <a16:creationId xmlns:a16="http://schemas.microsoft.com/office/drawing/2014/main" id="{E8F6184C-88C8-47BC-88C8-81C013BADEC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9189"/>
          <a:stretch>
            <a:fillRect/>
          </a:stretch>
        </p:blipFill>
        <p:spPr bwMode="auto">
          <a:xfrm rot="9000000">
            <a:off x="5038513" y="3465513"/>
            <a:ext cx="5032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3" name="Picture 45">
            <a:extLst>
              <a:ext uri="{FF2B5EF4-FFF2-40B4-BE49-F238E27FC236}">
                <a16:creationId xmlns:a16="http://schemas.microsoft.com/office/drawing/2014/main" id="{78957365-ACEE-48CF-B118-5D23C2B33E4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9189"/>
          <a:stretch>
            <a:fillRect/>
          </a:stretch>
        </p:blipFill>
        <p:spPr bwMode="auto">
          <a:xfrm rot="9000000">
            <a:off x="5752323" y="3465513"/>
            <a:ext cx="5032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4" name="Picture 46">
            <a:extLst>
              <a:ext uri="{FF2B5EF4-FFF2-40B4-BE49-F238E27FC236}">
                <a16:creationId xmlns:a16="http://schemas.microsoft.com/office/drawing/2014/main" id="{8F323789-17EE-42AB-88BA-CF199BE94EC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9189"/>
          <a:stretch>
            <a:fillRect/>
          </a:stretch>
        </p:blipFill>
        <p:spPr bwMode="auto">
          <a:xfrm rot="9000000">
            <a:off x="6466133" y="3465513"/>
            <a:ext cx="503238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5" name="Picture 48">
            <a:extLst>
              <a:ext uri="{FF2B5EF4-FFF2-40B4-BE49-F238E27FC236}">
                <a16:creationId xmlns:a16="http://schemas.microsoft.com/office/drawing/2014/main" id="{7B1FC34E-8254-42D3-B8C9-46652858C16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9189"/>
          <a:stretch>
            <a:fillRect/>
          </a:stretch>
        </p:blipFill>
        <p:spPr bwMode="auto">
          <a:xfrm rot="9000000">
            <a:off x="7893757" y="3465513"/>
            <a:ext cx="503238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6" name="Picture 5">
            <a:extLst>
              <a:ext uri="{FF2B5EF4-FFF2-40B4-BE49-F238E27FC236}">
                <a16:creationId xmlns:a16="http://schemas.microsoft.com/office/drawing/2014/main" id="{41E51A81-E99E-4238-97F3-F98C4CF59BC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9189"/>
          <a:stretch>
            <a:fillRect/>
          </a:stretch>
        </p:blipFill>
        <p:spPr bwMode="auto">
          <a:xfrm rot="9000000">
            <a:off x="755650" y="3449638"/>
            <a:ext cx="503238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2DDDA59-46B9-4234-A595-4F0A312E820C}"/>
              </a:ext>
            </a:extLst>
          </p:cNvPr>
          <p:cNvSpPr/>
          <p:nvPr/>
        </p:nvSpPr>
        <p:spPr>
          <a:xfrm>
            <a:off x="2253256" y="738188"/>
            <a:ext cx="4637488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b="1" dirty="0"/>
              <a:t>Forward Frog Leaps</a:t>
            </a:r>
            <a:endParaRPr lang="en-GB" sz="4000" b="1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AB4D7BB-CA17-4D6F-9A32-CDE14488BE4F}"/>
              </a:ext>
            </a:extLst>
          </p:cNvPr>
          <p:cNvSpPr/>
          <p:nvPr/>
        </p:nvSpPr>
        <p:spPr>
          <a:xfrm>
            <a:off x="755650" y="1503363"/>
            <a:ext cx="7632700" cy="687387"/>
          </a:xfrm>
          <a:prstGeom prst="rect">
            <a:avLst/>
          </a:prstGeom>
          <a:solidFill>
            <a:srgbClr val="FDE2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Let’s have a go again but this time, </a:t>
            </a:r>
            <a:r>
              <a:rPr lang="en-GB" dirty="0" err="1">
                <a:solidFill>
                  <a:schemeClr val="tx1"/>
                </a:solidFill>
              </a:rPr>
              <a:t>Tiddalick</a:t>
            </a:r>
            <a:r>
              <a:rPr lang="en-GB" dirty="0">
                <a:solidFill>
                  <a:schemeClr val="tx1"/>
                </a:solidFill>
              </a:rPr>
              <a:t> wants you to predict the next number before he jumps.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36C0F5B-2917-4357-A09B-FE1FE8AE53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9298" y="3565525"/>
            <a:ext cx="29848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GB" altLang="en-US" sz="1400" b="1" dirty="0">
                <a:solidFill>
                  <a:schemeClr val="bg1"/>
                </a:solidFill>
              </a:rPr>
              <a:t>0</a:t>
            </a:r>
            <a:endParaRPr lang="en-GB" altLang="en-US" sz="1400" dirty="0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20DB5A9-126D-449A-BA2C-CA00D4AD2B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3290" y="3573463"/>
            <a:ext cx="28886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GB" altLang="en-US" sz="1400" b="1" dirty="0">
                <a:solidFill>
                  <a:schemeClr val="bg1"/>
                </a:solidFill>
              </a:rPr>
              <a:t>4</a:t>
            </a:r>
            <a:endParaRPr lang="en-GB" altLang="en-US" sz="1400" dirty="0">
              <a:solidFill>
                <a:schemeClr val="tx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1DC1C9B-3250-42AF-B0BA-FD56277048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9355" y="3571875"/>
            <a:ext cx="29046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GB" altLang="en-US" sz="1400" b="1" dirty="0">
                <a:solidFill>
                  <a:schemeClr val="bg1"/>
                </a:solidFill>
              </a:rPr>
              <a:t>8</a:t>
            </a:r>
            <a:endParaRPr lang="en-GB" altLang="en-US" sz="1400" dirty="0">
              <a:solidFill>
                <a:schemeClr val="tx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6203070-9F69-4787-8055-2EC9BA9DB2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8611" y="3579813"/>
            <a:ext cx="35298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GB" altLang="en-US" sz="1400" b="1" dirty="0">
                <a:solidFill>
                  <a:schemeClr val="bg1"/>
                </a:solidFill>
              </a:rPr>
              <a:t>12</a:t>
            </a:r>
            <a:endParaRPr lang="en-GB" altLang="en-US" sz="1400" dirty="0">
              <a:solidFill>
                <a:schemeClr val="tx1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52BECE7-84BE-4B8F-ABD5-424C10CF6A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7065" y="3579813"/>
            <a:ext cx="35779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GB" altLang="en-US" sz="1400" b="1" dirty="0">
                <a:solidFill>
                  <a:schemeClr val="bg1"/>
                </a:solidFill>
              </a:rPr>
              <a:t>16</a:t>
            </a:r>
            <a:endParaRPr lang="en-GB" altLang="en-US" sz="1400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8BAC056-2A03-4CA4-9D82-C2C28F17E7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1129" y="3579813"/>
            <a:ext cx="39305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GB" altLang="en-US" sz="1400" b="1" dirty="0">
                <a:solidFill>
                  <a:schemeClr val="bg1"/>
                </a:solidFill>
              </a:rPr>
              <a:t>20</a:t>
            </a:r>
            <a:endParaRPr lang="en-GB" altLang="en-US" sz="14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37A9693-9881-45A0-9171-FC223FB957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9133" y="3592513"/>
            <a:ext cx="38343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GB" altLang="en-US" sz="1400" b="1" dirty="0">
                <a:solidFill>
                  <a:schemeClr val="bg1"/>
                </a:solidFill>
              </a:rPr>
              <a:t>24</a:t>
            </a:r>
            <a:endParaRPr lang="en-GB" altLang="en-US" sz="1400" dirty="0">
              <a:solidFill>
                <a:schemeClr val="tx1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1DDFF0C-F865-45F7-8DF9-06523A5634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5711" y="3592513"/>
            <a:ext cx="38504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GB" altLang="en-US" sz="1400" b="1" dirty="0">
                <a:solidFill>
                  <a:schemeClr val="bg1"/>
                </a:solidFill>
              </a:rPr>
              <a:t>28</a:t>
            </a:r>
            <a:endParaRPr lang="en-GB" altLang="en-US" sz="1400" dirty="0">
              <a:solidFill>
                <a:schemeClr val="tx1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B5B33A1-9894-47A8-97B0-6AD4155319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8775" y="3592513"/>
            <a:ext cx="37221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GB" altLang="en-US" sz="1400" b="1" dirty="0">
                <a:solidFill>
                  <a:schemeClr val="bg1"/>
                </a:solidFill>
              </a:rPr>
              <a:t>32</a:t>
            </a:r>
            <a:endParaRPr lang="en-GB" altLang="en-US" sz="1400" dirty="0">
              <a:solidFill>
                <a:schemeClr val="tx1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7576050-D127-4270-8674-6193432D20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3638" y="3592513"/>
            <a:ext cx="37702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GB" altLang="en-US" sz="1400" b="1" dirty="0">
                <a:solidFill>
                  <a:schemeClr val="bg1"/>
                </a:solidFill>
              </a:rPr>
              <a:t>36</a:t>
            </a:r>
            <a:endParaRPr lang="en-GB" altLang="en-US" sz="1400" dirty="0">
              <a:solidFill>
                <a:schemeClr val="tx1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B0F5642-3004-47C8-A12D-587C7B1F15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1476" y="3587750"/>
            <a:ext cx="40267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GB" altLang="en-US" sz="1400" b="1" dirty="0">
                <a:solidFill>
                  <a:schemeClr val="bg1"/>
                </a:solidFill>
              </a:rPr>
              <a:t>40</a:t>
            </a:r>
            <a:endParaRPr lang="en-GB" altLang="en-US" sz="1400" dirty="0">
              <a:solidFill>
                <a:schemeClr val="tx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A147798-BA84-423C-82E8-37393189439E}"/>
              </a:ext>
            </a:extLst>
          </p:cNvPr>
          <p:cNvGrpSpPr>
            <a:grpSpLocks/>
          </p:cNvGrpSpPr>
          <p:nvPr/>
        </p:nvGrpSpPr>
        <p:grpSpPr bwMode="auto">
          <a:xfrm>
            <a:off x="819150" y="3019425"/>
            <a:ext cx="901779" cy="758825"/>
            <a:chOff x="819459" y="3255155"/>
            <a:chExt cx="829672" cy="757881"/>
          </a:xfrm>
        </p:grpSpPr>
        <p:sp>
          <p:nvSpPr>
            <p:cNvPr id="50" name="Circular Arrow 49">
              <a:extLst>
                <a:ext uri="{FF2B5EF4-FFF2-40B4-BE49-F238E27FC236}">
                  <a16:creationId xmlns:a16="http://schemas.microsoft.com/office/drawing/2014/main" id="{FE8410BB-2911-42DB-85F0-D16636735EE1}"/>
                </a:ext>
              </a:extLst>
            </p:cNvPr>
            <p:cNvSpPr/>
            <p:nvPr/>
          </p:nvSpPr>
          <p:spPr>
            <a:xfrm>
              <a:off x="819459" y="3255155"/>
              <a:ext cx="829672" cy="757881"/>
            </a:xfrm>
            <a:prstGeom prst="circularArrow">
              <a:avLst/>
            </a:prstGeom>
            <a:solidFill>
              <a:srgbClr val="4B8B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3620" name="Rectangle 51">
              <a:extLst>
                <a:ext uri="{FF2B5EF4-FFF2-40B4-BE49-F238E27FC236}">
                  <a16:creationId xmlns:a16="http://schemas.microsoft.com/office/drawing/2014/main" id="{55EB654B-8C71-4707-8E31-C92C488FF2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1181" y="3376920"/>
              <a:ext cx="36260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1200">
                  <a:solidFill>
                    <a:srgbClr val="4B8BDF"/>
                  </a:solidFill>
                </a:rPr>
                <a:t>+4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7C8EB1E5-CB1F-4914-9762-A2334E868D8E}"/>
              </a:ext>
            </a:extLst>
          </p:cNvPr>
          <p:cNvGrpSpPr>
            <a:grpSpLocks/>
          </p:cNvGrpSpPr>
          <p:nvPr/>
        </p:nvGrpSpPr>
        <p:grpSpPr bwMode="auto">
          <a:xfrm>
            <a:off x="1653575" y="3019425"/>
            <a:ext cx="830262" cy="758825"/>
            <a:chOff x="819459" y="3255155"/>
            <a:chExt cx="829672" cy="757881"/>
          </a:xfrm>
        </p:grpSpPr>
        <p:sp>
          <p:nvSpPr>
            <p:cNvPr id="67" name="Circular Arrow 66">
              <a:extLst>
                <a:ext uri="{FF2B5EF4-FFF2-40B4-BE49-F238E27FC236}">
                  <a16:creationId xmlns:a16="http://schemas.microsoft.com/office/drawing/2014/main" id="{5D32DBAE-41FD-436A-85F0-F4D374C5A0A8}"/>
                </a:ext>
              </a:extLst>
            </p:cNvPr>
            <p:cNvSpPr/>
            <p:nvPr/>
          </p:nvSpPr>
          <p:spPr>
            <a:xfrm>
              <a:off x="819459" y="3255155"/>
              <a:ext cx="829672" cy="757881"/>
            </a:xfrm>
            <a:prstGeom prst="circularArrow">
              <a:avLst/>
            </a:prstGeom>
            <a:solidFill>
              <a:srgbClr val="4B8B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3618" name="Rectangle 67">
              <a:extLst>
                <a:ext uri="{FF2B5EF4-FFF2-40B4-BE49-F238E27FC236}">
                  <a16:creationId xmlns:a16="http://schemas.microsoft.com/office/drawing/2014/main" id="{2EEAE4B5-6250-4D68-BB8F-F4C743C7F5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1181" y="3376920"/>
              <a:ext cx="36260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1200">
                  <a:solidFill>
                    <a:srgbClr val="4B8BDF"/>
                  </a:solidFill>
                </a:rPr>
                <a:t>+4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ACF8625B-5765-4CCC-B633-8420796B03AE}"/>
              </a:ext>
            </a:extLst>
          </p:cNvPr>
          <p:cNvGrpSpPr>
            <a:grpSpLocks/>
          </p:cNvGrpSpPr>
          <p:nvPr/>
        </p:nvGrpSpPr>
        <p:grpSpPr bwMode="auto">
          <a:xfrm>
            <a:off x="2426499" y="3011488"/>
            <a:ext cx="712788" cy="758825"/>
            <a:chOff x="819459" y="3255155"/>
            <a:chExt cx="714042" cy="757881"/>
          </a:xfrm>
        </p:grpSpPr>
        <p:sp>
          <p:nvSpPr>
            <p:cNvPr id="70" name="Circular Arrow 69">
              <a:extLst>
                <a:ext uri="{FF2B5EF4-FFF2-40B4-BE49-F238E27FC236}">
                  <a16:creationId xmlns:a16="http://schemas.microsoft.com/office/drawing/2014/main" id="{4F9092B3-17D3-4FC7-AAED-510E8B36FEA6}"/>
                </a:ext>
              </a:extLst>
            </p:cNvPr>
            <p:cNvSpPr/>
            <p:nvPr/>
          </p:nvSpPr>
          <p:spPr>
            <a:xfrm>
              <a:off x="819459" y="3255155"/>
              <a:ext cx="714042" cy="757881"/>
            </a:xfrm>
            <a:prstGeom prst="circularArrow">
              <a:avLst/>
            </a:prstGeom>
            <a:solidFill>
              <a:srgbClr val="4B8B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3616" name="Rectangle 70">
              <a:extLst>
                <a:ext uri="{FF2B5EF4-FFF2-40B4-BE49-F238E27FC236}">
                  <a16:creationId xmlns:a16="http://schemas.microsoft.com/office/drawing/2014/main" id="{AA2F587E-5041-4255-817F-F7649E56A8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1181" y="3376920"/>
              <a:ext cx="36260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1200">
                  <a:solidFill>
                    <a:srgbClr val="4B8BDF"/>
                  </a:solidFill>
                </a:rPr>
                <a:t>+4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64FB846E-91C5-4117-A70A-1FC0C41513F1}"/>
              </a:ext>
            </a:extLst>
          </p:cNvPr>
          <p:cNvGrpSpPr>
            <a:grpSpLocks/>
          </p:cNvGrpSpPr>
          <p:nvPr/>
        </p:nvGrpSpPr>
        <p:grpSpPr bwMode="auto">
          <a:xfrm>
            <a:off x="3086713" y="3032125"/>
            <a:ext cx="777818" cy="757238"/>
            <a:chOff x="819459" y="3255155"/>
            <a:chExt cx="714042" cy="757881"/>
          </a:xfrm>
        </p:grpSpPr>
        <p:sp>
          <p:nvSpPr>
            <p:cNvPr id="73" name="Circular Arrow 72">
              <a:extLst>
                <a:ext uri="{FF2B5EF4-FFF2-40B4-BE49-F238E27FC236}">
                  <a16:creationId xmlns:a16="http://schemas.microsoft.com/office/drawing/2014/main" id="{784B1B4E-1970-4894-88BE-54422B30372A}"/>
                </a:ext>
              </a:extLst>
            </p:cNvPr>
            <p:cNvSpPr/>
            <p:nvPr/>
          </p:nvSpPr>
          <p:spPr>
            <a:xfrm>
              <a:off x="819459" y="3255155"/>
              <a:ext cx="714042" cy="757881"/>
            </a:xfrm>
            <a:prstGeom prst="circularArrow">
              <a:avLst/>
            </a:prstGeom>
            <a:solidFill>
              <a:srgbClr val="4B8B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3614" name="Rectangle 73">
              <a:extLst>
                <a:ext uri="{FF2B5EF4-FFF2-40B4-BE49-F238E27FC236}">
                  <a16:creationId xmlns:a16="http://schemas.microsoft.com/office/drawing/2014/main" id="{5D1D49E8-F366-414E-9E18-75F927795B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1181" y="3376920"/>
              <a:ext cx="36260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1200">
                  <a:solidFill>
                    <a:srgbClr val="4B8BDF"/>
                  </a:solidFill>
                </a:rPr>
                <a:t>+4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90E12BA9-0BDB-45E3-BDCE-2B37BB9C7717}"/>
              </a:ext>
            </a:extLst>
          </p:cNvPr>
          <p:cNvGrpSpPr>
            <a:grpSpLocks/>
          </p:cNvGrpSpPr>
          <p:nvPr/>
        </p:nvGrpSpPr>
        <p:grpSpPr bwMode="auto">
          <a:xfrm>
            <a:off x="3796673" y="3035300"/>
            <a:ext cx="783928" cy="757238"/>
            <a:chOff x="819459" y="3255155"/>
            <a:chExt cx="714042" cy="757881"/>
          </a:xfrm>
        </p:grpSpPr>
        <p:sp>
          <p:nvSpPr>
            <p:cNvPr id="76" name="Circular Arrow 75">
              <a:extLst>
                <a:ext uri="{FF2B5EF4-FFF2-40B4-BE49-F238E27FC236}">
                  <a16:creationId xmlns:a16="http://schemas.microsoft.com/office/drawing/2014/main" id="{6E195D81-B24E-42C6-9B2A-C01DD3D47C29}"/>
                </a:ext>
              </a:extLst>
            </p:cNvPr>
            <p:cNvSpPr/>
            <p:nvPr/>
          </p:nvSpPr>
          <p:spPr>
            <a:xfrm>
              <a:off x="819459" y="3255155"/>
              <a:ext cx="714042" cy="757881"/>
            </a:xfrm>
            <a:prstGeom prst="circularArrow">
              <a:avLst/>
            </a:prstGeom>
            <a:solidFill>
              <a:srgbClr val="4B8B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3612" name="Rectangle 76">
              <a:extLst>
                <a:ext uri="{FF2B5EF4-FFF2-40B4-BE49-F238E27FC236}">
                  <a16:creationId xmlns:a16="http://schemas.microsoft.com/office/drawing/2014/main" id="{C6A1E4C8-12C6-4B86-BDEC-B63CD0769B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1181" y="3376920"/>
              <a:ext cx="36260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1200">
                  <a:solidFill>
                    <a:srgbClr val="4B8BDF"/>
                  </a:solidFill>
                </a:rPr>
                <a:t>+4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698BEC09-0545-4680-9AD7-5A8D3D25E921}"/>
              </a:ext>
            </a:extLst>
          </p:cNvPr>
          <p:cNvGrpSpPr>
            <a:grpSpLocks/>
          </p:cNvGrpSpPr>
          <p:nvPr/>
        </p:nvGrpSpPr>
        <p:grpSpPr bwMode="auto">
          <a:xfrm>
            <a:off x="4532741" y="3038475"/>
            <a:ext cx="777818" cy="757238"/>
            <a:chOff x="819458" y="3255155"/>
            <a:chExt cx="881119" cy="757881"/>
          </a:xfrm>
        </p:grpSpPr>
        <p:sp>
          <p:nvSpPr>
            <p:cNvPr id="79" name="Circular Arrow 78">
              <a:extLst>
                <a:ext uri="{FF2B5EF4-FFF2-40B4-BE49-F238E27FC236}">
                  <a16:creationId xmlns:a16="http://schemas.microsoft.com/office/drawing/2014/main" id="{305EB796-73D9-4472-B480-FF4DA800074E}"/>
                </a:ext>
              </a:extLst>
            </p:cNvPr>
            <p:cNvSpPr/>
            <p:nvPr/>
          </p:nvSpPr>
          <p:spPr>
            <a:xfrm>
              <a:off x="819458" y="3255155"/>
              <a:ext cx="881119" cy="757881"/>
            </a:xfrm>
            <a:prstGeom prst="circularArrow">
              <a:avLst/>
            </a:prstGeom>
            <a:solidFill>
              <a:srgbClr val="4B8B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3610" name="Rectangle 79">
              <a:extLst>
                <a:ext uri="{FF2B5EF4-FFF2-40B4-BE49-F238E27FC236}">
                  <a16:creationId xmlns:a16="http://schemas.microsoft.com/office/drawing/2014/main" id="{6F83F16D-DC82-47E6-AC78-4CDC3BF30E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1181" y="3376920"/>
              <a:ext cx="36260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1200">
                  <a:solidFill>
                    <a:srgbClr val="4B8BDF"/>
                  </a:solidFill>
                </a:rPr>
                <a:t>+4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CFA049A5-7CFD-459F-9F09-8082DFDB7B62}"/>
              </a:ext>
            </a:extLst>
          </p:cNvPr>
          <p:cNvGrpSpPr>
            <a:grpSpLocks/>
          </p:cNvGrpSpPr>
          <p:nvPr/>
        </p:nvGrpSpPr>
        <p:grpSpPr bwMode="auto">
          <a:xfrm>
            <a:off x="5255430" y="3032125"/>
            <a:ext cx="740067" cy="757238"/>
            <a:chOff x="819458" y="3255155"/>
            <a:chExt cx="881119" cy="757881"/>
          </a:xfrm>
        </p:grpSpPr>
        <p:sp>
          <p:nvSpPr>
            <p:cNvPr id="82" name="Circular Arrow 81">
              <a:extLst>
                <a:ext uri="{FF2B5EF4-FFF2-40B4-BE49-F238E27FC236}">
                  <a16:creationId xmlns:a16="http://schemas.microsoft.com/office/drawing/2014/main" id="{8183DE4A-4592-4D02-94AA-9408EF6DCB4B}"/>
                </a:ext>
              </a:extLst>
            </p:cNvPr>
            <p:cNvSpPr/>
            <p:nvPr/>
          </p:nvSpPr>
          <p:spPr>
            <a:xfrm>
              <a:off x="819458" y="3255155"/>
              <a:ext cx="881119" cy="757881"/>
            </a:xfrm>
            <a:prstGeom prst="circularArrow">
              <a:avLst/>
            </a:prstGeom>
            <a:solidFill>
              <a:srgbClr val="4B8B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3608" name="Rectangle 82">
              <a:extLst>
                <a:ext uri="{FF2B5EF4-FFF2-40B4-BE49-F238E27FC236}">
                  <a16:creationId xmlns:a16="http://schemas.microsoft.com/office/drawing/2014/main" id="{9B1F0014-1FAE-4A60-8401-1393D3DE80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1181" y="3376920"/>
              <a:ext cx="36260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1200">
                  <a:solidFill>
                    <a:srgbClr val="4B8BDF"/>
                  </a:solidFill>
                </a:rPr>
                <a:t>+4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D6A2E1FA-08B9-4EF9-AAE2-F6E225316171}"/>
              </a:ext>
            </a:extLst>
          </p:cNvPr>
          <p:cNvGrpSpPr>
            <a:grpSpLocks/>
          </p:cNvGrpSpPr>
          <p:nvPr/>
        </p:nvGrpSpPr>
        <p:grpSpPr bwMode="auto">
          <a:xfrm>
            <a:off x="5957423" y="3027363"/>
            <a:ext cx="791620" cy="757237"/>
            <a:chOff x="819458" y="3255155"/>
            <a:chExt cx="881119" cy="757881"/>
          </a:xfrm>
        </p:grpSpPr>
        <p:sp>
          <p:nvSpPr>
            <p:cNvPr id="85" name="Circular Arrow 84">
              <a:extLst>
                <a:ext uri="{FF2B5EF4-FFF2-40B4-BE49-F238E27FC236}">
                  <a16:creationId xmlns:a16="http://schemas.microsoft.com/office/drawing/2014/main" id="{34F0DF97-36C2-4373-A92B-8187EAA74583}"/>
                </a:ext>
              </a:extLst>
            </p:cNvPr>
            <p:cNvSpPr/>
            <p:nvPr/>
          </p:nvSpPr>
          <p:spPr>
            <a:xfrm>
              <a:off x="819458" y="3255155"/>
              <a:ext cx="881119" cy="757881"/>
            </a:xfrm>
            <a:prstGeom prst="circularArrow">
              <a:avLst/>
            </a:prstGeom>
            <a:solidFill>
              <a:srgbClr val="4B8B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3606" name="Rectangle 85">
              <a:extLst>
                <a:ext uri="{FF2B5EF4-FFF2-40B4-BE49-F238E27FC236}">
                  <a16:creationId xmlns:a16="http://schemas.microsoft.com/office/drawing/2014/main" id="{CE6F5540-EB98-4E5A-87F3-4898E4C00A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1181" y="3376920"/>
              <a:ext cx="36260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1200">
                  <a:solidFill>
                    <a:srgbClr val="4B8BDF"/>
                  </a:solidFill>
                </a:rPr>
                <a:t>+4</a:t>
              </a: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E4147FD0-4062-4ED3-860B-5F8889644216}"/>
              </a:ext>
            </a:extLst>
          </p:cNvPr>
          <p:cNvGrpSpPr>
            <a:grpSpLocks/>
          </p:cNvGrpSpPr>
          <p:nvPr/>
        </p:nvGrpSpPr>
        <p:grpSpPr bwMode="auto">
          <a:xfrm>
            <a:off x="6696455" y="3022600"/>
            <a:ext cx="776277" cy="757238"/>
            <a:chOff x="819458" y="3255155"/>
            <a:chExt cx="881119" cy="757881"/>
          </a:xfrm>
        </p:grpSpPr>
        <p:sp>
          <p:nvSpPr>
            <p:cNvPr id="88" name="Circular Arrow 87">
              <a:extLst>
                <a:ext uri="{FF2B5EF4-FFF2-40B4-BE49-F238E27FC236}">
                  <a16:creationId xmlns:a16="http://schemas.microsoft.com/office/drawing/2014/main" id="{B5E9E70C-CC9C-453F-9C93-86627376257A}"/>
                </a:ext>
              </a:extLst>
            </p:cNvPr>
            <p:cNvSpPr/>
            <p:nvPr/>
          </p:nvSpPr>
          <p:spPr>
            <a:xfrm>
              <a:off x="819458" y="3255155"/>
              <a:ext cx="881119" cy="757881"/>
            </a:xfrm>
            <a:prstGeom prst="circularArrow">
              <a:avLst/>
            </a:prstGeom>
            <a:solidFill>
              <a:srgbClr val="4B8B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3604" name="Rectangle 88">
              <a:extLst>
                <a:ext uri="{FF2B5EF4-FFF2-40B4-BE49-F238E27FC236}">
                  <a16:creationId xmlns:a16="http://schemas.microsoft.com/office/drawing/2014/main" id="{F64158CF-A195-4058-BC3B-23C9E0F652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1181" y="3376920"/>
              <a:ext cx="36260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1200">
                  <a:solidFill>
                    <a:srgbClr val="4B8BDF"/>
                  </a:solidFill>
                </a:rPr>
                <a:t>+4</a:t>
              </a: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67DA98ED-2C29-4D34-B791-ECE4F12B2579}"/>
              </a:ext>
            </a:extLst>
          </p:cNvPr>
          <p:cNvGrpSpPr>
            <a:grpSpLocks/>
          </p:cNvGrpSpPr>
          <p:nvPr/>
        </p:nvGrpSpPr>
        <p:grpSpPr bwMode="auto">
          <a:xfrm>
            <a:off x="7427998" y="3017838"/>
            <a:ext cx="853989" cy="757237"/>
            <a:chOff x="819458" y="3255155"/>
            <a:chExt cx="681791" cy="757881"/>
          </a:xfrm>
        </p:grpSpPr>
        <p:sp>
          <p:nvSpPr>
            <p:cNvPr id="91" name="Circular Arrow 90">
              <a:extLst>
                <a:ext uri="{FF2B5EF4-FFF2-40B4-BE49-F238E27FC236}">
                  <a16:creationId xmlns:a16="http://schemas.microsoft.com/office/drawing/2014/main" id="{FF71D9EE-158B-4956-940E-258DD04B7E38}"/>
                </a:ext>
              </a:extLst>
            </p:cNvPr>
            <p:cNvSpPr/>
            <p:nvPr/>
          </p:nvSpPr>
          <p:spPr>
            <a:xfrm>
              <a:off x="819458" y="3255155"/>
              <a:ext cx="681791" cy="757881"/>
            </a:xfrm>
            <a:prstGeom prst="circularArrow">
              <a:avLst/>
            </a:prstGeom>
            <a:solidFill>
              <a:srgbClr val="4B8B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3602" name="Rectangle 91">
              <a:extLst>
                <a:ext uri="{FF2B5EF4-FFF2-40B4-BE49-F238E27FC236}">
                  <a16:creationId xmlns:a16="http://schemas.microsoft.com/office/drawing/2014/main" id="{6C0B4D29-EFA6-4C15-A6EE-7C24795777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1181" y="3376920"/>
              <a:ext cx="36260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Twinkl" pitchFamily="2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1200">
                  <a:solidFill>
                    <a:srgbClr val="4B8BDF"/>
                  </a:solidFill>
                </a:rPr>
                <a:t>+4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5E837C9F-126A-457E-865E-3A70EF08C39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6" y="3011488"/>
            <a:ext cx="544512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FB4514DA-4AC1-4A64-BC92-5CBFD8D430B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7756" y="3014663"/>
            <a:ext cx="542925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7C18FC87-2BE7-48EF-8AF8-4F6606BFE6E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9235" y="3019425"/>
            <a:ext cx="544513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7A6FA478-7680-4C89-B0ED-144D41D5E83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36540" y="3033713"/>
            <a:ext cx="544513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CACF208C-ACBA-4D3C-8A0D-8297F6C053A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50437" y="3038475"/>
            <a:ext cx="542925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BB84B2AF-6991-4615-AA58-7058708E329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71625" y="3043238"/>
            <a:ext cx="544512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B27CD4E4-87DB-42A0-AC94-290579FED5D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75656" y="3048000"/>
            <a:ext cx="544513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EBF3CF9D-A712-4467-B456-47BD672B2D3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3215" y="3052763"/>
            <a:ext cx="542925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DC40A7B6-4FA0-49DC-872D-150C3576AD3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34664" y="3057525"/>
            <a:ext cx="54451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9C72C86A-166C-4758-BA5E-45223CC723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79676" y="3062288"/>
            <a:ext cx="542925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EFCB2D19-5510-4A38-A349-3784FE26E93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81351" y="3067050"/>
            <a:ext cx="542925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" name="ICONS">
            <a:extLst>
              <a:ext uri="{FF2B5EF4-FFF2-40B4-BE49-F238E27FC236}">
                <a16:creationId xmlns:a16="http://schemas.microsoft.com/office/drawing/2014/main" id="{7CF4DD08-24D5-4E32-A40B-01C2EC77146A}"/>
              </a:ext>
            </a:extLst>
          </p:cNvPr>
          <p:cNvGrpSpPr>
            <a:grpSpLocks/>
          </p:cNvGrpSpPr>
          <p:nvPr/>
        </p:nvGrpSpPr>
        <p:grpSpPr bwMode="auto">
          <a:xfrm>
            <a:off x="7480300" y="620713"/>
            <a:ext cx="1238250" cy="865187"/>
            <a:chOff x="7480751" y="621486"/>
            <a:chExt cx="1238498" cy="864000"/>
          </a:xfrm>
        </p:grpSpPr>
        <p:pic>
          <p:nvPicPr>
            <p:cNvPr id="74" name="Assessment" hidden="1">
              <a:extLst>
                <a:ext uri="{FF2B5EF4-FFF2-40B4-BE49-F238E27FC236}">
                  <a16:creationId xmlns:a16="http://schemas.microsoft.com/office/drawing/2014/main" id="{FDA03E3A-04C6-4A12-8B4E-D690061C07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000" y="621486"/>
              <a:ext cx="864000" cy="86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7" name="Mental and Oral Starter" hidden="1">
              <a:extLst>
                <a:ext uri="{FF2B5EF4-FFF2-40B4-BE49-F238E27FC236}">
                  <a16:creationId xmlns:a16="http://schemas.microsoft.com/office/drawing/2014/main" id="{0A5AD1B8-CCBE-4768-8C98-2D2C10FBED5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0" name="Group Work" hidden="1">
              <a:extLst>
                <a:ext uri="{FF2B5EF4-FFF2-40B4-BE49-F238E27FC236}">
                  <a16:creationId xmlns:a16="http://schemas.microsoft.com/office/drawing/2014/main" id="{B0D1753F-3BC3-4AF0-B8FD-901876DF78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000" y="621486"/>
              <a:ext cx="864000" cy="86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3" name="Talking Partners" hidden="1">
              <a:extLst>
                <a:ext uri="{FF2B5EF4-FFF2-40B4-BE49-F238E27FC236}">
                  <a16:creationId xmlns:a16="http://schemas.microsoft.com/office/drawing/2014/main" id="{7D69BE47-ABCE-4D4A-A43F-2DDED5BA8A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000" y="621486"/>
              <a:ext cx="864000" cy="86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6" name="Pairs" hidden="1">
              <a:extLst>
                <a:ext uri="{FF2B5EF4-FFF2-40B4-BE49-F238E27FC236}">
                  <a16:creationId xmlns:a16="http://schemas.microsoft.com/office/drawing/2014/main" id="{223219CA-C4DF-4501-BB32-B405484468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000" y="621486"/>
              <a:ext cx="864000" cy="86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9" name="Individual Work" hidden="1">
              <a:extLst>
                <a:ext uri="{FF2B5EF4-FFF2-40B4-BE49-F238E27FC236}">
                  <a16:creationId xmlns:a16="http://schemas.microsoft.com/office/drawing/2014/main" id="{4ACF0CCB-BE81-4F60-8DA7-CDD90F71B1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000" y="621486"/>
              <a:ext cx="864000" cy="86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" name="Whole Class">
              <a:extLst>
                <a:ext uri="{FF2B5EF4-FFF2-40B4-BE49-F238E27FC236}">
                  <a16:creationId xmlns:a16="http://schemas.microsoft.com/office/drawing/2014/main" id="{A8C9C4C5-69D0-47D7-BDB8-CF05DC751D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0751" y="621486"/>
              <a:ext cx="1238498" cy="86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 nodeType="clickPar">
                      <p:stCondLst>
                        <p:cond delay="indefinite"/>
                      </p:stCondLst>
                      <p:childTnLst>
                        <p:par>
                          <p:cTn id="1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 nodeType="clickPar">
                      <p:stCondLst>
                        <p:cond delay="indefinite"/>
                      </p:stCondLst>
                      <p:childTnLst>
                        <p:par>
                          <p:cTn id="1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 nodeType="clickPar">
                      <p:stCondLst>
                        <p:cond delay="indefinite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 nodeType="clickPar">
                      <p:stCondLst>
                        <p:cond delay="indefinite"/>
                      </p:stCondLst>
                      <p:childTnLst>
                        <p:par>
                          <p:cTn id="1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 nodeType="clickPar">
                      <p:stCondLst>
                        <p:cond delay="indefinite"/>
                      </p:stCondLst>
                      <p:childTnLst>
                        <p:par>
                          <p:cTn id="1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 nodeType="clickPar">
                      <p:stCondLst>
                        <p:cond delay="indefinite"/>
                      </p:stCondLst>
                      <p:childTnLst>
                        <p:par>
                          <p:cTn id="1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 nodeType="clickPar">
                      <p:stCondLst>
                        <p:cond delay="indefinite"/>
                      </p:stCondLst>
                      <p:childTnLst>
                        <p:par>
                          <p:cTn id="1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8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8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9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9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  <p:bldP spid="32" grpId="0"/>
      <p:bldP spid="33" grpId="0"/>
      <p:bldP spid="34" grpId="0"/>
      <p:bldP spid="35" grpId="0"/>
      <p:bldP spid="36" grpId="0"/>
      <p:bldP spid="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>
            <a:extLst>
              <a:ext uri="{FF2B5EF4-FFF2-40B4-BE49-F238E27FC236}">
                <a16:creationId xmlns:a16="http://schemas.microsoft.com/office/drawing/2014/main" id="{6B8C8EB5-4349-4811-B7E7-D716A453E3B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053"/>
          <a:stretch>
            <a:fillRect/>
          </a:stretch>
        </p:blipFill>
        <p:spPr bwMode="auto">
          <a:xfrm>
            <a:off x="742950" y="2273300"/>
            <a:ext cx="7645400" cy="384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FC60FF5-C622-4E42-9336-38A0AC669AE9}"/>
              </a:ext>
            </a:extLst>
          </p:cNvPr>
          <p:cNvSpPr/>
          <p:nvPr/>
        </p:nvSpPr>
        <p:spPr>
          <a:xfrm>
            <a:off x="503238" y="2878138"/>
            <a:ext cx="8137525" cy="15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771A57E-3A90-45C1-BDC0-5101DFB003BA}"/>
              </a:ext>
            </a:extLst>
          </p:cNvPr>
          <p:cNvSpPr/>
          <p:nvPr/>
        </p:nvSpPr>
        <p:spPr>
          <a:xfrm>
            <a:off x="2253256" y="738188"/>
            <a:ext cx="4637488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b="1" dirty="0"/>
              <a:t>Forward Frog Leaps</a:t>
            </a:r>
            <a:endParaRPr lang="en-GB" sz="4000" b="1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2EED47A-DC24-40D0-A0AA-5F90D0F69432}"/>
              </a:ext>
            </a:extLst>
          </p:cNvPr>
          <p:cNvSpPr/>
          <p:nvPr/>
        </p:nvSpPr>
        <p:spPr>
          <a:xfrm>
            <a:off x="755650" y="1503363"/>
            <a:ext cx="7632700" cy="687387"/>
          </a:xfrm>
          <a:prstGeom prst="rect">
            <a:avLst/>
          </a:prstGeom>
          <a:solidFill>
            <a:srgbClr val="FDE2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GB" sz="1600" dirty="0" err="1">
                <a:solidFill>
                  <a:schemeClr val="tx1"/>
                </a:solidFill>
              </a:rPr>
              <a:t>Tiddalick</a:t>
            </a:r>
            <a:r>
              <a:rPr lang="en-GB" sz="1600" dirty="0">
                <a:solidFill>
                  <a:schemeClr val="tx1"/>
                </a:solidFill>
              </a:rPr>
              <a:t> wants you to practise counting up in 4s in your quietest voice.</a:t>
            </a:r>
          </a:p>
        </p:txBody>
      </p:sp>
      <p:pic>
        <p:nvPicPr>
          <p:cNvPr id="29" name="Picture 47">
            <a:extLst>
              <a:ext uri="{FF2B5EF4-FFF2-40B4-BE49-F238E27FC236}">
                <a16:creationId xmlns:a16="http://schemas.microsoft.com/office/drawing/2014/main" id="{674E3236-46D5-4C2A-BA1D-24A48A0182F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9189"/>
          <a:stretch>
            <a:fillRect/>
          </a:stretch>
        </p:blipFill>
        <p:spPr bwMode="auto">
          <a:xfrm rot="9000000">
            <a:off x="7179944" y="3465513"/>
            <a:ext cx="503238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38">
            <a:extLst>
              <a:ext uri="{FF2B5EF4-FFF2-40B4-BE49-F238E27FC236}">
                <a16:creationId xmlns:a16="http://schemas.microsoft.com/office/drawing/2014/main" id="{6A6381C5-2093-4BF1-BE43-E5EAFC5EF11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9189"/>
          <a:stretch>
            <a:fillRect/>
          </a:stretch>
        </p:blipFill>
        <p:spPr bwMode="auto">
          <a:xfrm rot="9000000">
            <a:off x="1469461" y="3465513"/>
            <a:ext cx="503238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40">
            <a:extLst>
              <a:ext uri="{FF2B5EF4-FFF2-40B4-BE49-F238E27FC236}">
                <a16:creationId xmlns:a16="http://schemas.microsoft.com/office/drawing/2014/main" id="{873F5DC7-ECE9-4BB8-868A-4F4B3115BDB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9189"/>
          <a:stretch>
            <a:fillRect/>
          </a:stretch>
        </p:blipFill>
        <p:spPr bwMode="auto">
          <a:xfrm rot="9000000">
            <a:off x="2183272" y="3465513"/>
            <a:ext cx="5032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41">
            <a:extLst>
              <a:ext uri="{FF2B5EF4-FFF2-40B4-BE49-F238E27FC236}">
                <a16:creationId xmlns:a16="http://schemas.microsoft.com/office/drawing/2014/main" id="{090F9E6F-C3A3-4680-8C90-D830D1F1CBA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9189"/>
          <a:stretch>
            <a:fillRect/>
          </a:stretch>
        </p:blipFill>
        <p:spPr bwMode="auto">
          <a:xfrm rot="9000000">
            <a:off x="2897082" y="3465513"/>
            <a:ext cx="5032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42">
            <a:extLst>
              <a:ext uri="{FF2B5EF4-FFF2-40B4-BE49-F238E27FC236}">
                <a16:creationId xmlns:a16="http://schemas.microsoft.com/office/drawing/2014/main" id="{AABFDB5C-51C6-47EA-A981-58E5DD8368B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9189"/>
          <a:stretch>
            <a:fillRect/>
          </a:stretch>
        </p:blipFill>
        <p:spPr bwMode="auto">
          <a:xfrm rot="9000000">
            <a:off x="3610892" y="3465513"/>
            <a:ext cx="503238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43">
            <a:extLst>
              <a:ext uri="{FF2B5EF4-FFF2-40B4-BE49-F238E27FC236}">
                <a16:creationId xmlns:a16="http://schemas.microsoft.com/office/drawing/2014/main" id="{580E7B60-9CAC-40BA-BAA3-DAE8F0553F7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9189"/>
          <a:stretch>
            <a:fillRect/>
          </a:stretch>
        </p:blipFill>
        <p:spPr bwMode="auto">
          <a:xfrm rot="9000000">
            <a:off x="4324703" y="3465513"/>
            <a:ext cx="5032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4">
            <a:extLst>
              <a:ext uri="{FF2B5EF4-FFF2-40B4-BE49-F238E27FC236}">
                <a16:creationId xmlns:a16="http://schemas.microsoft.com/office/drawing/2014/main" id="{D0002B64-F737-4000-8257-C2E0BAC6962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9189"/>
          <a:stretch>
            <a:fillRect/>
          </a:stretch>
        </p:blipFill>
        <p:spPr bwMode="auto">
          <a:xfrm rot="9000000">
            <a:off x="5038513" y="3465513"/>
            <a:ext cx="5032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45">
            <a:extLst>
              <a:ext uri="{FF2B5EF4-FFF2-40B4-BE49-F238E27FC236}">
                <a16:creationId xmlns:a16="http://schemas.microsoft.com/office/drawing/2014/main" id="{A9D90BDE-6FBC-4DE5-895A-1C3A56FCFD1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9189"/>
          <a:stretch>
            <a:fillRect/>
          </a:stretch>
        </p:blipFill>
        <p:spPr bwMode="auto">
          <a:xfrm rot="9000000">
            <a:off x="5752323" y="3465513"/>
            <a:ext cx="5032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46">
            <a:extLst>
              <a:ext uri="{FF2B5EF4-FFF2-40B4-BE49-F238E27FC236}">
                <a16:creationId xmlns:a16="http://schemas.microsoft.com/office/drawing/2014/main" id="{ECCC11F1-2309-4C72-8A18-61EB8EE1FE0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9189"/>
          <a:stretch>
            <a:fillRect/>
          </a:stretch>
        </p:blipFill>
        <p:spPr bwMode="auto">
          <a:xfrm rot="9000000">
            <a:off x="6466133" y="3465513"/>
            <a:ext cx="503238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48">
            <a:extLst>
              <a:ext uri="{FF2B5EF4-FFF2-40B4-BE49-F238E27FC236}">
                <a16:creationId xmlns:a16="http://schemas.microsoft.com/office/drawing/2014/main" id="{654B2389-1896-4D45-8598-BC48C19D3BA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9189"/>
          <a:stretch>
            <a:fillRect/>
          </a:stretch>
        </p:blipFill>
        <p:spPr bwMode="auto">
          <a:xfrm rot="9000000">
            <a:off x="7893757" y="3465513"/>
            <a:ext cx="503238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5">
            <a:extLst>
              <a:ext uri="{FF2B5EF4-FFF2-40B4-BE49-F238E27FC236}">
                <a16:creationId xmlns:a16="http://schemas.microsoft.com/office/drawing/2014/main" id="{A96BC49C-0E14-4797-80C1-FD81998DF7C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9189"/>
          <a:stretch>
            <a:fillRect/>
          </a:stretch>
        </p:blipFill>
        <p:spPr bwMode="auto">
          <a:xfrm rot="9000000">
            <a:off x="755650" y="3449638"/>
            <a:ext cx="503238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401022FC-5AA4-4B68-920E-F2FC5C1FC4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9298" y="3565525"/>
            <a:ext cx="29848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GB" altLang="en-US" sz="1400" b="1" dirty="0">
                <a:solidFill>
                  <a:schemeClr val="bg1"/>
                </a:solidFill>
              </a:rPr>
              <a:t>0</a:t>
            </a:r>
            <a:endParaRPr lang="en-GB" altLang="en-US" sz="1400" dirty="0">
              <a:solidFill>
                <a:schemeClr val="tx1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DB30528-C116-4144-9C8C-BFC2FCAEF6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3290" y="3573463"/>
            <a:ext cx="28886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GB" altLang="en-US" sz="1400" b="1" dirty="0">
                <a:solidFill>
                  <a:schemeClr val="bg1"/>
                </a:solidFill>
              </a:rPr>
              <a:t>4</a:t>
            </a:r>
            <a:endParaRPr lang="en-GB" altLang="en-US" sz="1400" dirty="0">
              <a:solidFill>
                <a:schemeClr val="tx1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A7AC52D-C291-40C3-906C-0F29D3FA0E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9355" y="3571875"/>
            <a:ext cx="29046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GB" altLang="en-US" sz="1400" b="1" dirty="0">
                <a:solidFill>
                  <a:schemeClr val="bg1"/>
                </a:solidFill>
              </a:rPr>
              <a:t>8</a:t>
            </a:r>
            <a:endParaRPr lang="en-GB" altLang="en-US" sz="1400" dirty="0">
              <a:solidFill>
                <a:schemeClr val="tx1"/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FB760B2-9A62-4488-8E93-E817E5B009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8611" y="3579813"/>
            <a:ext cx="35298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GB" altLang="en-US" sz="1400" b="1" dirty="0">
                <a:solidFill>
                  <a:schemeClr val="bg1"/>
                </a:solidFill>
              </a:rPr>
              <a:t>12</a:t>
            </a:r>
            <a:endParaRPr lang="en-GB" altLang="en-US" sz="1400" dirty="0">
              <a:solidFill>
                <a:schemeClr val="tx1"/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663040F-A677-4804-8613-B491F37636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7065" y="3579813"/>
            <a:ext cx="35779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GB" altLang="en-US" sz="1400" b="1" dirty="0">
                <a:solidFill>
                  <a:schemeClr val="bg1"/>
                </a:solidFill>
              </a:rPr>
              <a:t>16</a:t>
            </a:r>
            <a:endParaRPr lang="en-GB" altLang="en-US" sz="1400" dirty="0">
              <a:solidFill>
                <a:schemeClr val="tx1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4690283-9506-4CDE-9E60-2D42C8AACA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1129" y="3579813"/>
            <a:ext cx="39305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GB" altLang="en-US" sz="1400" b="1" dirty="0">
                <a:solidFill>
                  <a:schemeClr val="bg1"/>
                </a:solidFill>
              </a:rPr>
              <a:t>20</a:t>
            </a:r>
            <a:endParaRPr lang="en-GB" altLang="en-US" sz="1400" dirty="0">
              <a:solidFill>
                <a:schemeClr val="tx1"/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35B51C7-4243-4F3E-B99C-A228234092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9133" y="3592513"/>
            <a:ext cx="38343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GB" altLang="en-US" sz="1400" b="1" dirty="0">
                <a:solidFill>
                  <a:schemeClr val="bg1"/>
                </a:solidFill>
              </a:rPr>
              <a:t>24</a:t>
            </a:r>
            <a:endParaRPr lang="en-GB" altLang="en-US" sz="1400" dirty="0">
              <a:solidFill>
                <a:schemeClr val="tx1"/>
              </a:solidFill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86A3D5C-D80A-4713-BBE5-1E65393235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5711" y="3592513"/>
            <a:ext cx="38504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GB" altLang="en-US" sz="1400" b="1" dirty="0">
                <a:solidFill>
                  <a:schemeClr val="bg1"/>
                </a:solidFill>
              </a:rPr>
              <a:t>28</a:t>
            </a:r>
            <a:endParaRPr lang="en-GB" altLang="en-US" sz="1400" dirty="0">
              <a:solidFill>
                <a:schemeClr val="tx1"/>
              </a:solidFill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C303E25B-39EA-4EDB-82E4-18D0B03F27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8775" y="3592513"/>
            <a:ext cx="37221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GB" altLang="en-US" sz="1400" b="1" dirty="0">
                <a:solidFill>
                  <a:schemeClr val="bg1"/>
                </a:solidFill>
              </a:rPr>
              <a:t>32</a:t>
            </a:r>
            <a:endParaRPr lang="en-GB" altLang="en-US" sz="1400" dirty="0">
              <a:solidFill>
                <a:schemeClr val="tx1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BF10073-4A2C-45DA-B134-52DD4440F7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3638" y="3592513"/>
            <a:ext cx="37702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GB" altLang="en-US" sz="1400" b="1" dirty="0">
                <a:solidFill>
                  <a:schemeClr val="bg1"/>
                </a:solidFill>
              </a:rPr>
              <a:t>36</a:t>
            </a:r>
            <a:endParaRPr lang="en-GB" altLang="en-US" sz="1400" dirty="0">
              <a:solidFill>
                <a:schemeClr val="tx1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0B596E7-BD7B-4B0B-98C6-0A7561D8AA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1476" y="3587750"/>
            <a:ext cx="40267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GB" altLang="en-US" sz="1400" b="1" dirty="0">
                <a:solidFill>
                  <a:schemeClr val="bg1"/>
                </a:solidFill>
              </a:rPr>
              <a:t>40</a:t>
            </a:r>
            <a:endParaRPr lang="en-GB" altLang="en-US" sz="1400" dirty="0">
              <a:solidFill>
                <a:schemeClr val="tx1"/>
              </a:solidFill>
            </a:endParaRPr>
          </a:p>
        </p:txBody>
      </p:sp>
      <p:grpSp>
        <p:nvGrpSpPr>
          <p:cNvPr id="52" name="ICONS">
            <a:extLst>
              <a:ext uri="{FF2B5EF4-FFF2-40B4-BE49-F238E27FC236}">
                <a16:creationId xmlns:a16="http://schemas.microsoft.com/office/drawing/2014/main" id="{7E280016-3BD2-4ADE-BF44-E69B57A437A8}"/>
              </a:ext>
            </a:extLst>
          </p:cNvPr>
          <p:cNvGrpSpPr>
            <a:grpSpLocks/>
          </p:cNvGrpSpPr>
          <p:nvPr/>
        </p:nvGrpSpPr>
        <p:grpSpPr bwMode="auto">
          <a:xfrm>
            <a:off x="7480300" y="620713"/>
            <a:ext cx="1238250" cy="865187"/>
            <a:chOff x="7480751" y="621486"/>
            <a:chExt cx="1238498" cy="864000"/>
          </a:xfrm>
        </p:grpSpPr>
        <p:pic>
          <p:nvPicPr>
            <p:cNvPr id="53" name="Assessment" hidden="1">
              <a:extLst>
                <a:ext uri="{FF2B5EF4-FFF2-40B4-BE49-F238E27FC236}">
                  <a16:creationId xmlns:a16="http://schemas.microsoft.com/office/drawing/2014/main" id="{A6F66553-F4DF-4848-BB24-D042026391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000" y="621486"/>
              <a:ext cx="864000" cy="86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" name="Mental and Oral Starter" hidden="1">
              <a:extLst>
                <a:ext uri="{FF2B5EF4-FFF2-40B4-BE49-F238E27FC236}">
                  <a16:creationId xmlns:a16="http://schemas.microsoft.com/office/drawing/2014/main" id="{DD6BB46A-E498-4464-BEFD-397A2080AD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" name="Group Work" hidden="1">
              <a:extLst>
                <a:ext uri="{FF2B5EF4-FFF2-40B4-BE49-F238E27FC236}">
                  <a16:creationId xmlns:a16="http://schemas.microsoft.com/office/drawing/2014/main" id="{9CCEDD19-1359-49EC-BD8C-6E2992797C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000" y="621486"/>
              <a:ext cx="864000" cy="86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" name="Talking Partners" hidden="1">
              <a:extLst>
                <a:ext uri="{FF2B5EF4-FFF2-40B4-BE49-F238E27FC236}">
                  <a16:creationId xmlns:a16="http://schemas.microsoft.com/office/drawing/2014/main" id="{7CE4022B-8A0D-4546-AA89-5F6A00181F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000" y="621486"/>
              <a:ext cx="864000" cy="86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" name="Pairs" hidden="1">
              <a:extLst>
                <a:ext uri="{FF2B5EF4-FFF2-40B4-BE49-F238E27FC236}">
                  <a16:creationId xmlns:a16="http://schemas.microsoft.com/office/drawing/2014/main" id="{929C7B8E-D1B2-45BC-AE7C-362E7B150D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000" y="621486"/>
              <a:ext cx="864000" cy="86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" name="Individual Work" hidden="1">
              <a:extLst>
                <a:ext uri="{FF2B5EF4-FFF2-40B4-BE49-F238E27FC236}">
                  <a16:creationId xmlns:a16="http://schemas.microsoft.com/office/drawing/2014/main" id="{9530A52A-9C57-4966-B682-B24AB13D11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000" y="621486"/>
              <a:ext cx="864000" cy="86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" name="Whole Class">
              <a:extLst>
                <a:ext uri="{FF2B5EF4-FFF2-40B4-BE49-F238E27FC236}">
                  <a16:creationId xmlns:a16="http://schemas.microsoft.com/office/drawing/2014/main" id="{E4397270-DE48-4466-B915-8BB891E62E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0751" y="621486"/>
              <a:ext cx="1238498" cy="86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EB0F632A-0B90-4838-8663-AB77447FF1C1}"/>
              </a:ext>
            </a:extLst>
          </p:cNvPr>
          <p:cNvSpPr/>
          <p:nvPr/>
        </p:nvSpPr>
        <p:spPr>
          <a:xfrm>
            <a:off x="1045029" y="5268685"/>
            <a:ext cx="1923582" cy="772885"/>
          </a:xfrm>
          <a:prstGeom prst="ellipse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4604" name="Picture 92">
            <a:extLst>
              <a:ext uri="{FF2B5EF4-FFF2-40B4-BE49-F238E27FC236}">
                <a16:creationId xmlns:a16="http://schemas.microsoft.com/office/drawing/2014/main" id="{8B09C390-643B-4282-821F-7A096A7C28CF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6788" y="4522788"/>
            <a:ext cx="182245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Twinkl Planit">
      <a:dk1>
        <a:srgbClr val="1C1C1C"/>
      </a:dk1>
      <a:lt1>
        <a:srgbClr val="FFFFFF"/>
      </a:lt1>
      <a:dk2>
        <a:srgbClr val="132A8C"/>
      </a:dk2>
      <a:lt2>
        <a:srgbClr val="E2E2E2"/>
      </a:lt2>
      <a:accent1>
        <a:srgbClr val="6B388C"/>
      </a:accent1>
      <a:accent2>
        <a:srgbClr val="E6236A"/>
      </a:accent2>
      <a:accent3>
        <a:srgbClr val="32B3A2"/>
      </a:accent3>
      <a:accent4>
        <a:srgbClr val="A21774"/>
      </a:accent4>
      <a:accent5>
        <a:srgbClr val="14B4E4"/>
      </a:accent5>
      <a:accent6>
        <a:srgbClr val="EE7918"/>
      </a:accent6>
      <a:hlink>
        <a:srgbClr val="14B4E4"/>
      </a:hlink>
      <a:folHlink>
        <a:srgbClr val="86CEFA"/>
      </a:folHlink>
    </a:clrScheme>
    <a:fontScheme name="Custom 1">
      <a:majorFont>
        <a:latin typeface="Twinkl SemiBold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sson Presentation Template" id="{9EAF7601-D4AA-488C-886E-A74EB165D862}" vid="{4FBA0018-CAF8-4EF1-890E-3E338F9F541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3181</TotalTime>
  <Words>916</Words>
  <Application>Microsoft Office PowerPoint</Application>
  <PresentationFormat>On-screen Show (4:3)</PresentationFormat>
  <Paragraphs>235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Sassoon Infant Rg</vt:lpstr>
      <vt:lpstr>Sassoon Infant Md</vt:lpstr>
      <vt:lpstr>Roboto</vt:lpstr>
      <vt:lpstr>Twinkl</vt:lpstr>
      <vt:lpstr>Twinkl SemiBold</vt:lpstr>
      <vt:lpstr>Tuffy</vt:lpstr>
      <vt:lpstr>Arial</vt:lpstr>
      <vt:lpstr>1_Office Theme</vt:lpstr>
      <vt:lpstr>Maths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Leather</dc:creator>
  <cp:lastModifiedBy>J Charnley</cp:lastModifiedBy>
  <cp:revision>287</cp:revision>
  <dcterms:created xsi:type="dcterms:W3CDTF">2017-07-21T10:51:30Z</dcterms:created>
  <dcterms:modified xsi:type="dcterms:W3CDTF">2021-11-15T12:26:26Z</dcterms:modified>
</cp:coreProperties>
</file>