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9"/>
  </p:notesMasterIdLst>
  <p:handoutMasterIdLst>
    <p:handoutMasterId r:id="rId20"/>
  </p:handoutMasterIdLst>
  <p:sldIdLst>
    <p:sldId id="276" r:id="rId2"/>
    <p:sldId id="274" r:id="rId3"/>
    <p:sldId id="263" r:id="rId4"/>
    <p:sldId id="264" r:id="rId5"/>
    <p:sldId id="285" r:id="rId6"/>
    <p:sldId id="286" r:id="rId7"/>
    <p:sldId id="287" r:id="rId8"/>
    <p:sldId id="288" r:id="rId9"/>
    <p:sldId id="289" r:id="rId10"/>
    <p:sldId id="290" r:id="rId11"/>
    <p:sldId id="291" r:id="rId12"/>
    <p:sldId id="292" r:id="rId13"/>
    <p:sldId id="293" r:id="rId14"/>
    <p:sldId id="294" r:id="rId15"/>
    <p:sldId id="295" r:id="rId16"/>
    <p:sldId id="284" r:id="rId17"/>
    <p:sldId id="267" r:id="rId18"/>
  </p:sldIdLst>
  <p:sldSz cx="9144000" cy="6858000" type="screen4x3"/>
  <p:notesSz cx="6858000" cy="9144000"/>
  <p:embeddedFontLst>
    <p:embeddedFont>
      <p:font typeface="Sassoon Infant Rg" panose="02000503030000020003" pitchFamily="50" charset="0"/>
      <p:regular r:id="rId21"/>
      <p:bold r:id="rId22"/>
    </p:embeddedFont>
    <p:embeddedFont>
      <p:font typeface="Tuffy" panose="020B0603060100000000" pitchFamily="34" charset="0"/>
      <p:regular r:id="rId23"/>
      <p:bold r:id="rId24"/>
      <p:italic r:id="rId25"/>
      <p:boldItalic r:id="rId26"/>
    </p:embeddedFont>
    <p:embeddedFont>
      <p:font typeface="Tuffy-TTF" panose="020B0603060100000000" pitchFamily="34" charset="0"/>
      <p:regular r:id="rId27"/>
      <p:bold r:id="rId28"/>
      <p:italic r:id="rId29"/>
      <p:boldItalic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Twinkl" pitchFamily="2" charset="0"/>
      <p:regular r:id="rId35"/>
      <p:bold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63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4646"/>
    <a:srgbClr val="4AA1D9"/>
    <a:srgbClr val="32B3A2"/>
    <a:srgbClr val="18A0DB"/>
    <a:srgbClr val="DE1E5A"/>
    <a:srgbClr val="BC0105"/>
    <a:srgbClr val="4DB1E3"/>
    <a:srgbClr val="80C1EB"/>
    <a:srgbClr val="ACDDF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948" y="108"/>
      </p:cViewPr>
      <p:guideLst>
        <p:guide orient="horz" pos="2160"/>
        <p:guide pos="2880"/>
        <p:guide pos="363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68" d="100"/>
          <a:sy n="68" d="100"/>
        </p:scale>
        <p:origin x="1290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theme" Target="theme/theme1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10/07/2019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10/07/2019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 b="1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+mj-lt"/>
              </a:rPr>
              <a:t>Success Criteria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+mj-lt"/>
              </a:rPr>
              <a:t>Aim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15"/>
          <p:cNvSpPr txBox="1">
            <a:spLocks/>
          </p:cNvSpPr>
          <p:nvPr userDrawn="1"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r>
              <a:rPr lang="en-GB" dirty="0">
                <a:latin typeface="Twinkl" pitchFamily="50" charset="0"/>
              </a:rPr>
              <a:t>Statement 2</a:t>
            </a:r>
          </a:p>
          <a:p>
            <a:pPr lvl="1"/>
            <a:r>
              <a:rPr lang="en-GB" dirty="0">
                <a:latin typeface="Twinkl" pitchFamily="50" charset="0"/>
              </a:rPr>
              <a:t>Sub statement</a:t>
            </a:r>
          </a:p>
        </p:txBody>
      </p:sp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+mj-lt"/>
              </a:rPr>
              <a:t>Success Criteria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+mj-lt"/>
              </a:rPr>
              <a:t>Aim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15"/>
          <p:cNvSpPr txBox="1">
            <a:spLocks/>
          </p:cNvSpPr>
          <p:nvPr userDrawn="1"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r>
              <a:rPr lang="en-GB" dirty="0">
                <a:latin typeface="Twinkl" pitchFamily="50" charset="0"/>
              </a:rPr>
              <a:t>Statement 2</a:t>
            </a:r>
          </a:p>
          <a:p>
            <a:pPr lvl="1"/>
            <a:r>
              <a:rPr lang="en-GB" dirty="0">
                <a:latin typeface="Twinkl" pitchFamily="50" charset="0"/>
              </a:rPr>
              <a:t>Sub statement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000" y="612000"/>
            <a:ext cx="86400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033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199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71759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85219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77" r:id="rId5"/>
    <p:sldLayoutId id="2147483666" r:id="rId6"/>
    <p:sldLayoutId id="2147483669" r:id="rId7"/>
    <p:sldLayoutId id="2147483670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30.png"/><Relationship Id="rId5" Type="http://schemas.openxmlformats.org/officeDocument/2006/relationships/image" Target="../media/image10.png"/><Relationship Id="rId10" Type="http://schemas.openxmlformats.org/officeDocument/2006/relationships/image" Target="../media/image29.png"/><Relationship Id="rId4" Type="http://schemas.openxmlformats.org/officeDocument/2006/relationships/image" Target="../media/image9.png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33.jpeg"/><Relationship Id="rId4" Type="http://schemas.openxmlformats.org/officeDocument/2006/relationships/image" Target="../media/image9.png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37.jpeg"/><Relationship Id="rId5" Type="http://schemas.openxmlformats.org/officeDocument/2006/relationships/image" Target="../media/image10.png"/><Relationship Id="rId10" Type="http://schemas.openxmlformats.org/officeDocument/2006/relationships/image" Target="../media/image36.jpeg"/><Relationship Id="rId4" Type="http://schemas.openxmlformats.org/officeDocument/2006/relationships/image" Target="../media/image9.png"/><Relationship Id="rId9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slide" Target="slide1.xml"/><Relationship Id="rId4" Type="http://schemas.openxmlformats.org/officeDocument/2006/relationships/image" Target="../media/image9.png"/><Relationship Id="rId9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20.png"/><Relationship Id="rId4" Type="http://schemas.openxmlformats.org/officeDocument/2006/relationships/image" Target="../media/image9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5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24.png"/><Relationship Id="rId2" Type="http://schemas.openxmlformats.org/officeDocument/2006/relationships/image" Target="../media/image4.pn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3.png"/><Relationship Id="rId5" Type="http://schemas.openxmlformats.org/officeDocument/2006/relationships/image" Target="../media/image10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9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924"/>
            <a:ext cx="9143999" cy="68813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71076" y="6384006"/>
            <a:ext cx="4994031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Tuffy" panose="020B0603060100000000" pitchFamily="34" charset="0"/>
              </a:rPr>
              <a:t>Year One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251423"/>
            <a:ext cx="9144000" cy="612000"/>
          </a:xfrm>
          <a:prstGeom prst="rect">
            <a:avLst/>
          </a:prstGeom>
          <a:solidFill>
            <a:srgbClr val="32B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Twinkl" pitchFamily="2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251423"/>
            <a:ext cx="926123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857089" y="6464797"/>
            <a:ext cx="3422002" cy="207749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r>
              <a:rPr lang="en-GB" sz="800" b="1" dirty="0">
                <a:solidFill>
                  <a:schemeClr val="bg1"/>
                </a:solidFill>
                <a:latin typeface="Tuffy-TTF" panose="020B0603060100000000" pitchFamily="34" charset="0"/>
                <a:cs typeface="Arial" panose="020B0604020202020204" pitchFamily="34" charset="0"/>
              </a:rPr>
              <a:t>Geography</a:t>
            </a:r>
            <a:r>
              <a:rPr lang="en-GB" sz="800" dirty="0">
                <a:solidFill>
                  <a:schemeClr val="bg1"/>
                </a:solidFill>
                <a:latin typeface="Tuffy-TTF" panose="020B0603060100000000" pitchFamily="34" charset="0"/>
                <a:cs typeface="Arial" panose="020B0604020202020204" pitchFamily="34" charset="0"/>
              </a:rPr>
              <a:t> | Year 3 | The UK | Countries and Cities | Lesson 1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latin typeface="Tuffy-TTF" panose="020B0603060100000000" pitchFamily="34" charset="0"/>
                <a:cs typeface="Arial" panose="020B0604020202020204" pitchFamily="34" charset="0"/>
              </a:rPr>
              <a:t>The UK</a:t>
            </a: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uffy-TTF" panose="020B0603060100000000" pitchFamily="34" charset="0"/>
                <a:cs typeface="Arial" panose="020B0604020202020204" pitchFamily="34" charset="0"/>
              </a:rPr>
              <a:t>Geography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823" y="982608"/>
            <a:ext cx="1614353" cy="107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6120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0" y="765175"/>
            <a:ext cx="76326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latin typeface="+mj-lt"/>
              </a:rPr>
              <a:t>Sorting the Facts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23" name="Whole Class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800" y="612000"/>
            <a:ext cx="1238498" cy="864000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755650" y="1374994"/>
            <a:ext cx="7632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Can you find the place each city is located on this map?</a:t>
            </a:r>
          </a:p>
          <a:p>
            <a:pPr algn="ctr"/>
            <a:r>
              <a:rPr lang="en-GB" dirty="0"/>
              <a:t>Look at a map on the UK in your atlas to help you.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85"/>
          <a:stretch/>
        </p:blipFill>
        <p:spPr>
          <a:xfrm>
            <a:off x="2628364" y="2165558"/>
            <a:ext cx="3439928" cy="3935040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914400" y="2298324"/>
            <a:ext cx="1230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London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914400" y="2892684"/>
            <a:ext cx="1230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Belfast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914399" y="3480971"/>
            <a:ext cx="1360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Edinburgh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914400" y="4069258"/>
            <a:ext cx="1230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Cardiff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97" t="43430" r="34508" b="53826"/>
          <a:stretch/>
        </p:blipFill>
        <p:spPr>
          <a:xfrm>
            <a:off x="4721629" y="3358342"/>
            <a:ext cx="157942" cy="13300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32" t="54180" r="55873" b="42905"/>
          <a:stretch/>
        </p:blipFill>
        <p:spPr>
          <a:xfrm>
            <a:off x="3990109" y="3882044"/>
            <a:ext cx="157942" cy="141316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0" t="85894" r="39427" b="11020"/>
          <a:stretch/>
        </p:blipFill>
        <p:spPr>
          <a:xfrm>
            <a:off x="4563687" y="5419897"/>
            <a:ext cx="149628" cy="149629"/>
          </a:xfrm>
          <a:prstGeom prst="rect">
            <a:avLst/>
          </a:prstGeom>
        </p:spPr>
      </p:pic>
      <p:cxnSp>
        <p:nvCxnSpPr>
          <p:cNvPr id="48" name="Straight Arrow Connector 47"/>
          <p:cNvCxnSpPr/>
          <p:nvPr/>
        </p:nvCxnSpPr>
        <p:spPr>
          <a:xfrm flipH="1">
            <a:off x="4876801" y="2667656"/>
            <a:ext cx="1317265" cy="71689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>
            <a:off x="2275157" y="2775005"/>
            <a:ext cx="1741096" cy="111222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H="1">
            <a:off x="5564981" y="5465053"/>
            <a:ext cx="910476" cy="10447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V="1">
            <a:off x="2934031" y="5494713"/>
            <a:ext cx="1606103" cy="10806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7-Point Star 58"/>
          <p:cNvSpPr/>
          <p:nvPr/>
        </p:nvSpPr>
        <p:spPr>
          <a:xfrm>
            <a:off x="5130390" y="4625174"/>
            <a:ext cx="130816" cy="130816"/>
          </a:xfrm>
          <a:prstGeom prst="star7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TextBox 60"/>
          <p:cNvSpPr txBox="1"/>
          <p:nvPr/>
        </p:nvSpPr>
        <p:spPr>
          <a:xfrm>
            <a:off x="5971430" y="3349911"/>
            <a:ext cx="2416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Which city is being shown here?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5971430" y="3996242"/>
            <a:ext cx="2416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S_________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6218895" y="3996242"/>
            <a:ext cx="1836378" cy="369332"/>
          </a:xfrm>
          <a:prstGeom prst="rect">
            <a:avLst/>
          </a:prstGeom>
          <a:solidFill>
            <a:srgbClr val="EEF3F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+mj-lt"/>
              </a:rPr>
              <a:t>Sheffield</a:t>
            </a:r>
          </a:p>
        </p:txBody>
      </p:sp>
      <p:cxnSp>
        <p:nvCxnSpPr>
          <p:cNvPr id="60" name="Straight Arrow Connector 59"/>
          <p:cNvCxnSpPr/>
          <p:nvPr/>
        </p:nvCxnSpPr>
        <p:spPr>
          <a:xfrm flipH="1">
            <a:off x="5273454" y="3936295"/>
            <a:ext cx="1085732" cy="729713"/>
          </a:xfrm>
          <a:prstGeom prst="straightConnector1">
            <a:avLst/>
          </a:prstGeom>
          <a:ln w="28575">
            <a:solidFill>
              <a:srgbClr val="F1464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/>
          <p:cNvSpPr/>
          <p:nvPr/>
        </p:nvSpPr>
        <p:spPr>
          <a:xfrm>
            <a:off x="5439014" y="5521316"/>
            <a:ext cx="96419" cy="96419"/>
          </a:xfrm>
          <a:prstGeom prst="ellipse">
            <a:avLst/>
          </a:prstGeom>
          <a:solidFill>
            <a:srgbClr val="F1464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0185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7.40741E-7 L 0.57014 -0.1574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07" y="-787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11111E-6 L 0.08437 -0.05972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19" y="-298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0.59375 0.50277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88" y="2513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111E-6 L 0.13368 0.1967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4" y="9838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2" grpId="0"/>
      <p:bldP spid="43" grpId="0"/>
      <p:bldP spid="59" grpId="0" animBg="1"/>
      <p:bldP spid="61" grpId="0"/>
      <p:bldP spid="62" grpId="0"/>
      <p:bldP spid="63" grpId="0" animBg="1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0" y="765175"/>
            <a:ext cx="76326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latin typeface="+mj-lt"/>
              </a:rPr>
              <a:t>Cities in the UK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31" name="Pairs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 rot="20663125">
            <a:off x="880845" y="5572518"/>
            <a:ext cx="394283" cy="394283"/>
          </a:xfrm>
          <a:prstGeom prst="ellipse">
            <a:avLst/>
          </a:prstGeom>
          <a:solidFill>
            <a:srgbClr val="18A0DB"/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!</a:t>
            </a:r>
          </a:p>
        </p:txBody>
      </p:sp>
      <p:sp>
        <p:nvSpPr>
          <p:cNvPr id="3" name="Rectangle 2"/>
          <p:cNvSpPr/>
          <p:nvPr/>
        </p:nvSpPr>
        <p:spPr>
          <a:xfrm>
            <a:off x="1320916" y="5446495"/>
            <a:ext cx="70674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4AA1D9"/>
                </a:solidFill>
              </a:rPr>
              <a:t>Extra Challenge: </a:t>
            </a:r>
            <a:r>
              <a:rPr lang="en-GB" dirty="0">
                <a:solidFill>
                  <a:srgbClr val="4AA1D9"/>
                </a:solidFill>
              </a:rPr>
              <a:t>Can you find the town you live in and label it on the map?</a:t>
            </a:r>
          </a:p>
        </p:txBody>
      </p:sp>
      <p:sp>
        <p:nvSpPr>
          <p:cNvPr id="35" name="Rectangle 34"/>
          <p:cNvSpPr/>
          <p:nvPr/>
        </p:nvSpPr>
        <p:spPr>
          <a:xfrm>
            <a:off x="3560850" y="2069859"/>
            <a:ext cx="4827500" cy="194786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196"/>
          <a:stretch/>
        </p:blipFill>
        <p:spPr>
          <a:xfrm>
            <a:off x="3560192" y="2588492"/>
            <a:ext cx="4830598" cy="2833619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755651" y="1499525"/>
            <a:ext cx="7632700" cy="495108"/>
          </a:xfrm>
          <a:prstGeom prst="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pPr algn="ctr"/>
            <a:r>
              <a:rPr lang="en-GB" dirty="0"/>
              <a:t>Use your atlases to find out the names of the cities shown on your map.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194" y="2071824"/>
            <a:ext cx="2385742" cy="337467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78162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0" y="765175"/>
            <a:ext cx="76326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latin typeface="+mj-lt"/>
              </a:rPr>
              <a:t>Where is That?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31" name="Pairs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755651" y="1499525"/>
            <a:ext cx="7632700" cy="495108"/>
          </a:xfrm>
          <a:prstGeom prst="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pPr algn="ctr"/>
            <a:r>
              <a:rPr lang="en-GB" dirty="0"/>
              <a:t>How could we describe the location of some of the cities?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450896" y="2934993"/>
            <a:ext cx="29029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 travel north from Bristol. Where do I arrive?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450895" y="3801966"/>
            <a:ext cx="3012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Aberdeen is in which direction from Edinburgh?</a:t>
            </a:r>
          </a:p>
        </p:txBody>
      </p:sp>
      <p:sp>
        <p:nvSpPr>
          <p:cNvPr id="4" name="Oval 3"/>
          <p:cNvSpPr/>
          <p:nvPr/>
        </p:nvSpPr>
        <p:spPr>
          <a:xfrm>
            <a:off x="1063848" y="3064634"/>
            <a:ext cx="387047" cy="387047"/>
          </a:xfrm>
          <a:prstGeom prst="ellipse">
            <a:avLst/>
          </a:prstGeom>
          <a:solidFill>
            <a:srgbClr val="18A0DB"/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?</a:t>
            </a:r>
          </a:p>
        </p:txBody>
      </p:sp>
      <p:sp>
        <p:nvSpPr>
          <p:cNvPr id="26" name="Oval 25"/>
          <p:cNvSpPr/>
          <p:nvPr/>
        </p:nvSpPr>
        <p:spPr>
          <a:xfrm>
            <a:off x="1063848" y="3946009"/>
            <a:ext cx="387047" cy="387047"/>
          </a:xfrm>
          <a:prstGeom prst="ellipse">
            <a:avLst/>
          </a:prstGeom>
          <a:solidFill>
            <a:srgbClr val="18A0DB"/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101" y="2082652"/>
            <a:ext cx="2793314" cy="395118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04947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0" y="765175"/>
            <a:ext cx="76326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latin typeface="+mj-lt"/>
              </a:rPr>
              <a:t>Which Way?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31" name="Pairs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43893" y="1382279"/>
            <a:ext cx="60562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Use your UK Cities map to help you describe the position of different places.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622" y="2127940"/>
            <a:ext cx="5455846" cy="38570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258" y="2127940"/>
            <a:ext cx="5455846" cy="38570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22" y="2127940"/>
            <a:ext cx="5455846" cy="38570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959316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0" y="765175"/>
            <a:ext cx="76326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latin typeface="+mj-lt"/>
              </a:rPr>
              <a:t>Guess Where I Am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31" name="Pairs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6"/>
          <a:stretch/>
        </p:blipFill>
        <p:spPr>
          <a:xfrm>
            <a:off x="2812495" y="2082652"/>
            <a:ext cx="3519009" cy="401858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55651" y="1499525"/>
            <a:ext cx="7632700" cy="495108"/>
          </a:xfrm>
          <a:prstGeom prst="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pPr algn="ctr"/>
            <a:r>
              <a:rPr lang="en-GB" dirty="0"/>
              <a:t>Listen to the clues you are given. Can you guess where I am?</a:t>
            </a:r>
          </a:p>
        </p:txBody>
      </p:sp>
    </p:spTree>
    <p:extLst>
      <p:ext uri="{BB962C8B-B14F-4D97-AF65-F5344CB8AC3E}">
        <p14:creationId xmlns:p14="http://schemas.microsoft.com/office/powerpoint/2010/main" val="18907875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6"/>
          <a:stretch/>
        </p:blipFill>
        <p:spPr>
          <a:xfrm>
            <a:off x="1885279" y="452960"/>
            <a:ext cx="5159774" cy="5892278"/>
          </a:xfrm>
          <a:prstGeom prst="rect">
            <a:avLst/>
          </a:prstGeom>
        </p:spPr>
      </p:pic>
      <p:sp>
        <p:nvSpPr>
          <p:cNvPr id="23" name="Right Arrow 22">
            <a:hlinkClick r:id="rId10" action="ppaction://hlinksldjump"/>
          </p:cNvPr>
          <p:cNvSpPr/>
          <p:nvPr/>
        </p:nvSpPr>
        <p:spPr>
          <a:xfrm flipH="1">
            <a:off x="755648" y="5640149"/>
            <a:ext cx="935586" cy="452676"/>
          </a:xfrm>
          <a:prstGeom prst="rightArrow">
            <a:avLst>
              <a:gd name="adj1" fmla="val 64301"/>
              <a:gd name="adj2" fmla="val 51788"/>
            </a:avLst>
          </a:prstGeom>
          <a:solidFill>
            <a:srgbClr val="4AA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>
            <a:hlinkClick r:id="rId10" action="ppaction://hlinksldjump"/>
          </p:cNvPr>
          <p:cNvSpPr txBox="1"/>
          <p:nvPr/>
        </p:nvSpPr>
        <p:spPr>
          <a:xfrm>
            <a:off x="972232" y="5681821"/>
            <a:ext cx="678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3202899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+mn-lt"/>
              </a:rPr>
              <a:t>Success</a:t>
            </a:r>
            <a:r>
              <a:rPr lang="en-US" sz="3600" dirty="0">
                <a:latin typeface="+mn-lt"/>
              </a:rPr>
              <a:t> </a:t>
            </a:r>
            <a:r>
              <a:rPr lang="en-US" sz="3200" dirty="0">
                <a:latin typeface="+mn-lt"/>
              </a:rPr>
              <a:t>Criteria</a:t>
            </a:r>
            <a:endParaRPr lang="en-US" sz="3600" dirty="0">
              <a:latin typeface="+mn-lt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+mn-lt"/>
              </a:rPr>
              <a:t>Aim</a:t>
            </a:r>
            <a:endParaRPr lang="en-US" sz="3600" dirty="0">
              <a:latin typeface="+mn-lt"/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>
                <a:latin typeface="Twinkl" pitchFamily="50" charset="0"/>
              </a:rPr>
              <a:t>I can name and locate the countries and cities of the UK.</a:t>
            </a:r>
          </a:p>
          <a:p>
            <a:r>
              <a:rPr lang="en-GB" dirty="0"/>
              <a:t>I can use the eight compass points to describe the location of the countries and cities of the UK.</a:t>
            </a:r>
            <a:endParaRPr lang="en-GB" dirty="0">
              <a:latin typeface="Twinkl" pitchFamily="50" charset="0"/>
            </a:endParaRPr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50" y="3466803"/>
            <a:ext cx="7886700" cy="2626022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I can locate the countries and cities of the UK.</a:t>
            </a:r>
          </a:p>
          <a:p>
            <a:r>
              <a:rPr lang="en-GB" dirty="0">
                <a:latin typeface="Twinkl" pitchFamily="50" charset="0"/>
              </a:rPr>
              <a:t>I can name and label the capital cities of the countries of the UK.</a:t>
            </a:r>
          </a:p>
          <a:p>
            <a:r>
              <a:rPr lang="en-GB" dirty="0">
                <a:latin typeface="Twinkl" pitchFamily="50" charset="0"/>
              </a:rPr>
              <a:t>I can label key cities in the UK on a map.</a:t>
            </a:r>
          </a:p>
          <a:p>
            <a:r>
              <a:rPr lang="en-GB" dirty="0">
                <a:latin typeface="Twinkl" pitchFamily="50" charset="0"/>
              </a:rPr>
              <a:t>I can use the eight compass points to describe a location on the map.</a:t>
            </a:r>
          </a:p>
          <a:p>
            <a:r>
              <a:rPr lang="en-GB" dirty="0">
                <a:latin typeface="Twinkl" pitchFamily="50" charset="0"/>
              </a:rPr>
              <a:t>I can use a compass direction to find a location on the map.</a:t>
            </a:r>
          </a:p>
          <a:p>
            <a:r>
              <a:rPr lang="en-GB" dirty="0">
                <a:latin typeface="Twinkl" pitchFamily="50" charset="0"/>
              </a:rPr>
              <a:t>I can use the eight compass points to describe a location relative to another place.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000" y="621486"/>
            <a:ext cx="86400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918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8882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+mn-lt"/>
              </a:rPr>
              <a:t>Success</a:t>
            </a:r>
            <a:r>
              <a:rPr lang="en-US" sz="3600" dirty="0">
                <a:latin typeface="+mn-lt"/>
              </a:rPr>
              <a:t> </a:t>
            </a:r>
            <a:r>
              <a:rPr lang="en-US" sz="3200" dirty="0">
                <a:latin typeface="+mn-lt"/>
              </a:rPr>
              <a:t>Criteria</a:t>
            </a:r>
            <a:endParaRPr lang="en-US" sz="3600" dirty="0">
              <a:latin typeface="+mn-lt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+mn-lt"/>
              </a:rPr>
              <a:t>Aim</a:t>
            </a:r>
            <a:endParaRPr lang="en-US" sz="3600" dirty="0">
              <a:latin typeface="+mn-lt"/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>
                <a:latin typeface="Twinkl" pitchFamily="50" charset="0"/>
              </a:rPr>
              <a:t>I can name and locate the countries and cities of the UK.</a:t>
            </a:r>
          </a:p>
          <a:p>
            <a:r>
              <a:rPr lang="en-GB" dirty="0"/>
              <a:t>I can use the eight compass points to describe the location of the countries and cities of the UK.</a:t>
            </a:r>
            <a:endParaRPr lang="en-GB" dirty="0">
              <a:latin typeface="Twinkl" pitchFamily="50" charset="0"/>
            </a:endParaRPr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50" y="3466803"/>
            <a:ext cx="7886700" cy="2626022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I can locate the countries and cities of the UK.</a:t>
            </a:r>
          </a:p>
          <a:p>
            <a:r>
              <a:rPr lang="en-GB" dirty="0">
                <a:latin typeface="Twinkl" pitchFamily="50" charset="0"/>
              </a:rPr>
              <a:t>I can name and label the capital cities of the countries of the UK.</a:t>
            </a:r>
          </a:p>
          <a:p>
            <a:r>
              <a:rPr lang="en-GB" dirty="0">
                <a:latin typeface="Twinkl" pitchFamily="50" charset="0"/>
              </a:rPr>
              <a:t>I can label key cities in the UK on a map.</a:t>
            </a:r>
          </a:p>
          <a:p>
            <a:r>
              <a:rPr lang="en-GB" dirty="0">
                <a:latin typeface="Twinkl" pitchFamily="50" charset="0"/>
              </a:rPr>
              <a:t>I can use the eight compass points to describe a location on the map.</a:t>
            </a:r>
          </a:p>
          <a:p>
            <a:r>
              <a:rPr lang="en-GB" dirty="0">
                <a:latin typeface="Twinkl" pitchFamily="50" charset="0"/>
              </a:rPr>
              <a:t>I can use a compass direction to find a location on the map.</a:t>
            </a:r>
          </a:p>
          <a:p>
            <a:r>
              <a:rPr lang="en-GB" dirty="0">
                <a:latin typeface="Twinkl" pitchFamily="50" charset="0"/>
              </a:rPr>
              <a:t>I can use the eight compass points to describe a location relative to another place.</a:t>
            </a:r>
          </a:p>
        </p:txBody>
      </p:sp>
    </p:spTree>
    <p:extLst>
      <p:ext uri="{BB962C8B-B14F-4D97-AF65-F5344CB8AC3E}">
        <p14:creationId xmlns:p14="http://schemas.microsoft.com/office/powerpoint/2010/main" val="447285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55651" y="1499525"/>
            <a:ext cx="7632700" cy="495108"/>
          </a:xfrm>
          <a:prstGeom prst="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pPr algn="ctr"/>
            <a:r>
              <a:rPr lang="en-GB" dirty="0"/>
              <a:t>Can you spot the UK on each of these maps?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55650" y="765175"/>
            <a:ext cx="76326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latin typeface="+mj-lt"/>
              </a:rPr>
              <a:t>Where is the UK?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13" name="Talking Partner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000" y="615600"/>
            <a:ext cx="864000" cy="864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/>
          <a:stretch/>
        </p:blipFill>
        <p:spPr>
          <a:xfrm>
            <a:off x="755651" y="2482180"/>
            <a:ext cx="3379379" cy="256965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017" y="2482180"/>
            <a:ext cx="3884333" cy="256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55651" y="1499525"/>
            <a:ext cx="7632700" cy="495108"/>
          </a:xfrm>
          <a:prstGeom prst="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pPr algn="ctr"/>
            <a:r>
              <a:rPr lang="en-GB" dirty="0"/>
              <a:t>Can you spot the UK on each of these maps?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55650" y="765175"/>
            <a:ext cx="76326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latin typeface="+mj-lt"/>
              </a:rPr>
              <a:t>Where is the UK?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13" name="Talking Partner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000" y="615600"/>
            <a:ext cx="864000" cy="864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t="5024"/>
          <a:stretch/>
        </p:blipFill>
        <p:spPr>
          <a:xfrm>
            <a:off x="1753471" y="2014558"/>
            <a:ext cx="5637057" cy="4070994"/>
          </a:xfrm>
          <a:prstGeom prst="rect">
            <a:avLst/>
          </a:prstGeom>
        </p:spPr>
      </p:pic>
      <p:sp>
        <p:nvSpPr>
          <p:cNvPr id="25" name="Right Arrow 24"/>
          <p:cNvSpPr/>
          <p:nvPr/>
        </p:nvSpPr>
        <p:spPr>
          <a:xfrm rot="1790484">
            <a:off x="1375595" y="2515767"/>
            <a:ext cx="954860" cy="242761"/>
          </a:xfrm>
          <a:prstGeom prst="rightArrow">
            <a:avLst/>
          </a:prstGeom>
          <a:solidFill>
            <a:srgbClr val="4AA1D9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2276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55651" y="1499525"/>
            <a:ext cx="7632700" cy="495108"/>
          </a:xfrm>
          <a:prstGeom prst="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pPr algn="ctr"/>
            <a:r>
              <a:rPr lang="en-GB" dirty="0"/>
              <a:t>Can you spot the UK on each of these maps?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55650" y="765175"/>
            <a:ext cx="76326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latin typeface="+mj-lt"/>
              </a:rPr>
              <a:t>Where is the UK?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13" name="Talking Partner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000" y="615600"/>
            <a:ext cx="864000" cy="864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56"/>
          <a:stretch/>
        </p:blipFill>
        <p:spPr>
          <a:xfrm>
            <a:off x="1435823" y="2082651"/>
            <a:ext cx="6272353" cy="4010173"/>
          </a:xfrm>
          <a:prstGeom prst="rect">
            <a:avLst/>
          </a:prstGeom>
        </p:spPr>
      </p:pic>
      <p:sp>
        <p:nvSpPr>
          <p:cNvPr id="21" name="Right Arrow 20"/>
          <p:cNvSpPr/>
          <p:nvPr/>
        </p:nvSpPr>
        <p:spPr>
          <a:xfrm>
            <a:off x="3261387" y="3186239"/>
            <a:ext cx="954860" cy="242761"/>
          </a:xfrm>
          <a:prstGeom prst="rightArrow">
            <a:avLst/>
          </a:prstGeom>
          <a:solidFill>
            <a:srgbClr val="4AA1D9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4078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0" y="765175"/>
            <a:ext cx="76326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latin typeface="+mj-lt"/>
              </a:rPr>
              <a:t>Which Countries Make</a:t>
            </a:r>
          </a:p>
          <a:p>
            <a:pPr algn="ctr"/>
            <a:r>
              <a:rPr lang="en-GB" sz="3600" b="1" dirty="0">
                <a:latin typeface="+mj-lt"/>
              </a:rPr>
              <a:t>Up the UK?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23" name="Whole Class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800" y="612000"/>
            <a:ext cx="1238498" cy="864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85"/>
          <a:stretch/>
        </p:blipFill>
        <p:spPr>
          <a:xfrm>
            <a:off x="2628363" y="2051447"/>
            <a:ext cx="3539681" cy="404915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572000" y="2768578"/>
            <a:ext cx="408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672415" y="3644902"/>
            <a:ext cx="408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143718" y="4654367"/>
            <a:ext cx="408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442748" y="4864997"/>
            <a:ext cx="408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4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2143142" y="2408386"/>
            <a:ext cx="2503672" cy="544858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2044931" y="5076201"/>
            <a:ext cx="2449341" cy="158128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3942982" y="2703818"/>
            <a:ext cx="2690574" cy="1078086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5401490" y="4556730"/>
            <a:ext cx="1523012" cy="238887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123759" y="2190468"/>
            <a:ext cx="1078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Scotland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525493" y="2340164"/>
            <a:ext cx="1276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Northern Ireland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157512" y="5076201"/>
            <a:ext cx="1078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Wales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849687" y="4397225"/>
            <a:ext cx="1078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England</a:t>
            </a:r>
          </a:p>
        </p:txBody>
      </p:sp>
    </p:spTree>
    <p:extLst>
      <p:ext uri="{BB962C8B-B14F-4D97-AF65-F5344CB8AC3E}">
        <p14:creationId xmlns:p14="http://schemas.microsoft.com/office/powerpoint/2010/main" val="3102970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0" y="765175"/>
            <a:ext cx="76326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latin typeface="+mj-lt"/>
              </a:rPr>
              <a:t>Which Countries Make</a:t>
            </a:r>
          </a:p>
          <a:p>
            <a:pPr algn="ctr"/>
            <a:r>
              <a:rPr lang="en-GB" sz="3600" b="1" dirty="0">
                <a:latin typeface="+mj-lt"/>
              </a:rPr>
              <a:t>Up the UK?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23" name="Whole Class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800" y="612000"/>
            <a:ext cx="1238498" cy="864000"/>
          </a:xfrm>
          <a:prstGeom prst="rect">
            <a:avLst/>
          </a:prstGeom>
        </p:spPr>
      </p:pic>
      <p:sp>
        <p:nvSpPr>
          <p:cNvPr id="38" name="Pentagon 37"/>
          <p:cNvSpPr/>
          <p:nvPr/>
        </p:nvSpPr>
        <p:spPr>
          <a:xfrm>
            <a:off x="761358" y="2196911"/>
            <a:ext cx="2472388" cy="409797"/>
          </a:xfrm>
          <a:prstGeom prst="homePlate">
            <a:avLst/>
          </a:prstGeom>
          <a:solidFill>
            <a:srgbClr val="4AA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tIns="72000" rtlCol="0" anchor="ctr"/>
          <a:lstStyle/>
          <a:p>
            <a:r>
              <a:rPr lang="en-GB" dirty="0">
                <a:solidFill>
                  <a:schemeClr val="bg1"/>
                </a:solidFill>
              </a:rPr>
              <a:t>The UK is short for: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755650" y="2963190"/>
            <a:ext cx="7632700" cy="419971"/>
          </a:xfrm>
          <a:prstGeom prst="roundRect">
            <a:avLst>
              <a:gd name="adj" fmla="val 0"/>
            </a:avLst>
          </a:prstGeom>
          <a:solidFill>
            <a:srgbClr val="4AA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Which countries do you think make up Great Britain?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233746" y="2092992"/>
            <a:ext cx="49679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latin typeface="+mj-lt"/>
              </a:rPr>
              <a:t>The United Kingdom of Great Britain and Northern Ireland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4639512" y="3524997"/>
            <a:ext cx="3748838" cy="2484698"/>
            <a:chOff x="4639512" y="3524997"/>
            <a:chExt cx="3748838" cy="2484698"/>
          </a:xfrm>
        </p:grpSpPr>
        <p:sp>
          <p:nvSpPr>
            <p:cNvPr id="42" name="Rectangle 41"/>
            <p:cNvSpPr/>
            <p:nvPr/>
          </p:nvSpPr>
          <p:spPr>
            <a:xfrm>
              <a:off x="4639512" y="3524997"/>
              <a:ext cx="3748838" cy="2484698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846219" y="3610432"/>
              <a:ext cx="251125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GB" b="1" dirty="0"/>
                <a:t>Great Britain:</a:t>
              </a:r>
            </a:p>
            <a:p>
              <a:pPr>
                <a:lnSpc>
                  <a:spcPct val="150000"/>
                </a:lnSpc>
              </a:pPr>
              <a:r>
                <a:rPr lang="en-GB" dirty="0"/>
                <a:t>England</a:t>
              </a:r>
            </a:p>
            <a:p>
              <a:pPr>
                <a:lnSpc>
                  <a:spcPct val="150000"/>
                </a:lnSpc>
              </a:pPr>
              <a:r>
                <a:rPr lang="en-GB" dirty="0"/>
                <a:t>Scotland </a:t>
              </a:r>
            </a:p>
            <a:p>
              <a:pPr>
                <a:lnSpc>
                  <a:spcPct val="150000"/>
                </a:lnSpc>
              </a:pPr>
              <a:r>
                <a:rPr lang="en-GB" dirty="0"/>
                <a:t>Wales</a:t>
              </a:r>
            </a:p>
          </p:txBody>
        </p: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0028" y="3759658"/>
              <a:ext cx="1581713" cy="2245941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769671" y="3524997"/>
            <a:ext cx="3748838" cy="2484698"/>
            <a:chOff x="769671" y="3524997"/>
            <a:chExt cx="3748838" cy="2484698"/>
          </a:xfrm>
        </p:grpSpPr>
        <p:sp>
          <p:nvSpPr>
            <p:cNvPr id="46" name="Rectangle 45"/>
            <p:cNvSpPr/>
            <p:nvPr/>
          </p:nvSpPr>
          <p:spPr>
            <a:xfrm>
              <a:off x="769671" y="3524997"/>
              <a:ext cx="3748838" cy="2484698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928157" y="3608127"/>
              <a:ext cx="2511252" cy="2169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GB" b="1" dirty="0"/>
                <a:t>The United Kingdom:</a:t>
              </a:r>
            </a:p>
            <a:p>
              <a:pPr>
                <a:lnSpc>
                  <a:spcPct val="150000"/>
                </a:lnSpc>
              </a:pPr>
              <a:r>
                <a:rPr lang="en-GB" dirty="0"/>
                <a:t>England</a:t>
              </a:r>
            </a:p>
            <a:p>
              <a:pPr>
                <a:lnSpc>
                  <a:spcPct val="150000"/>
                </a:lnSpc>
              </a:pPr>
              <a:r>
                <a:rPr lang="en-GB" dirty="0"/>
                <a:t>Scotland </a:t>
              </a:r>
            </a:p>
            <a:p>
              <a:pPr>
                <a:lnSpc>
                  <a:spcPct val="150000"/>
                </a:lnSpc>
              </a:pPr>
              <a:r>
                <a:rPr lang="en-GB" dirty="0"/>
                <a:t>Wales</a:t>
              </a:r>
            </a:p>
            <a:p>
              <a:pPr>
                <a:lnSpc>
                  <a:spcPct val="150000"/>
                </a:lnSpc>
              </a:pPr>
              <a:r>
                <a:rPr lang="en-GB" dirty="0"/>
                <a:t>Northern Ireland</a:t>
              </a:r>
            </a:p>
          </p:txBody>
        </p:sp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6393" y="3792916"/>
              <a:ext cx="1461544" cy="20611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90820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0" y="765175"/>
            <a:ext cx="76326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latin typeface="+mj-lt"/>
              </a:rPr>
              <a:t>Sorting the Facts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23" name="Whole Class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800" y="612000"/>
            <a:ext cx="1238498" cy="864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755650" y="1567014"/>
            <a:ext cx="1777381" cy="640515"/>
          </a:xfrm>
          <a:prstGeom prst="rect">
            <a:avLst/>
          </a:prstGeom>
          <a:solidFill>
            <a:srgbClr val="4AA1D9"/>
          </a:solidFill>
        </p:spPr>
        <p:txBody>
          <a:bodyPr wrap="square" tIns="180000" bIns="180000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England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707423" y="1567014"/>
            <a:ext cx="1777381" cy="644877"/>
          </a:xfrm>
          <a:prstGeom prst="rect">
            <a:avLst/>
          </a:prstGeom>
          <a:solidFill>
            <a:srgbClr val="4AA1D9"/>
          </a:solidFill>
        </p:spPr>
        <p:txBody>
          <a:bodyPr wrap="square" lIns="180000" tIns="54000" rIns="180000" bIns="36000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Northern Ireland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659196" y="1567014"/>
            <a:ext cx="1777381" cy="640515"/>
          </a:xfrm>
          <a:prstGeom prst="rect">
            <a:avLst/>
          </a:prstGeom>
          <a:solidFill>
            <a:srgbClr val="4AA1D9"/>
          </a:solidFill>
        </p:spPr>
        <p:txBody>
          <a:bodyPr wrap="square" tIns="180000" bIns="180000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Scotland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610969" y="1567014"/>
            <a:ext cx="1777381" cy="640515"/>
          </a:xfrm>
          <a:prstGeom prst="rect">
            <a:avLst/>
          </a:prstGeom>
          <a:solidFill>
            <a:srgbClr val="4AA1D9"/>
          </a:solidFill>
        </p:spPr>
        <p:txBody>
          <a:bodyPr wrap="square" tIns="180000" bIns="180000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Wales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757688" y="5203309"/>
            <a:ext cx="1515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 am home to </a:t>
            </a:r>
            <a:br>
              <a:rPr lang="en-GB" dirty="0"/>
            </a:br>
            <a:r>
              <a:rPr lang="en-GB" dirty="0"/>
              <a:t>Stonehenge.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823811" y="5409564"/>
            <a:ext cx="16466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My capital city </a:t>
            </a:r>
            <a:br>
              <a:rPr lang="en-GB" dirty="0"/>
            </a:br>
            <a:r>
              <a:rPr lang="en-GB" dirty="0"/>
              <a:t>is Edinburgh.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819381" y="5410190"/>
            <a:ext cx="16466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My capital city </a:t>
            </a:r>
            <a:br>
              <a:rPr lang="en-GB" dirty="0"/>
            </a:br>
            <a:r>
              <a:rPr lang="en-GB" dirty="0"/>
              <a:t>is London.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814951" y="5408938"/>
            <a:ext cx="16466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My capital city </a:t>
            </a:r>
            <a:br>
              <a:rPr lang="en-GB" dirty="0"/>
            </a:br>
            <a:r>
              <a:rPr lang="en-GB" dirty="0"/>
              <a:t>is Belfast.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814951" y="5396893"/>
            <a:ext cx="16466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My capital city </a:t>
            </a:r>
            <a:br>
              <a:rPr lang="en-GB" dirty="0"/>
            </a:br>
            <a:r>
              <a:rPr lang="en-GB" dirty="0"/>
              <a:t>is Cardiff.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788" y="5065303"/>
            <a:ext cx="1628524" cy="98394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113" y="5077629"/>
            <a:ext cx="1627819" cy="98331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" b="1069"/>
          <a:stretch/>
        </p:blipFill>
        <p:spPr>
          <a:xfrm>
            <a:off x="3757788" y="5057430"/>
            <a:ext cx="1628424" cy="103752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253" y="5058412"/>
            <a:ext cx="1627819" cy="983312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3700335" y="5203309"/>
            <a:ext cx="18758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 am home to the </a:t>
            </a:r>
          </a:p>
          <a:p>
            <a:r>
              <a:rPr lang="en-GB" dirty="0"/>
              <a:t>Giant’s Causeway.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3705199" y="5203308"/>
            <a:ext cx="1515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 am home to </a:t>
            </a:r>
            <a:br>
              <a:rPr lang="en-GB" dirty="0"/>
            </a:br>
            <a:r>
              <a:rPr lang="en-GB" dirty="0"/>
              <a:t>Snowdon.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3713627" y="5197636"/>
            <a:ext cx="1515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 am home to </a:t>
            </a:r>
            <a:br>
              <a:rPr lang="en-GB" dirty="0"/>
            </a:br>
            <a:r>
              <a:rPr lang="en-GB" dirty="0"/>
              <a:t>Ben Nevis.</a:t>
            </a: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569" y="4862627"/>
            <a:ext cx="808861" cy="13276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143" y="5020817"/>
            <a:ext cx="985688" cy="961997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168" y="4907776"/>
            <a:ext cx="768373" cy="1075038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80" b="24083"/>
          <a:stretch/>
        </p:blipFill>
        <p:spPr>
          <a:xfrm>
            <a:off x="4069143" y="4930542"/>
            <a:ext cx="859311" cy="108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349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3.7037E-7 L 0.09809 -0.4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96" y="-2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7037E-7 L -0.32847 -0.4564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24" y="-2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85185E-6 L -0.11493 -0.458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47" y="-2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22222E-6 L 0.31285 -0.45579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42" y="-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0.31997 -0.29791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90" y="-1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7.40741E-7 L -0.10729 -0.29537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65" y="-1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-0.31823 -0.29653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20" y="-1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96296E-6 L 0.10052 -0.29445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17" y="-1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96296E-6 L -0.31094 -0.15602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56" y="-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10868 -0.15741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34" y="-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0.34011 -0.15602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97" y="-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1.11111E-6 L 0.12187 -0.15393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94" y="-7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4.81481E-6 L -0.1125 -0.00462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25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96296E-6 L 0.1 0.00023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1.48148E-6 L 0.32882 0.00371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41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1.85185E-6 L -0.31718 0.00069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68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49" grpId="0"/>
      <p:bldP spid="49" grpId="1"/>
      <p:bldP spid="50" grpId="0"/>
      <p:bldP spid="50" grpId="1"/>
      <p:bldP spid="51" grpId="0"/>
      <p:bldP spid="51" grpId="1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lanIt Presentation Template" id="{BEDED276-412B-40EF-80C4-B9EA05171835}" vid="{91507CC3-387E-4930-BC11-8BF75DBA2AF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PlanIt Presentation Template</Template>
  <TotalTime>465</TotalTime>
  <Words>570</Words>
  <Application>Microsoft Office PowerPoint</Application>
  <PresentationFormat>On-screen Show (4:3)</PresentationFormat>
  <Paragraphs>97</Paragraphs>
  <Slides>17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Sassoon Infant Rg</vt:lpstr>
      <vt:lpstr>Tuffy</vt:lpstr>
      <vt:lpstr>Tuffy-TTF</vt:lpstr>
      <vt:lpstr>Calibri</vt:lpstr>
      <vt:lpstr>Twinkl</vt:lpstr>
      <vt:lpstr>Arial</vt:lpstr>
      <vt:lpstr>Office Theme</vt:lpstr>
      <vt:lpstr>Geography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Leather</dc:creator>
  <cp:lastModifiedBy>Rachel Leather</cp:lastModifiedBy>
  <cp:revision>7</cp:revision>
  <dcterms:created xsi:type="dcterms:W3CDTF">2019-05-27T08:42:32Z</dcterms:created>
  <dcterms:modified xsi:type="dcterms:W3CDTF">2019-07-10T06:56:52Z</dcterms:modified>
</cp:coreProperties>
</file>